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9" r:id="rId3"/>
    <p:sldId id="278" r:id="rId4"/>
    <p:sldId id="275" r:id="rId5"/>
    <p:sldId id="279" r:id="rId6"/>
    <p:sldId id="280" r:id="rId7"/>
    <p:sldId id="281" r:id="rId8"/>
    <p:sldId id="282" r:id="rId9"/>
    <p:sldId id="283" r:id="rId10"/>
    <p:sldId id="284" r:id="rId11"/>
    <p:sldId id="271" r:id="rId12"/>
    <p:sldId id="285" r:id="rId13"/>
    <p:sldId id="272" r:id="rId14"/>
    <p:sldId id="273" r:id="rId15"/>
    <p:sldId id="292" r:id="rId16"/>
  </p:sldIdLst>
  <p:sldSz cx="9144000" cy="5143500" type="screen16x9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02020"/>
    <a:srgbClr val="323232"/>
    <a:srgbClr val="CC3300"/>
    <a:srgbClr val="CC0000"/>
    <a:srgbClr val="990000"/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4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图片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8" r="53058"/>
          <a:stretch/>
        </p:blipFill>
        <p:spPr bwMode="auto">
          <a:xfrm>
            <a:off x="0" y="4353564"/>
            <a:ext cx="2337683" cy="7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图片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1" b="66376"/>
          <a:stretch/>
        </p:blipFill>
        <p:spPr bwMode="auto">
          <a:xfrm>
            <a:off x="7283395" y="4427953"/>
            <a:ext cx="1860605" cy="71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02020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02020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02020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02020"/>
          </a:solidFill>
          <a:latin typeface="微软雅黑" panose="020B0503020204020204" charset="-122"/>
          <a:ea typeface="微软雅黑" panose="020B050302020402020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02020"/>
          </a:solidFill>
          <a:latin typeface="微软雅黑" panose="020B0503020204020204" charset="-122"/>
          <a:ea typeface="微软雅黑" panose="020B050302020402020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02020"/>
          </a:solidFill>
          <a:latin typeface="微软雅黑" panose="020B0503020204020204" charset="-122"/>
          <a:ea typeface="微软雅黑" panose="020B050302020402020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02020"/>
          </a:solidFill>
          <a:latin typeface="微软雅黑" panose="020B0503020204020204" charset="-122"/>
          <a:ea typeface="微软雅黑" panose="020B050302020402020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02020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SzPct val="75000"/>
        <a:buFont typeface="Arial" panose="020B0604020202020204" pitchFamily="34" charset="0"/>
        <a:buChar char="•"/>
        <a:defRPr sz="2100" kern="1200">
          <a:solidFill>
            <a:srgbClr val="262626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431006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SzPct val="75000"/>
        <a:buFont typeface="Arial" panose="020B0604020202020204" pitchFamily="34" charset="0"/>
        <a:buChar char="•"/>
        <a:defRPr sz="1700" kern="1200">
          <a:solidFill>
            <a:srgbClr val="404040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54856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SzPct val="75000"/>
        <a:buFont typeface="Arial" panose="020B0604020202020204" pitchFamily="34" charset="0"/>
        <a:buChar char="‒"/>
        <a:defRPr sz="1500" kern="1200">
          <a:solidFill>
            <a:srgbClr val="595959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133475" indent="-171450" algn="l" rtl="0" eaLnBrk="0" fontAlgn="base" hangingPunct="0">
        <a:spcBef>
          <a:spcPts val="375"/>
        </a:spcBef>
        <a:spcAft>
          <a:spcPct val="0"/>
        </a:spcAft>
        <a:buSzPct val="75000"/>
        <a:buFont typeface="Arial" panose="020B0604020202020204" pitchFamily="34" charset="0"/>
        <a:buChar char="˃"/>
        <a:defRPr kern="1200">
          <a:solidFill>
            <a:srgbClr val="7F7F7F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4573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SzPct val="75000"/>
        <a:buFont typeface="Arial" panose="020B0604020202020204" pitchFamily="34" charset="0"/>
        <a:buChar char="˃"/>
        <a:defRPr kern="1200">
          <a:solidFill>
            <a:srgbClr val="7F7F7F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8"/>
          <p:cNvSpPr txBox="1"/>
          <p:nvPr/>
        </p:nvSpPr>
        <p:spPr>
          <a:xfrm>
            <a:off x="1930407" y="1671504"/>
            <a:ext cx="5283185" cy="99257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综合练习</a:t>
            </a:r>
          </a:p>
        </p:txBody>
      </p:sp>
      <p:sp>
        <p:nvSpPr>
          <p:cNvPr id="5" name="矩形 4"/>
          <p:cNvSpPr/>
          <p:nvPr/>
        </p:nvSpPr>
        <p:spPr>
          <a:xfrm flipH="1">
            <a:off x="273" y="123478"/>
            <a:ext cx="3203575" cy="25209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7342" y="123478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语文  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年级  上册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2366316" y="688063"/>
            <a:ext cx="6362906" cy="3393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句子练习是一项高频出现的考查对象，一般考查缩句、扩句、句式变换等，所以解答时要看清题目要求，再解答。</a:t>
            </a:r>
            <a:endParaRPr lang="en-US" altLang="zh-CN" sz="2400" b="1" dirty="0">
              <a:solidFill>
                <a:srgbClr val="99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用关联词语连句的方法：</a:t>
            </a:r>
            <a:endParaRPr lang="en-US" altLang="zh-CN" sz="2400" b="1" dirty="0">
              <a:solidFill>
                <a:srgbClr val="99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首先，你要理解两句话的意思，比如意思相近的，就用排比关联词，意思相反的，就用转折关联词，意思虽然相近，但程度不同，就用递进关联词，等等；其次，句子中有些词需要改动，以使句子完整、连贯。</a:t>
            </a:r>
          </a:p>
        </p:txBody>
      </p:sp>
      <p:pic>
        <p:nvPicPr>
          <p:cNvPr id="6" name="Picture 20" descr="51miz-E266413-A2EBEC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695"/>
            <a:ext cx="235386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21"/>
          <p:cNvSpPr>
            <a:spLocks noChangeArrowheads="1" noChangeShapeType="1" noTextEdit="1"/>
          </p:cNvSpPr>
          <p:nvPr/>
        </p:nvSpPr>
        <p:spPr bwMode="auto">
          <a:xfrm>
            <a:off x="556148" y="1516856"/>
            <a:ext cx="1101328" cy="67270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指导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2"/>
          <p:cNvSpPr txBox="1">
            <a:spLocks noChangeArrowheads="1"/>
          </p:cNvSpPr>
          <p:nvPr/>
        </p:nvSpPr>
        <p:spPr bwMode="auto">
          <a:xfrm>
            <a:off x="152384" y="335699"/>
            <a:ext cx="2223205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/>
              <a:t>六、阅读练习</a:t>
            </a: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3690333" y="546473"/>
            <a:ext cx="1677383" cy="3277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7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我要一本书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270986" y="911822"/>
            <a:ext cx="8602028" cy="3623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    罗蒙诺索夫是俄国有名的科学家。他是渔民的儿子。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12 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岁的时候，白天，他跟着父亲打鱼，晚上，躲在板棚里看书。 </a:t>
            </a:r>
          </a:p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    有一次，罗蒙诺索夫和父亲在海上捕鱼，忽然，一阵狂风，把他的帽子吹到了甲板上。不一会儿，海上掀起了巨浪，船上的帆篷被吹落了，情况十分紧急。 </a:t>
            </a:r>
          </a:p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    罗蒙诺索夫不顾一切沿着摇晃的桅杆爬上去，很快地把吹落的帆篷扎牢了，渔船恢复了平稳。 </a:t>
            </a:r>
          </a:p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    狂风过去以后，父亲把他拉到身边，笑眯眯地说：“孩子，我要奖赏你，给你买件麂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(</a:t>
            </a:r>
            <a:r>
              <a:rPr lang="en-US" altLang="zh-CN" sz="2100" b="1" dirty="0" err="1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jǐ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)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皮上衣，好吗？” 罗蒙诺索夫摇摇头。 </a:t>
            </a:r>
          </a:p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    “那你要什么呢？” </a:t>
            </a:r>
          </a:p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    “我要一本书，爸爸，其他的我什么都不要。”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599123" y="972026"/>
            <a:ext cx="7945755" cy="168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    “难道一件麂皮上衣还比不上一本书？” </a:t>
            </a:r>
          </a:p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 </a:t>
            </a:r>
          </a:p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    “爸爸，我要一本什么知识都有的书。比如，天上的星星为什么不会掉下来，为什么黑夜过去就是黎明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……” 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父亲和水手们听了，都惊奇地睁大了眼睛。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2"/>
          <p:cNvSpPr txBox="1">
            <a:spLocks noChangeArrowheads="1"/>
          </p:cNvSpPr>
          <p:nvPr/>
        </p:nvSpPr>
        <p:spPr bwMode="auto">
          <a:xfrm>
            <a:off x="456010" y="642463"/>
            <a:ext cx="8233480" cy="33009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</a:rPr>
              <a:t>(1) </a:t>
            </a:r>
            <a:r>
              <a:rPr lang="zh-CN" altLang="en-US" sz="2100" b="1" dirty="0">
                <a:latin typeface="宋体" panose="02010600030101010101" pitchFamily="2" charset="-122"/>
              </a:rPr>
              <a:t>用文中的“不顾一切”说一句话。</a:t>
            </a:r>
            <a:endParaRPr lang="en-US" altLang="zh-CN" sz="2100" b="1" dirty="0">
              <a:latin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</a:rPr>
              <a:t> </a:t>
            </a:r>
          </a:p>
          <a:p>
            <a:r>
              <a:rPr lang="en-US" altLang="zh-CN" sz="2100" b="1" dirty="0">
                <a:latin typeface="宋体" panose="02010600030101010101" pitchFamily="2" charset="-122"/>
              </a:rPr>
              <a:t> </a:t>
            </a:r>
          </a:p>
          <a:p>
            <a:r>
              <a:rPr lang="en-US" altLang="zh-CN" sz="2100" b="1" dirty="0">
                <a:latin typeface="宋体" panose="02010600030101010101" pitchFamily="2" charset="-122"/>
              </a:rPr>
              <a:t>(2) </a:t>
            </a:r>
            <a:r>
              <a:rPr lang="zh-CN" altLang="en-US" sz="2100" b="1" dirty="0">
                <a:latin typeface="宋体" panose="02010600030101010101" pitchFamily="2" charset="-122"/>
              </a:rPr>
              <a:t>爸爸要奖赏罗蒙诺索夫时，他想要什么？</a:t>
            </a:r>
            <a:r>
              <a:rPr lang="en-US" altLang="zh-CN" sz="2100" b="1" dirty="0">
                <a:latin typeface="宋体" panose="02010600030101010101" pitchFamily="2" charset="-122"/>
              </a:rPr>
              <a:t> </a:t>
            </a:r>
          </a:p>
          <a:p>
            <a:r>
              <a:rPr lang="en-US" altLang="zh-CN" sz="2100" b="1" dirty="0">
                <a:latin typeface="宋体" panose="02010600030101010101" pitchFamily="2" charset="-122"/>
              </a:rPr>
              <a:t>  </a:t>
            </a:r>
          </a:p>
          <a:p>
            <a:r>
              <a:rPr lang="en-US" altLang="zh-CN" sz="2100" b="1" dirty="0">
                <a:latin typeface="宋体" panose="02010600030101010101" pitchFamily="2" charset="-122"/>
              </a:rPr>
              <a:t>(3) </a:t>
            </a:r>
            <a:r>
              <a:rPr lang="zh-CN" altLang="en-US" sz="2100" b="1" dirty="0">
                <a:latin typeface="宋体" panose="02010600030101010101" pitchFamily="2" charset="-122"/>
              </a:rPr>
              <a:t>父亲和水手们听了罗蒙诺索夫的话后为什么“都惊奇地睁大了眼</a:t>
            </a:r>
          </a:p>
          <a:p>
            <a:r>
              <a:rPr lang="zh-CN" altLang="en-US" sz="2100" b="1" dirty="0">
                <a:latin typeface="宋体" panose="02010600030101010101" pitchFamily="2" charset="-122"/>
              </a:rPr>
              <a:t>睛”？</a:t>
            </a:r>
            <a:endParaRPr lang="en-US" altLang="zh-CN" sz="2100" b="1" dirty="0">
              <a:latin typeface="宋体" panose="02010600030101010101" pitchFamily="2" charset="-122"/>
            </a:endParaRPr>
          </a:p>
          <a:p>
            <a:endParaRPr lang="en-US" altLang="zh-CN" sz="2100" b="1" u="sng" dirty="0">
              <a:latin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</a:rPr>
              <a:t>(4) </a:t>
            </a:r>
            <a:r>
              <a:rPr lang="zh-CN" altLang="en-US" sz="2100" b="1" dirty="0">
                <a:latin typeface="宋体" panose="02010600030101010101" pitchFamily="2" charset="-122"/>
              </a:rPr>
              <a:t>联系上下文，可以从“我要一本书，爸爸，其他的我什么都不要 </a:t>
            </a:r>
          </a:p>
          <a:p>
            <a:r>
              <a:rPr lang="zh-CN" altLang="en-US" sz="2100" b="1" dirty="0">
                <a:latin typeface="宋体" panose="02010600030101010101" pitchFamily="2" charset="-122"/>
              </a:rPr>
              <a:t>”这句话中体会到罗蒙诺索夫 </a:t>
            </a:r>
            <a:r>
              <a:rPr lang="zh-CN" altLang="en-US" sz="2100" b="1" u="sng" dirty="0">
                <a:latin typeface="宋体" panose="02010600030101010101" pitchFamily="2" charset="-122"/>
              </a:rPr>
              <a:t>               </a:t>
            </a:r>
            <a:r>
              <a:rPr lang="zh-CN" altLang="en-US" sz="2100" b="1" dirty="0">
                <a:latin typeface="宋体" panose="02010600030101010101" pitchFamily="2" charset="-122"/>
              </a:rPr>
              <a:t>之情。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10567" y="2001106"/>
            <a:ext cx="469620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他想要一本书。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0875" y="1191010"/>
            <a:ext cx="442698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他不顾一切地冲上前去。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6358" y="2734151"/>
            <a:ext cx="49096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他们被罗蒙诺索夫的想法震惊了。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9264" y="3465845"/>
            <a:ext cx="168944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对书的喜爱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2677211" y="484058"/>
            <a:ext cx="6334814" cy="2589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阅读理解答题技巧点拨 </a:t>
            </a:r>
            <a:endParaRPr lang="en-US" altLang="zh-CN" sz="2100" b="1" dirty="0">
              <a:solidFill>
                <a:srgbClr val="99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某段或某句在文中的作用体现在首段</a:t>
            </a:r>
            <a:r>
              <a:rPr lang="en-US" altLang="zh-CN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----</a:t>
            </a:r>
            <a:r>
              <a:rPr lang="zh-CN" altLang="en-US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总领全文、首尾呼应、设置悬念、激发读者的阅读兴趣、为下文做铺垫、与下文进行对比，反衬出</a:t>
            </a:r>
            <a:r>
              <a:rPr lang="en-US" altLang="zh-CN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……  </a:t>
            </a:r>
          </a:p>
          <a:p>
            <a:pPr>
              <a:lnSpc>
                <a:spcPct val="130000"/>
              </a:lnSpc>
            </a:pPr>
            <a:r>
              <a:rPr lang="en-US" altLang="zh-CN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概括某段大意</a:t>
            </a:r>
            <a:r>
              <a:rPr lang="en-US" altLang="zh-CN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---  </a:t>
            </a:r>
            <a:r>
              <a:rPr lang="zh-CN" altLang="en-US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）要准确概括出段意，首先要读懂段落每句话的意思，还要弄清楚段内各句的</a:t>
            </a:r>
            <a:r>
              <a:rPr lang="zh-CN" altLang="en-US" sz="2100" b="1" dirty="0" smtClean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</a:t>
            </a:r>
            <a:endParaRPr lang="zh-CN" altLang="en-US" sz="2100" b="1" dirty="0">
              <a:solidFill>
                <a:srgbClr val="99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20" descr="51miz-E266413-A2EBEC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695"/>
            <a:ext cx="235386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21"/>
          <p:cNvSpPr>
            <a:spLocks noChangeArrowheads="1" noChangeShapeType="1" noTextEdit="1"/>
          </p:cNvSpPr>
          <p:nvPr/>
        </p:nvSpPr>
        <p:spPr bwMode="auto">
          <a:xfrm>
            <a:off x="556148" y="1516856"/>
            <a:ext cx="1101328" cy="67270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指导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6093" y="2956508"/>
            <a:ext cx="8689944" cy="17497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100" b="1" dirty="0" smtClean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相互</a:t>
            </a:r>
            <a:r>
              <a:rPr lang="zh-CN" altLang="en-US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关系，找出能揭示全段意思的主要句子，即所谓的中心句（中心句的位置多数在段首或段末，个别也有在段中的）。如果没有中心句的，就要抓住全段的中心意思，自己总结概括。（</a:t>
            </a:r>
            <a:r>
              <a:rPr lang="en-US" altLang="zh-CN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）摘句法，即找出段落中的中心句。（</a:t>
            </a:r>
            <a:r>
              <a:rPr lang="en-US" altLang="zh-CN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1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）概述法，用自己的语言概述全段的主要意思。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66570" y="1419622"/>
            <a:ext cx="7403309" cy="1084912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七彩课堂  伴你成长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968256" y="-1"/>
            <a:ext cx="1927372" cy="771551"/>
            <a:chOff x="6968256" y="-1"/>
            <a:chExt cx="1927372" cy="7715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7" name="文本框 35"/>
            <p:cNvSpPr txBox="1"/>
            <p:nvPr/>
          </p:nvSpPr>
          <p:spPr>
            <a:xfrm>
              <a:off x="7164288" y="509940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kumimoji="1" lang="en-US" altLang="zh-CN" sz="1050" dirty="0">
                  <a:solidFill>
                    <a:prstClr val="white">
                      <a:lumMod val="75000"/>
                    </a:prstClr>
                  </a:solidFill>
                </a:rPr>
                <a:t>QICAIKETANG</a:t>
              </a:r>
              <a:endParaRPr kumimoji="1" lang="zh-CN" altLang="en-US" sz="105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293931" y="357901"/>
            <a:ext cx="3613008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一、读拼音，写词语。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2562787" y="1530313"/>
            <a:ext cx="957263" cy="485775"/>
            <a:chOff x="3805238" y="2928938"/>
            <a:chExt cx="1276350" cy="647700"/>
          </a:xfrm>
        </p:grpSpPr>
        <p:pic>
          <p:nvPicPr>
            <p:cNvPr id="39943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4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945" name="Picture 10" descr="填充白色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30" y="1543253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1" descr="填充白色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620" y="1543253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4" name="Text Box 19"/>
          <p:cNvSpPr txBox="1">
            <a:spLocks noChangeArrowheads="1"/>
          </p:cNvSpPr>
          <p:nvPr/>
        </p:nvSpPr>
        <p:spPr bwMode="auto">
          <a:xfrm>
            <a:off x="936435" y="1134552"/>
            <a:ext cx="1306535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dirty="0" err="1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lǒng</a:t>
            </a:r>
            <a:r>
              <a:rPr lang="en-US" altLang="zh-CN" dirty="0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 </a:t>
            </a:r>
            <a:r>
              <a:rPr lang="en-US" altLang="zh-CN" dirty="0" err="1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zhào</a:t>
            </a:r>
            <a:r>
              <a:rPr lang="en-US" altLang="zh-CN" dirty="0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              </a:t>
            </a:r>
          </a:p>
        </p:txBody>
      </p:sp>
      <p:sp>
        <p:nvSpPr>
          <p:cNvPr id="39956" name="Text Box 21"/>
          <p:cNvSpPr txBox="1">
            <a:spLocks noChangeArrowheads="1"/>
          </p:cNvSpPr>
          <p:nvPr/>
        </p:nvSpPr>
        <p:spPr bwMode="auto">
          <a:xfrm>
            <a:off x="2571548" y="1172093"/>
            <a:ext cx="990897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dirty="0" err="1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qí</a:t>
            </a:r>
            <a:r>
              <a:rPr lang="en-US" altLang="zh-CN" dirty="0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 </a:t>
            </a:r>
            <a:r>
              <a:rPr lang="en-US" altLang="zh-CN" dirty="0" err="1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guān</a:t>
            </a:r>
            <a:endParaRPr lang="en-US" altLang="zh-CN" dirty="0">
              <a:latin typeface="汉语拼音" panose="000B0604020202020204" pitchFamily="34" charset="0"/>
              <a:ea typeface="Gulim" panose="020B0600000101010101" pitchFamily="34" charset="-127"/>
              <a:cs typeface="汉语拼音" panose="000B0604020202020204" pitchFamily="34" charset="0"/>
            </a:endParaRPr>
          </a:p>
        </p:txBody>
      </p:sp>
      <p:sp>
        <p:nvSpPr>
          <p:cNvPr id="39958" name="Text Box 23"/>
          <p:cNvSpPr txBox="1">
            <a:spLocks noChangeArrowheads="1"/>
          </p:cNvSpPr>
          <p:nvPr/>
        </p:nvSpPr>
        <p:spPr bwMode="auto">
          <a:xfrm>
            <a:off x="4015461" y="1119189"/>
            <a:ext cx="984885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dirty="0" err="1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jù</a:t>
            </a:r>
            <a:r>
              <a:rPr lang="en-US" altLang="zh-CN" dirty="0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 </a:t>
            </a:r>
            <a:r>
              <a:rPr lang="en-US" altLang="zh-CN" dirty="0" err="1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shuō</a:t>
            </a:r>
            <a:endParaRPr lang="en-US" altLang="zh-CN" sz="2100" dirty="0">
              <a:latin typeface="汉语拼音" panose="000B0604020202020204" pitchFamily="34" charset="0"/>
              <a:ea typeface="Gulim" panose="020B0600000101010101" pitchFamily="34" charset="-127"/>
              <a:cs typeface="汉语拼音" panose="000B0604020202020204" pitchFamily="34" charset="0"/>
            </a:endParaRPr>
          </a:p>
        </p:txBody>
      </p:sp>
      <p:sp>
        <p:nvSpPr>
          <p:cNvPr id="39960" name="Text Box 25"/>
          <p:cNvSpPr txBox="1">
            <a:spLocks noChangeArrowheads="1"/>
          </p:cNvSpPr>
          <p:nvPr/>
        </p:nvSpPr>
        <p:spPr bwMode="auto">
          <a:xfrm>
            <a:off x="5139583" y="1142940"/>
            <a:ext cx="1161617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dirty="0" err="1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kuān</a:t>
            </a:r>
            <a:r>
              <a:rPr lang="en-US" altLang="zh-CN" dirty="0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 </a:t>
            </a:r>
            <a:r>
              <a:rPr lang="en-US" altLang="zh-CN" dirty="0" err="1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kuò</a:t>
            </a:r>
            <a:endParaRPr lang="en-US" altLang="zh-CN" dirty="0">
              <a:latin typeface="汉语拼音" panose="000B0604020202020204" pitchFamily="34" charset="0"/>
              <a:ea typeface="Gulim" panose="020B0600000101010101" pitchFamily="34" charset="-127"/>
              <a:cs typeface="汉语拼音" panose="000B0604020202020204" pitchFamily="34" charset="0"/>
            </a:endParaRPr>
          </a:p>
        </p:txBody>
      </p:sp>
      <p:sp>
        <p:nvSpPr>
          <p:cNvPr id="39962" name="Text Box 27"/>
          <p:cNvSpPr txBox="1">
            <a:spLocks noChangeArrowheads="1"/>
          </p:cNvSpPr>
          <p:nvPr/>
        </p:nvSpPr>
        <p:spPr bwMode="auto">
          <a:xfrm>
            <a:off x="6573217" y="1125657"/>
            <a:ext cx="1314302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dirty="0" err="1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gǔn</a:t>
            </a:r>
            <a:r>
              <a:rPr lang="en-US" altLang="zh-CN" dirty="0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 </a:t>
            </a:r>
            <a:r>
              <a:rPr lang="en-US" altLang="zh-CN" dirty="0" err="1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dòng</a:t>
            </a:r>
            <a:r>
              <a:rPr lang="en-US" altLang="zh-CN" dirty="0">
                <a:latin typeface="汉语拼音" panose="000B0604020202020204" pitchFamily="34" charset="0"/>
                <a:ea typeface="Gulim" panose="020B0600000101010101" pitchFamily="34" charset="-127"/>
                <a:cs typeface="汉语拼音" panose="000B0604020202020204" pitchFamily="34" charset="0"/>
              </a:rPr>
              <a:t> 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990459" y="1560506"/>
            <a:ext cx="957263" cy="485775"/>
            <a:chOff x="3805238" y="2928938"/>
            <a:chExt cx="1276350" cy="647700"/>
          </a:xfrm>
        </p:grpSpPr>
        <p:pic>
          <p:nvPicPr>
            <p:cNvPr id="59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" name="组合 60"/>
          <p:cNvGrpSpPr/>
          <p:nvPr/>
        </p:nvGrpSpPr>
        <p:grpSpPr>
          <a:xfrm>
            <a:off x="5271481" y="1554035"/>
            <a:ext cx="957263" cy="485775"/>
            <a:chOff x="3805238" y="2928938"/>
            <a:chExt cx="1276350" cy="647700"/>
          </a:xfrm>
        </p:grpSpPr>
        <p:pic>
          <p:nvPicPr>
            <p:cNvPr id="62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组合 63"/>
          <p:cNvGrpSpPr/>
          <p:nvPr/>
        </p:nvGrpSpPr>
        <p:grpSpPr>
          <a:xfrm>
            <a:off x="6597793" y="1534626"/>
            <a:ext cx="957263" cy="485775"/>
            <a:chOff x="3805238" y="2928938"/>
            <a:chExt cx="1276350" cy="647700"/>
          </a:xfrm>
        </p:grpSpPr>
        <p:pic>
          <p:nvPicPr>
            <p:cNvPr id="65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" name="组合 69"/>
          <p:cNvGrpSpPr/>
          <p:nvPr/>
        </p:nvGrpSpPr>
        <p:grpSpPr>
          <a:xfrm>
            <a:off x="6737971" y="2703505"/>
            <a:ext cx="957263" cy="485775"/>
            <a:chOff x="3805238" y="2928938"/>
            <a:chExt cx="1276350" cy="647700"/>
          </a:xfrm>
        </p:grpSpPr>
        <p:pic>
          <p:nvPicPr>
            <p:cNvPr id="71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" name="组合 72"/>
          <p:cNvGrpSpPr/>
          <p:nvPr/>
        </p:nvGrpSpPr>
        <p:grpSpPr>
          <a:xfrm>
            <a:off x="5325396" y="2701349"/>
            <a:ext cx="957263" cy="485775"/>
            <a:chOff x="3805238" y="2928938"/>
            <a:chExt cx="1276350" cy="647700"/>
          </a:xfrm>
        </p:grpSpPr>
        <p:pic>
          <p:nvPicPr>
            <p:cNvPr id="74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6" name="组合 75"/>
          <p:cNvGrpSpPr/>
          <p:nvPr/>
        </p:nvGrpSpPr>
        <p:grpSpPr>
          <a:xfrm>
            <a:off x="4042217" y="2712132"/>
            <a:ext cx="957263" cy="485775"/>
            <a:chOff x="3805238" y="2928938"/>
            <a:chExt cx="1276350" cy="647700"/>
          </a:xfrm>
        </p:grpSpPr>
        <p:pic>
          <p:nvPicPr>
            <p:cNvPr id="77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9" name="组合 78"/>
          <p:cNvGrpSpPr/>
          <p:nvPr/>
        </p:nvGrpSpPr>
        <p:grpSpPr>
          <a:xfrm>
            <a:off x="2577883" y="2703506"/>
            <a:ext cx="957263" cy="485775"/>
            <a:chOff x="3805238" y="2928938"/>
            <a:chExt cx="1276350" cy="647700"/>
          </a:xfrm>
        </p:grpSpPr>
        <p:pic>
          <p:nvPicPr>
            <p:cNvPr id="80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2" name="组合 81"/>
          <p:cNvGrpSpPr/>
          <p:nvPr/>
        </p:nvGrpSpPr>
        <p:grpSpPr>
          <a:xfrm>
            <a:off x="984154" y="2740168"/>
            <a:ext cx="957263" cy="485775"/>
            <a:chOff x="3805238" y="2928938"/>
            <a:chExt cx="1276350" cy="647700"/>
          </a:xfrm>
        </p:grpSpPr>
        <p:pic>
          <p:nvPicPr>
            <p:cNvPr id="83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" name="Text Box 19"/>
          <p:cNvSpPr txBox="1">
            <a:spLocks noChangeArrowheads="1"/>
          </p:cNvSpPr>
          <p:nvPr/>
        </p:nvSpPr>
        <p:spPr bwMode="auto">
          <a:xfrm>
            <a:off x="6613022" y="2258067"/>
            <a:ext cx="1472198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dirty="0">
                <a:latin typeface="汉语拼音" panose="000B0604020202020204" pitchFamily="34" charset="0"/>
                <a:cs typeface="汉语拼音" panose="000B0604020202020204" pitchFamily="34" charset="0"/>
              </a:rPr>
              <a:t> </a:t>
            </a:r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guāng</a:t>
            </a:r>
            <a:r>
              <a:rPr lang="en-US" altLang="zh-CN" dirty="0">
                <a:latin typeface="汉语拼音" panose="000B0604020202020204" pitchFamily="34" charset="0"/>
                <a:cs typeface="汉语拼音" panose="000B0604020202020204" pitchFamily="34" charset="0"/>
              </a:rPr>
              <a:t> </a:t>
            </a:r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cǎi</a:t>
            </a:r>
            <a:r>
              <a:rPr lang="en-US" altLang="zh-CN" dirty="0">
                <a:latin typeface="汉语拼音" panose="000B0604020202020204" pitchFamily="34" charset="0"/>
                <a:cs typeface="汉语拼音" panose="000B0604020202020204" pitchFamily="34" charset="0"/>
              </a:rPr>
              <a:t> </a:t>
            </a:r>
            <a:endParaRPr lang="en-US" altLang="zh-CN" dirty="0">
              <a:latin typeface="汉语拼音" panose="000B0604020202020204" pitchFamily="34" charset="0"/>
              <a:ea typeface="Gulim" panose="020B0600000101010101" pitchFamily="34" charset="-127"/>
              <a:cs typeface="汉语拼音" panose="000B0604020202020204" pitchFamily="34" charset="0"/>
            </a:endParaRPr>
          </a:p>
        </p:txBody>
      </p:sp>
      <p:sp>
        <p:nvSpPr>
          <p:cNvPr id="86" name="Text Box 19"/>
          <p:cNvSpPr txBox="1">
            <a:spLocks noChangeArrowheads="1"/>
          </p:cNvSpPr>
          <p:nvPr/>
        </p:nvSpPr>
        <p:spPr bwMode="auto">
          <a:xfrm>
            <a:off x="5231045" y="2299524"/>
            <a:ext cx="1198085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céng</a:t>
            </a:r>
            <a:r>
              <a:rPr lang="en-US" altLang="zh-CN" dirty="0">
                <a:latin typeface="汉语拼音" panose="000B0604020202020204" pitchFamily="34" charset="0"/>
                <a:cs typeface="汉语拼音" panose="000B0604020202020204" pitchFamily="34" charset="0"/>
              </a:rPr>
              <a:t> </a:t>
            </a:r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jīng</a:t>
            </a:r>
            <a:endParaRPr lang="en-US" altLang="zh-CN" dirty="0">
              <a:latin typeface="汉语拼音" panose="000B0604020202020204" pitchFamily="34" charset="0"/>
              <a:ea typeface="Gulim" panose="020B0600000101010101" pitchFamily="34" charset="-127"/>
              <a:cs typeface="汉语拼音" panose="000B0604020202020204" pitchFamily="34" charset="0"/>
            </a:endParaRPr>
          </a:p>
        </p:txBody>
      </p:sp>
      <p:sp>
        <p:nvSpPr>
          <p:cNvPr id="87" name="Text Box 19"/>
          <p:cNvSpPr txBox="1">
            <a:spLocks noChangeArrowheads="1"/>
          </p:cNvSpPr>
          <p:nvPr/>
        </p:nvSpPr>
        <p:spPr bwMode="auto">
          <a:xfrm>
            <a:off x="4044913" y="2297368"/>
            <a:ext cx="1111523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jiǎn</a:t>
            </a:r>
            <a:r>
              <a:rPr lang="en-US" altLang="zh-CN" dirty="0">
                <a:latin typeface="汉语拼音" panose="000B0604020202020204" pitchFamily="34" charset="0"/>
                <a:cs typeface="汉语拼音" panose="000B0604020202020204" pitchFamily="34" charset="0"/>
              </a:rPr>
              <a:t> </a:t>
            </a:r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zhí</a:t>
            </a:r>
            <a:r>
              <a:rPr lang="en-US" altLang="zh-CN" dirty="0">
                <a:latin typeface="汉语拼音" panose="000B0604020202020204" pitchFamily="34" charset="0"/>
                <a:cs typeface="汉语拼音" panose="000B0604020202020204" pitchFamily="34" charset="0"/>
              </a:rPr>
              <a:t> </a:t>
            </a:r>
            <a:endParaRPr lang="en-US" altLang="zh-CN" dirty="0">
              <a:latin typeface="汉语拼音" panose="000B0604020202020204" pitchFamily="34" charset="0"/>
              <a:ea typeface="Gulim" panose="020B0600000101010101" pitchFamily="34" charset="-127"/>
              <a:cs typeface="汉语拼音" panose="000B0604020202020204" pitchFamily="34" charset="0"/>
            </a:endParaRPr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2509411" y="2308151"/>
            <a:ext cx="1196481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xīng</a:t>
            </a:r>
            <a:r>
              <a:rPr lang="en-US" altLang="zh-CN" dirty="0">
                <a:latin typeface="汉语拼音" panose="000B0604020202020204" pitchFamily="34" charset="0"/>
                <a:cs typeface="汉语拼音" panose="000B0604020202020204" pitchFamily="34" charset="0"/>
              </a:rPr>
              <a:t>  </a:t>
            </a:r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fèn</a:t>
            </a:r>
            <a:endParaRPr lang="en-US" altLang="zh-CN" dirty="0">
              <a:latin typeface="汉语拼音" panose="000B0604020202020204" pitchFamily="34" charset="0"/>
              <a:ea typeface="Gulim" panose="020B0600000101010101" pitchFamily="34" charset="-127"/>
              <a:cs typeface="汉语拼音" panose="000B0604020202020204" pitchFamily="34" charset="0"/>
            </a:endParaRPr>
          </a:p>
        </p:txBody>
      </p:sp>
      <p:sp>
        <p:nvSpPr>
          <p:cNvPr id="89" name="Text Box 19"/>
          <p:cNvSpPr txBox="1">
            <a:spLocks noChangeArrowheads="1"/>
          </p:cNvSpPr>
          <p:nvPr/>
        </p:nvSpPr>
        <p:spPr bwMode="auto">
          <a:xfrm>
            <a:off x="943797" y="2301192"/>
            <a:ext cx="992581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dí</a:t>
            </a:r>
            <a:r>
              <a:rPr lang="en-US" dirty="0">
                <a:latin typeface="汉语拼音" panose="000B0604020202020204" pitchFamily="34" charset="0"/>
                <a:cs typeface="汉语拼音" panose="000B0604020202020204" pitchFamily="34" charset="0"/>
              </a:rPr>
              <a:t> </a:t>
            </a:r>
            <a:r>
              <a:rPr lang="en-US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què</a:t>
            </a:r>
            <a:r>
              <a:rPr lang="en-US" dirty="0">
                <a:latin typeface="汉语拼音" panose="000B0604020202020204" pitchFamily="34" charset="0"/>
                <a:cs typeface="汉语拼音" panose="000B0604020202020204" pitchFamily="34" charset="0"/>
              </a:rPr>
              <a:t>                          </a:t>
            </a:r>
            <a:endParaRPr lang="en-US" altLang="zh-CN" dirty="0">
              <a:latin typeface="汉语拼音" panose="000B0604020202020204" pitchFamily="34" charset="0"/>
              <a:ea typeface="Gulim" panose="020B0600000101010101" pitchFamily="34" charset="-127"/>
              <a:cs typeface="汉语拼音" panose="00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1014346" y="3973745"/>
            <a:ext cx="957263" cy="485775"/>
            <a:chOff x="3805238" y="2928938"/>
            <a:chExt cx="1276350" cy="647700"/>
          </a:xfrm>
        </p:grpSpPr>
        <p:pic>
          <p:nvPicPr>
            <p:cNvPr id="91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" name="组合 92"/>
          <p:cNvGrpSpPr/>
          <p:nvPr/>
        </p:nvGrpSpPr>
        <p:grpSpPr>
          <a:xfrm>
            <a:off x="2506716" y="3978059"/>
            <a:ext cx="957263" cy="485775"/>
            <a:chOff x="3805238" y="2928938"/>
            <a:chExt cx="1276350" cy="647700"/>
          </a:xfrm>
        </p:grpSpPr>
        <p:pic>
          <p:nvPicPr>
            <p:cNvPr id="94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6" name="组合 95"/>
          <p:cNvGrpSpPr/>
          <p:nvPr/>
        </p:nvGrpSpPr>
        <p:grpSpPr>
          <a:xfrm>
            <a:off x="4031435" y="3956492"/>
            <a:ext cx="957263" cy="485775"/>
            <a:chOff x="3805238" y="2928938"/>
            <a:chExt cx="1276350" cy="647700"/>
          </a:xfrm>
        </p:grpSpPr>
        <p:pic>
          <p:nvPicPr>
            <p:cNvPr id="97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9" name="组合 98"/>
          <p:cNvGrpSpPr/>
          <p:nvPr/>
        </p:nvGrpSpPr>
        <p:grpSpPr>
          <a:xfrm>
            <a:off x="5368529" y="3986685"/>
            <a:ext cx="957263" cy="485775"/>
            <a:chOff x="3805238" y="2928938"/>
            <a:chExt cx="1276350" cy="647700"/>
          </a:xfrm>
        </p:grpSpPr>
        <p:pic>
          <p:nvPicPr>
            <p:cNvPr id="100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" name="组合 101"/>
          <p:cNvGrpSpPr/>
          <p:nvPr/>
        </p:nvGrpSpPr>
        <p:grpSpPr>
          <a:xfrm>
            <a:off x="6841489" y="3952179"/>
            <a:ext cx="957263" cy="485775"/>
            <a:chOff x="3805238" y="2928938"/>
            <a:chExt cx="1276350" cy="647700"/>
          </a:xfrm>
        </p:grpSpPr>
        <p:pic>
          <p:nvPicPr>
            <p:cNvPr id="103" name="Picture 8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388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9" descr="填充白色图片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5238" y="2928938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" name="Text Box 19"/>
          <p:cNvSpPr txBox="1">
            <a:spLocks noChangeArrowheads="1"/>
          </p:cNvSpPr>
          <p:nvPr/>
        </p:nvSpPr>
        <p:spPr bwMode="auto">
          <a:xfrm>
            <a:off x="943870" y="3517851"/>
            <a:ext cx="1203338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jìng</a:t>
            </a:r>
            <a:r>
              <a:rPr lang="en-US" dirty="0">
                <a:latin typeface="汉语拼音" panose="000B0604020202020204" pitchFamily="34" charset="0"/>
                <a:cs typeface="汉语拼音" panose="000B0604020202020204" pitchFamily="34" charset="0"/>
              </a:rPr>
              <a:t>  </a:t>
            </a:r>
            <a:r>
              <a:rPr lang="en-US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pèi</a:t>
            </a:r>
            <a:r>
              <a:rPr lang="en-US" dirty="0">
                <a:latin typeface="汉语拼音" panose="000B0604020202020204" pitchFamily="34" charset="0"/>
                <a:cs typeface="汉语拼音" panose="000B0604020202020204" pitchFamily="34" charset="0"/>
              </a:rPr>
              <a:t>                </a:t>
            </a:r>
            <a:endParaRPr lang="en-US" altLang="zh-CN" dirty="0">
              <a:latin typeface="汉语拼音" panose="000B0604020202020204" pitchFamily="34" charset="0"/>
              <a:ea typeface="Gulim" panose="020B0600000101010101" pitchFamily="34" charset="-127"/>
              <a:cs typeface="汉语拼音" panose="000B0604020202020204" pitchFamily="34" charset="0"/>
            </a:endParaRPr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2412363" y="3576234"/>
            <a:ext cx="1146789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qǐng</a:t>
            </a:r>
            <a:r>
              <a:rPr lang="en-US" altLang="zh-CN" dirty="0">
                <a:latin typeface="汉语拼音" panose="000B0604020202020204" pitchFamily="34" charset="0"/>
                <a:cs typeface="汉语拼音" panose="000B0604020202020204" pitchFamily="34" charset="0"/>
              </a:rPr>
              <a:t>  </a:t>
            </a:r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qiú</a:t>
            </a:r>
            <a:endParaRPr lang="en-US" altLang="zh-CN" dirty="0">
              <a:latin typeface="汉语拼音" panose="000B0604020202020204" pitchFamily="34" charset="0"/>
              <a:ea typeface="Gulim" panose="020B0600000101010101" pitchFamily="34" charset="-127"/>
              <a:cs typeface="汉语拼音" panose="000B0604020202020204" pitchFamily="34" charset="0"/>
            </a:endParaRPr>
          </a:p>
        </p:txBody>
      </p:sp>
      <p:sp>
        <p:nvSpPr>
          <p:cNvPr id="107" name="Text Box 19"/>
          <p:cNvSpPr txBox="1">
            <a:spLocks noChangeArrowheads="1"/>
          </p:cNvSpPr>
          <p:nvPr/>
        </p:nvSpPr>
        <p:spPr bwMode="auto">
          <a:xfrm>
            <a:off x="3962962" y="3580548"/>
            <a:ext cx="1135567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jiān</a:t>
            </a:r>
            <a:r>
              <a:rPr lang="en-US" altLang="zh-CN" dirty="0">
                <a:latin typeface="汉语拼音" panose="000B0604020202020204" pitchFamily="34" charset="0"/>
                <a:cs typeface="汉语拼音" panose="000B0604020202020204" pitchFamily="34" charset="0"/>
              </a:rPr>
              <a:t> </a:t>
            </a:r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dìng</a:t>
            </a:r>
            <a:endParaRPr lang="en-US" altLang="zh-CN" dirty="0">
              <a:latin typeface="汉语拼音" panose="000B0604020202020204" pitchFamily="34" charset="0"/>
              <a:ea typeface="Gulim" panose="020B0600000101010101" pitchFamily="34" charset="-127"/>
              <a:cs typeface="汉语拼音" panose="000B0604020202020204" pitchFamily="34" charset="0"/>
            </a:endParaRPr>
          </a:p>
        </p:txBody>
      </p:sp>
      <p:sp>
        <p:nvSpPr>
          <p:cNvPr id="108" name="Text Box 19"/>
          <p:cNvSpPr txBox="1">
            <a:spLocks noChangeArrowheads="1"/>
          </p:cNvSpPr>
          <p:nvPr/>
        </p:nvSpPr>
        <p:spPr bwMode="auto">
          <a:xfrm>
            <a:off x="5325935" y="3597801"/>
            <a:ext cx="1130759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wéi</a:t>
            </a:r>
            <a:r>
              <a:rPr lang="en-US" altLang="zh-CN" dirty="0">
                <a:latin typeface="汉语拼音" panose="000B0604020202020204" pitchFamily="34" charset="0"/>
                <a:cs typeface="汉语拼音" panose="000B0604020202020204" pitchFamily="34" charset="0"/>
              </a:rPr>
              <a:t> </a:t>
            </a:r>
            <a:r>
              <a:rPr lang="en-US" altLang="zh-CN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kàng</a:t>
            </a:r>
            <a:endParaRPr lang="en-US" altLang="zh-CN" dirty="0">
              <a:latin typeface="汉语拼音" panose="000B0604020202020204" pitchFamily="34" charset="0"/>
              <a:ea typeface="Gulim" panose="020B0600000101010101" pitchFamily="34" charset="-127"/>
              <a:cs typeface="汉语拼音" panose="000B0604020202020204" pitchFamily="34" charset="0"/>
            </a:endParaRPr>
          </a:p>
        </p:txBody>
      </p:sp>
      <p:sp>
        <p:nvSpPr>
          <p:cNvPr id="109" name="Text Box 19"/>
          <p:cNvSpPr txBox="1">
            <a:spLocks noChangeArrowheads="1"/>
          </p:cNvSpPr>
          <p:nvPr/>
        </p:nvSpPr>
        <p:spPr bwMode="auto">
          <a:xfrm>
            <a:off x="6682846" y="3576235"/>
            <a:ext cx="1115854" cy="3452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dirty="0">
                <a:latin typeface="汉语拼音" panose="000B0604020202020204" pitchFamily="34" charset="0"/>
                <a:cs typeface="汉语拼音" panose="000B0604020202020204" pitchFamily="34" charset="0"/>
              </a:rPr>
              <a:t> </a:t>
            </a:r>
            <a:r>
              <a:rPr lang="en-US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shēn</a:t>
            </a:r>
            <a:r>
              <a:rPr lang="en-US" dirty="0">
                <a:latin typeface="汉语拼音" panose="000B0604020202020204" pitchFamily="34" charset="0"/>
                <a:cs typeface="汉语拼音" panose="000B0604020202020204" pitchFamily="34" charset="0"/>
              </a:rPr>
              <a:t> </a:t>
            </a:r>
            <a:r>
              <a:rPr lang="en-US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qū</a:t>
            </a:r>
            <a:endParaRPr lang="en-US" altLang="zh-CN" dirty="0">
              <a:latin typeface="汉语拼音" panose="000B0604020202020204" pitchFamily="34" charset="0"/>
              <a:ea typeface="Gulim" panose="020B0600000101010101" pitchFamily="34" charset="-127"/>
              <a:cs typeface="汉语拼音" panose="00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76942" y="1526876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笼  罩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566360" y="1550599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奇  观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996187" y="1576478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据  说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270741" y="1589417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宽  阔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603522" y="1550599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滚  动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74785" y="2779863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的  确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579299" y="2741044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兴  奋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41476" y="2747514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简  直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328969" y="2747514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曾  经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726448" y="2741044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光  彩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13605" y="3996187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敬  佩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505974" y="4006970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请  求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030693" y="3998344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坚  定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367787" y="4022067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违  抗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40748" y="3974621"/>
            <a:ext cx="93812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身  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581700" y="500536"/>
            <a:ext cx="7434968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二、用“√”给加点的多音字选择正确的读音。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2474" y="973931"/>
            <a:ext cx="7722870" cy="3023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．因为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wéi</a:t>
            </a:r>
            <a:r>
              <a:rPr lang="en-US" altLang="zh-CN" sz="2400" b="1" dirty="0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 </a:t>
            </a:r>
            <a:r>
              <a:rPr lang="en-US" altLang="zh-CN" sz="2400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wèi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要练眼力，飞卫要纪昌把极小的东西看得很大，把模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mó</a:t>
            </a:r>
            <a:r>
              <a:rPr lang="en-US" altLang="zh-CN" sz="2400" b="1" dirty="0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 </a:t>
            </a:r>
            <a:r>
              <a:rPr lang="en-US" altLang="zh-CN" sz="2400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mú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糊难辨的东西看得很清楚。 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我没在台上露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lòu</a:t>
            </a:r>
            <a:r>
              <a:rPr lang="en-US" altLang="zh-CN" sz="2400" b="1" dirty="0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 </a:t>
            </a:r>
            <a:r>
              <a:rPr lang="en-US" altLang="zh-CN" sz="2400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lù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过面，所以我非常班主任能分派一个角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jiǎo</a:t>
            </a:r>
            <a:r>
              <a:rPr lang="en-US" altLang="zh-CN" sz="2400" b="1" dirty="0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 </a:t>
            </a:r>
            <a:r>
              <a:rPr lang="en-US" altLang="zh-CN" sz="2400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jué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色给我。 </a:t>
            </a: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sāi</a:t>
            </a:r>
            <a:r>
              <a:rPr lang="en-US" altLang="zh-CN" sz="2400" b="1" dirty="0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 </a:t>
            </a:r>
            <a:r>
              <a:rPr lang="en-US" altLang="zh-CN" sz="2400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sài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外的风沙很大，衣着单薄的他不住地颤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chàn</a:t>
            </a:r>
            <a:r>
              <a:rPr lang="en-US" altLang="zh-CN" sz="2400" b="1" dirty="0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 </a:t>
            </a:r>
            <a:r>
              <a:rPr lang="en-US" altLang="zh-CN" sz="2400" b="1" dirty="0" err="1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zhàn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抖着。 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69703" y="1027172"/>
            <a:ext cx="90416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1262" y="1431929"/>
            <a:ext cx="90416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5654" y="2238183"/>
            <a:ext cx="90416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0527" y="2628511"/>
            <a:ext cx="90416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62208" y="3301715"/>
            <a:ext cx="90416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4220" y="3710185"/>
            <a:ext cx="90416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2455050" y="1485251"/>
            <a:ext cx="5979319" cy="1546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以上字词为四年级语文上册高频出现的考查对象，一般考查规范书写、字词读音、及多音字在不同语境中的读音变化，所以这两项一定要熟练掌握运用。</a:t>
            </a:r>
          </a:p>
        </p:txBody>
      </p:sp>
      <p:pic>
        <p:nvPicPr>
          <p:cNvPr id="42003" name="Picture 20" descr="51miz-E266413-A2EBEC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695"/>
            <a:ext cx="235386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4" name="WordArt 21"/>
          <p:cNvSpPr>
            <a:spLocks noChangeArrowheads="1" noChangeShapeType="1" noTextEdit="1"/>
          </p:cNvSpPr>
          <p:nvPr/>
        </p:nvSpPr>
        <p:spPr bwMode="auto">
          <a:xfrm>
            <a:off x="556148" y="1516856"/>
            <a:ext cx="1101328" cy="67270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指导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581700" y="500536"/>
            <a:ext cx="2918107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三、形近字组词。</a:t>
            </a:r>
          </a:p>
        </p:txBody>
      </p:sp>
      <p:sp>
        <p:nvSpPr>
          <p:cNvPr id="40978" name="Text Box 20"/>
          <p:cNvSpPr txBox="1">
            <a:spLocks noChangeArrowheads="1"/>
          </p:cNvSpPr>
          <p:nvPr/>
        </p:nvSpPr>
        <p:spPr bwMode="auto">
          <a:xfrm>
            <a:off x="4724400" y="3982641"/>
            <a:ext cx="481013" cy="481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ea typeface="楷体_GB2312"/>
                <a:cs typeface="楷体_GB2312"/>
              </a:rPr>
              <a:t>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0754" y="1084332"/>
            <a:ext cx="7918316" cy="16850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猜（    ）   残（    ）   铺（    ）   诉（   ）  蜡（   ）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请（    ）   浅（    ）   捕（    ）   拆（   ）  腊（   ）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耍（    ）   未（    ）   优（    ）   抖（   ）  猎（   ）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要（    ）   末（    ）   扰（    ）   科（   ）  错（   ）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91702" y="1098612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猜想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92811" y="1452610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90667" y="1086405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残杀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3933" y="1425975"/>
            <a:ext cx="67803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深浅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21811" y="1099722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铺路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22438" y="1389864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捕捉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4066" y="1060882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诉说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8126" y="1380177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拆开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54392" y="1029809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蜡烛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55502" y="1417098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腊月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7262" y="1993037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玩耍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5081" y="2347034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0653" y="2048522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未来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1762" y="2389203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末尾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0701" y="2044084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41786" y="2378105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0775" y="2006354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抖动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15226" y="2367008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14443" y="2008572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打猎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22603" y="2415836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错过</a:t>
            </a:r>
          </a:p>
        </p:txBody>
      </p:sp>
      <p:pic>
        <p:nvPicPr>
          <p:cNvPr id="31" name="Picture 20" descr="51miz-E266413-A2EBEC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59337"/>
            <a:ext cx="2353865" cy="238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596729" y="3941998"/>
            <a:ext cx="1203022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1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指导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2472143" y="3107139"/>
            <a:ext cx="5979319" cy="154657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形近字组词是小学语文测试的常见题型。目的是区分字形相近的字，掌握其读音和应用，做题时要认真观察，区分字形，在理解字义的基础上，仔细思考，再组词。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7" grpId="0"/>
      <p:bldP spid="4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581700" y="500536"/>
            <a:ext cx="2223205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四、成语练习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0754" y="1084333"/>
            <a:ext cx="7918316" cy="32999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眉（  ）目（  ）   （      ）玉立    明（  ）（  ）齿     文质（       ）     相（  ）堂堂     （  ）风凛凛 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（  ）大腰圆       （  ）眉大眼      白发（        ）     （  ）发童（  ）   （  ）眉（  ）目  老态龙（   ） 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把上面的成语补充完整。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这些成语都是描写</a:t>
            </a:r>
            <a:r>
              <a:rPr lang="zh-CN" altLang="en-US"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的，我还能写两个：</a:t>
            </a:r>
            <a:r>
              <a:rPr lang="zh-CN" altLang="en-US"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1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1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1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3.ABCC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式的成语有</a:t>
            </a:r>
            <a:r>
              <a:rPr lang="zh-CN" altLang="en-US" sz="21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  。</a:t>
            </a:r>
            <a:endParaRPr lang="en-US" altLang="zh-CN" sz="21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 （  ）风凛凛的反义词是：</a:t>
            </a:r>
            <a:r>
              <a:rPr lang="en-US" altLang="zh-CN"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1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83556" y="1086706"/>
            <a:ext cx="39283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54216" y="1084996"/>
            <a:ext cx="41170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秀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05918" y="1065584"/>
            <a:ext cx="73968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亭亭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78195" y="1072899"/>
            <a:ext cx="44499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25860" y="1068106"/>
            <a:ext cx="44499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14543" y="1392119"/>
            <a:ext cx="70274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彬彬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2759" y="2017074"/>
            <a:ext cx="42707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8913" y="1733177"/>
            <a:ext cx="46716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50021" y="2046380"/>
            <a:ext cx="45311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慈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5311" y="2048069"/>
            <a:ext cx="45347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2817" y="1698021"/>
            <a:ext cx="103109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苍苍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29178" y="3337670"/>
            <a:ext cx="136309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威风凛凛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50068" y="1449037"/>
            <a:ext cx="46011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51206" y="1379472"/>
            <a:ext cx="44878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3964" y="1706207"/>
            <a:ext cx="4337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膀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48302" y="2006850"/>
            <a:ext cx="42707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颜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81865" y="2067316"/>
            <a:ext cx="45571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钟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07588" y="3322650"/>
            <a:ext cx="136309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文质彬彬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9214" y="3021689"/>
            <a:ext cx="136309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面黄肌瘦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31279" y="2652911"/>
            <a:ext cx="71408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人物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89423" y="3004793"/>
            <a:ext cx="136309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面红耳赤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85351" y="3330643"/>
            <a:ext cx="125047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相貌堂堂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19168" y="3307858"/>
            <a:ext cx="1363099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1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白发苍苍</a:t>
            </a:r>
            <a:endParaRPr lang="zh-CN" altLang="en-US" sz="2100" b="1" dirty="0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45114" y="3652357"/>
            <a:ext cx="136309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文质彬彬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7" grpId="0"/>
      <p:bldP spid="19" grpId="0"/>
      <p:bldP spid="22" grpId="0"/>
      <p:bldP spid="23" grpId="0"/>
      <p:bldP spid="24" grpId="0"/>
      <p:bldP spid="26" grpId="0"/>
      <p:bldP spid="29" grpId="0"/>
      <p:bldP spid="30" grpId="0"/>
      <p:bldP spid="32" grpId="0"/>
      <p:bldP spid="34" grpId="0"/>
      <p:bldP spid="36" grpId="0"/>
      <p:bldP spid="37" grpId="0"/>
      <p:bldP spid="38" grpId="0"/>
      <p:bldP spid="39" grpId="0"/>
      <p:bldP spid="40" grpId="0"/>
      <p:bldP spid="49" grpId="0"/>
      <p:bldP spid="50" grpId="0"/>
      <p:bldP spid="51" grpId="0"/>
      <p:bldP spid="3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2398902" y="1469209"/>
            <a:ext cx="5979319" cy="1546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以上成语为四年级语文上册第八单元的知识积累，成语一般考查补充填空、成语应用、仿写，理解词意等，所以这三项一定要熟练掌握运用。</a:t>
            </a:r>
          </a:p>
        </p:txBody>
      </p:sp>
      <p:pic>
        <p:nvPicPr>
          <p:cNvPr id="6" name="Picture 20" descr="51miz-E266413-A2EBEC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695"/>
            <a:ext cx="235386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21"/>
          <p:cNvSpPr>
            <a:spLocks noChangeArrowheads="1" noChangeShapeType="1" noTextEdit="1"/>
          </p:cNvSpPr>
          <p:nvPr/>
        </p:nvSpPr>
        <p:spPr bwMode="auto">
          <a:xfrm>
            <a:off x="556148" y="1516856"/>
            <a:ext cx="1101328" cy="67270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指导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105673" y="250420"/>
            <a:ext cx="2570656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五、选词填空。</a:t>
            </a:r>
          </a:p>
        </p:txBody>
      </p:sp>
      <p:sp>
        <p:nvSpPr>
          <p:cNvPr id="40978" name="Text Box 20"/>
          <p:cNvSpPr txBox="1">
            <a:spLocks noChangeArrowheads="1"/>
          </p:cNvSpPr>
          <p:nvPr/>
        </p:nvSpPr>
        <p:spPr bwMode="auto">
          <a:xfrm>
            <a:off x="4724400" y="3982641"/>
            <a:ext cx="481013" cy="481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ea typeface="楷体_GB2312"/>
                <a:cs typeface="楷体_GB2312"/>
              </a:rPr>
              <a:t>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4717" y="745467"/>
            <a:ext cx="7918316" cy="2008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继续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    连续    陆续    持续 </a:t>
            </a:r>
          </a:p>
          <a:p>
            <a:r>
              <a: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观众们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      ）走进体育馆观看乒乓球比赛。在男子单打比赛决定胜负的最后一分钟，两个运动员（      ）打了十几个回合才见分晓。接着，（      ）进行女子双打比赛。运动员们高超精湛的球技，博得观众一片喝彩，掌声百度（      ）了整整一分钟。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8855" y="1078541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陆续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79949" y="1718299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继续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13538" y="1365038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连续</a:t>
            </a:r>
          </a:p>
        </p:txBody>
      </p:sp>
      <p:pic>
        <p:nvPicPr>
          <p:cNvPr id="31" name="Picture 20" descr="51miz-E266413-A2EBEC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9688"/>
            <a:ext cx="2081605" cy="24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410827" y="3935871"/>
            <a:ext cx="1203022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1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指导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2151251" y="2857023"/>
            <a:ext cx="6702724" cy="191500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本题考查的是词语的辨析，这是小学语文测试的常见题型。选词填空首先要求有整体感，即阅读完后你能够得知句子所要表达的意思；选择词语要能熟悉所给词语的意思。在不能确定的情况下，可根据排除法挑选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4388" y="2062886"/>
            <a:ext cx="85225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3" grpId="0"/>
      <p:bldP spid="3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581700" y="500536"/>
            <a:ext cx="2570656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五、句子练习。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0754" y="1084332"/>
            <a:ext cx="7918316" cy="29777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茶很好喝。茶是用名贵的龙井茶叶沏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en-US" altLang="zh-CN" sz="21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qī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的。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用关联词语把两句话合并成一句话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) 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1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大自然难道没有许多美妙的声音吗？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改成陈述句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    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1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小鸟在枝头叽叽喳喳地叫。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改为拟人句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) </a:t>
            </a:r>
          </a:p>
          <a:p>
            <a:pPr>
              <a:lnSpc>
                <a:spcPct val="150000"/>
              </a:lnSpc>
            </a:pPr>
            <a:r>
              <a:rPr lang="en-US" altLang="zh-CN" sz="21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1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8348" y="2518979"/>
            <a:ext cx="537000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大自然有许多美妙的声音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854" y="3580333"/>
            <a:ext cx="563787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小鸟在枝头唱着歌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9551" y="1717728"/>
            <a:ext cx="737617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茶之所以很好喝，是因为用名贵的龙井茶叶沏的。</a:t>
            </a:r>
            <a:endParaRPr lang="zh-CN" altLang="en-US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754</Words>
  <Application>Microsoft Office PowerPoint</Application>
  <PresentationFormat>全屏显示(16:9)</PresentationFormat>
  <Paragraphs>165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</cp:lastModifiedBy>
  <cp:revision>295</cp:revision>
  <dcterms:created xsi:type="dcterms:W3CDTF">2017-08-03T09:01:00Z</dcterms:created>
  <dcterms:modified xsi:type="dcterms:W3CDTF">2020-05-08T02:31:18Z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