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523" r:id="rId2"/>
    <p:sldId id="1024" r:id="rId3"/>
    <p:sldId id="1207" r:id="rId4"/>
    <p:sldId id="1110" r:id="rId5"/>
    <p:sldId id="1188" r:id="rId6"/>
    <p:sldId id="1211" r:id="rId7"/>
    <p:sldId id="1083" r:id="rId8"/>
    <p:sldId id="1145" r:id="rId9"/>
    <p:sldId id="1190" r:id="rId10"/>
    <p:sldId id="1250" r:id="rId11"/>
    <p:sldId id="1121" r:id="rId12"/>
    <p:sldId id="1191" r:id="rId13"/>
    <p:sldId id="1123" r:id="rId14"/>
    <p:sldId id="1183" r:id="rId15"/>
    <p:sldId id="1127" r:id="rId16"/>
    <p:sldId id="1128" r:id="rId17"/>
    <p:sldId id="1193" r:id="rId18"/>
    <p:sldId id="1158" r:id="rId19"/>
    <p:sldId id="1159" r:id="rId20"/>
    <p:sldId id="1160" r:id="rId21"/>
    <p:sldId id="1162" r:id="rId22"/>
    <p:sldId id="1212" r:id="rId23"/>
    <p:sldId id="1163" r:id="rId24"/>
    <p:sldId id="1196" r:id="rId25"/>
    <p:sldId id="1213" r:id="rId26"/>
    <p:sldId id="1204" r:id="rId27"/>
    <p:sldId id="1209" r:id="rId28"/>
    <p:sldId id="1205" r:id="rId29"/>
    <p:sldId id="1165" r:id="rId30"/>
    <p:sldId id="1214" r:id="rId31"/>
    <p:sldId id="1251" r:id="rId32"/>
    <p:sldId id="1167" r:id="rId33"/>
    <p:sldId id="1197" r:id="rId34"/>
    <p:sldId id="1215" r:id="rId35"/>
    <p:sldId id="1199" r:id="rId36"/>
    <p:sldId id="1171" r:id="rId37"/>
    <p:sldId id="1172" r:id="rId38"/>
    <p:sldId id="1216" r:id="rId39"/>
    <p:sldId id="1217" r:id="rId40"/>
    <p:sldId id="1218" r:id="rId41"/>
    <p:sldId id="1198" r:id="rId42"/>
    <p:sldId id="1210" r:id="rId43"/>
    <p:sldId id="1219" r:id="rId44"/>
    <p:sldId id="1220" r:id="rId45"/>
    <p:sldId id="1008" r:id="rId46"/>
  </p:sldIdLst>
  <p:sldSz cx="9144000" cy="5143500" type="screen16x9"/>
  <p:notesSz cx="6858000" cy="9144000"/>
  <p:embeddedFontLst>
    <p:embeddedFont>
      <p:font typeface="Calibri" pitchFamily="34" charset="0"/>
      <p:regular r:id="rId49"/>
      <p:bold r:id="rId50"/>
      <p:italic r:id="rId51"/>
      <p:boldItalic r:id="rId52"/>
    </p:embeddedFont>
    <p:embeddedFont>
      <p:font typeface="微软雅黑" pitchFamily="34" charset="-122"/>
      <p:regular r:id="rId53"/>
      <p:bold r:id="rId54"/>
    </p:embeddedFont>
    <p:embeddedFont>
      <p:font typeface="汉语拼音" pitchFamily="34" charset="0"/>
      <p:regular r:id="rId55"/>
    </p:embeddedFont>
    <p:embeddedFont>
      <p:font typeface="华文楷体" pitchFamily="2" charset="-122"/>
      <p:regular r:id="rId56"/>
    </p:embeddedFont>
    <p:embeddedFont>
      <p:font typeface="楷体" pitchFamily="49" charset="-122"/>
      <p:regular r:id="rId57"/>
    </p:embeddedFont>
    <p:embeddedFont>
      <p:font typeface="黑体" pitchFamily="49" charset="-122"/>
      <p:regular r:id="rId58"/>
    </p:embeddedFont>
  </p:embeddedFontLst>
  <p:custDataLst>
    <p:tags r:id="rId59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FF"/>
    <a:srgbClr val="0066FF"/>
    <a:srgbClr val="A38302"/>
    <a:srgbClr val="FEFCDE"/>
    <a:srgbClr val="00B050"/>
    <a:srgbClr val="FF00FF"/>
    <a:srgbClr val="FF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94705" autoAdjust="0"/>
  </p:normalViewPr>
  <p:slideViewPr>
    <p:cSldViewPr>
      <p:cViewPr varScale="1">
        <p:scale>
          <a:sx n="113" d="100"/>
          <a:sy n="113" d="100"/>
        </p:scale>
        <p:origin x="-36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283"/>
        <p:guide pos="228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054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20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  <p:pic>
        <p:nvPicPr>
          <p:cNvPr id="1026" name="Picture 2" descr="C:\Users\Administrator\Desktop\图片1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5" r="32597"/>
          <a:stretch/>
        </p:blipFill>
        <p:spPr bwMode="auto">
          <a:xfrm>
            <a:off x="0" y="4081592"/>
            <a:ext cx="4147457" cy="106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图片1.pn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0"/>
          <a:stretch/>
        </p:blipFill>
        <p:spPr bwMode="auto">
          <a:xfrm>
            <a:off x="7991461" y="2688991"/>
            <a:ext cx="1152539" cy="245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779" y="87630"/>
            <a:ext cx="3347085" cy="252095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TextBox 48"/>
          <p:cNvSpPr txBox="1"/>
          <p:nvPr/>
        </p:nvSpPr>
        <p:spPr>
          <a:xfrm>
            <a:off x="1251225" y="1546801"/>
            <a:ext cx="6641549" cy="99257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6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阅读指导专项</a:t>
            </a:r>
            <a:r>
              <a:rPr lang="zh-CN" alt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复习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818" y="51470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语文  四年级  上册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1007" y="411510"/>
            <a:ext cx="8261985" cy="1383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5.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蟋蟀的生活栖息地，本来是小小的、简朴的，作者为什么写得如此生动？从这里我们可以得到什么启示？</a:t>
            </a:r>
            <a:endParaRPr lang="zh-CN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7" name="文本框 10"/>
          <p:cNvSpPr txBox="1"/>
          <p:nvPr/>
        </p:nvSpPr>
        <p:spPr>
          <a:xfrm>
            <a:off x="324039" y="1875373"/>
            <a:ext cx="8496944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因为作者能抓住蟋蟀的栖息地的特征进行细致的观察，并把观察和思考结合起来。启示：要把事物写得生动，必须抓住事物的特征进行细致入微的观察，并把观察和思考结合起来。 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57172"/>
            <a:ext cx="9123680" cy="31076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       精卫填海 </a:t>
            </a: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炎帝（   ）之少（     ）女，名曰（   ）女娃。女娃游于东海，溺（   ）而不返（    ），故为精卫，常衔（     ）西山之木石，以堙（    ）于东海。 </a:t>
            </a:r>
          </a:p>
          <a:p>
            <a:pPr algn="just">
              <a:spcAft>
                <a:spcPts val="0"/>
              </a:spcAft>
            </a:pPr>
            <a:endParaRPr lang="en-US" altLang="zh-CN" sz="2800" b="1" kern="1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1.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本文选自</a:t>
            </a: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《              》 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。 </a:t>
            </a:r>
            <a:endParaRPr lang="en-US" altLang="zh-CN" sz="2800" b="1" kern="1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2.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给文中加点字注音。</a:t>
            </a:r>
            <a:endParaRPr lang="zh-CN" altLang="zh-CN" sz="32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3" name="文本框 6"/>
          <p:cNvSpPr txBox="1"/>
          <p:nvPr/>
        </p:nvSpPr>
        <p:spPr>
          <a:xfrm>
            <a:off x="1835785" y="771525"/>
            <a:ext cx="869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dì</a:t>
            </a:r>
            <a:endParaRPr lang="zh-CN" altLang="en-US" sz="2800" b="1" dirty="0">
              <a:solidFill>
                <a:srgbClr val="FF0000"/>
              </a:solidFill>
              <a:latin typeface="汉语拼音" panose="000B0604020202020204" pitchFamily="34" charset="0"/>
              <a:ea typeface="楷体" panose="02010609060101010101" pitchFamily="49" charset="-122"/>
              <a:cs typeface="汉语拼音" panose="000B0604020202020204" pitchFamily="34" charset="0"/>
            </a:endParaRPr>
          </a:p>
        </p:txBody>
      </p:sp>
      <p:sp>
        <p:nvSpPr>
          <p:cNvPr id="4" name="文本框 6"/>
          <p:cNvSpPr txBox="1"/>
          <p:nvPr/>
        </p:nvSpPr>
        <p:spPr>
          <a:xfrm>
            <a:off x="3846984" y="788483"/>
            <a:ext cx="108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shào</a:t>
            </a:r>
            <a:endParaRPr lang="zh-CN" altLang="en-US" sz="2800" b="1" dirty="0">
              <a:solidFill>
                <a:srgbClr val="FF0000"/>
              </a:solidFill>
              <a:latin typeface="汉语拼音" panose="000B0604020202020204" pitchFamily="34" charset="0"/>
              <a:ea typeface="楷体" panose="02010609060101010101" pitchFamily="49" charset="-122"/>
              <a:cs typeface="汉语拼音" panose="000B0604020202020204" pitchFamily="34" charset="0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6948264" y="77155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yuē</a:t>
            </a:r>
            <a:endParaRPr lang="zh-CN" altLang="en-US" sz="2800" b="1" dirty="0">
              <a:solidFill>
                <a:srgbClr val="FF0000"/>
              </a:solidFill>
              <a:latin typeface="汉语拼音" panose="000B0604020202020204" pitchFamily="34" charset="0"/>
              <a:ea typeface="楷体" panose="02010609060101010101" pitchFamily="49" charset="-122"/>
              <a:cs typeface="汉语拼音" panose="00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03848" y="120359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nì</a:t>
            </a:r>
            <a:endParaRPr lang="zh-CN" altLang="en-US" sz="2800" b="1" dirty="0">
              <a:solidFill>
                <a:srgbClr val="FF0000"/>
              </a:solidFill>
              <a:latin typeface="汉语拼音" panose="000B0604020202020204" pitchFamily="34" charset="0"/>
              <a:ea typeface="楷体" panose="02010609060101010101" pitchFamily="49" charset="-122"/>
              <a:cs typeface="汉语拼音" panose="000B0604020202020204" pitchFamily="34" charset="0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5580112" y="120359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fǎn</a:t>
            </a:r>
            <a:endParaRPr lang="zh-CN" altLang="en-US" sz="2800" b="1" dirty="0">
              <a:solidFill>
                <a:srgbClr val="FF0000"/>
              </a:solidFill>
              <a:latin typeface="汉语拼音" panose="000B0604020202020204" pitchFamily="34" charset="0"/>
              <a:ea typeface="楷体" panose="02010609060101010101" pitchFamily="49" charset="-122"/>
              <a:cs typeface="汉语拼音" panose="000B0604020202020204" pitchFamily="34" charset="0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1043608" y="163564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xián</a:t>
            </a:r>
            <a:endParaRPr lang="zh-CN" altLang="en-US" sz="2800" b="1" dirty="0">
              <a:solidFill>
                <a:srgbClr val="FF0000"/>
              </a:solidFill>
              <a:latin typeface="汉语拼音" panose="000B0604020202020204" pitchFamily="34" charset="0"/>
              <a:ea typeface="楷体" panose="02010609060101010101" pitchFamily="49" charset="-122"/>
              <a:cs typeface="汉语拼音" panose="000B0604020202020204" pitchFamily="34" charset="0"/>
            </a:endParaRPr>
          </a:p>
        </p:txBody>
      </p:sp>
      <p:sp>
        <p:nvSpPr>
          <p:cNvPr id="10" name="文本框 6"/>
          <p:cNvSpPr txBox="1"/>
          <p:nvPr/>
        </p:nvSpPr>
        <p:spPr>
          <a:xfrm>
            <a:off x="5580112" y="163564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yīn</a:t>
            </a:r>
            <a:endParaRPr lang="zh-CN" altLang="en-US" sz="2800" b="1" dirty="0">
              <a:solidFill>
                <a:srgbClr val="FF0000"/>
              </a:solidFill>
              <a:latin typeface="汉语拼音" panose="000B0604020202020204" pitchFamily="34" charset="0"/>
              <a:ea typeface="楷体" panose="02010609060101010101" pitchFamily="49" charset="-122"/>
              <a:cs typeface="汉语拼音" panose="000B0604020202020204" pitchFamily="34" charset="0"/>
            </a:endParaRPr>
          </a:p>
        </p:txBody>
      </p:sp>
      <p:sp>
        <p:nvSpPr>
          <p:cNvPr id="11" name="文本框 6"/>
          <p:cNvSpPr txBox="1"/>
          <p:nvPr/>
        </p:nvSpPr>
        <p:spPr>
          <a:xfrm>
            <a:off x="2771681" y="248806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山海经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北山经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915566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·</a:t>
            </a:r>
            <a:endParaRPr lang="zh-CN" alt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3203848" y="915566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·</a:t>
            </a:r>
            <a:endParaRPr lang="zh-CN" alt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2627784" y="1347614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·</a:t>
            </a:r>
            <a:endParaRPr lang="zh-CN" alt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5004048" y="1347614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·</a:t>
            </a:r>
            <a:endParaRPr lang="zh-CN" alt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67544" y="1779662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·</a:t>
            </a:r>
            <a:endParaRPr lang="zh-CN" alt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1949624" y="1677566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·</a:t>
            </a:r>
            <a:endParaRPr lang="zh-CN" alt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004048" y="1779662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·</a:t>
            </a:r>
            <a:endParaRPr lang="zh-CN" alt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6300192" y="915566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·</a:t>
            </a:r>
            <a:endParaRPr lang="zh-CN" alt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4" grpId="1"/>
      <p:bldP spid="4" grpId="2"/>
      <p:bldP spid="6" grpId="1"/>
      <p:bldP spid="6" grpId="2"/>
      <p:bldP spid="7" grpId="1"/>
      <p:bldP spid="7" grpId="2"/>
      <p:bldP spid="8" grpId="1"/>
      <p:bldP spid="8" grpId="2"/>
      <p:bldP spid="9" grpId="1"/>
      <p:bldP spid="9" grpId="2"/>
      <p:bldP spid="10" grpId="1"/>
      <p:bldP spid="10" grpId="2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9592" y="616947"/>
            <a:ext cx="729615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解释句子加点字的意思。 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）女娃游于东海，溺而不返，故为卫精 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故：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）常衔西山之木石，以堙于东海。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堙： 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 </a:t>
            </a:r>
            <a:endParaRPr lang="zh-CN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62964" y="3330039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填塞。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1718415" y="201675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因此。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1491630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·</a:t>
            </a:r>
            <a:endParaRPr lang="zh-CN" alt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148064" y="2787774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·</a:t>
            </a:r>
            <a:endParaRPr lang="zh-CN" alt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9" grpId="2"/>
      <p:bldP spid="8" grpId="1"/>
      <p:bldP spid="8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5750" y="926465"/>
            <a:ext cx="8523605" cy="5219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69240"/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4.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人们通常在什么情况下赞扬精卫填海的精神？ </a:t>
            </a:r>
            <a:r>
              <a:rPr lang="zh-CN" altLang="en-US" sz="2800" b="1" kern="1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800" b="1" u="sng" kern="1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1" name="文本框 2"/>
          <p:cNvSpPr txBox="1"/>
          <p:nvPr/>
        </p:nvSpPr>
        <p:spPr>
          <a:xfrm>
            <a:off x="487045" y="1904365"/>
            <a:ext cx="76422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人们通常在把不可能的事情依然坚定不移的去完全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这种情况下可以用精卫填海来赞扬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!”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1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97815"/>
            <a:ext cx="9144000" cy="526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为中华之崛起而读书（节选） </a:t>
            </a: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新学年开始了，修身课上，沈阳东关模范学校的魏校长向同学们提出一个严肃的问题：“你们为什么而读书？”   </a:t>
            </a:r>
            <a:endParaRPr lang="en-US" altLang="zh-CN" sz="2800" b="1" kern="100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“为家父而读书。” </a:t>
            </a: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“为明理而读书。” </a:t>
            </a: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“为光耀门楣而读书。”有人干脆这样回答。 </a:t>
            </a: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有位同学一直默默地坐在那里，若有所思。魏校长注意到了，打手势让大家静下来，点名让那位同学回答。那位同学站了起来，清晰而坚定的回答道：   </a:t>
            </a:r>
            <a:endParaRPr lang="en-US" altLang="zh-CN" sz="2800" b="1" kern="100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“为中华之崛起而读书！” </a:t>
            </a: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  </a:t>
            </a:r>
            <a:endParaRPr lang="zh-CN" altLang="zh-CN" sz="2800" b="1" kern="1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048" y="628015"/>
            <a:ext cx="8920595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文中的“那位同学”名字叫</a:t>
            </a:r>
            <a:r>
              <a:rPr lang="zh-CN" altLang="en-US" sz="2800" b="1" u="sng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。 </a:t>
            </a: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下面的句子是从哪些方面来描写人物的？ </a:t>
            </a: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）有位同学一直默默地坐在那里，若有所思。（      ）描写 </a:t>
            </a: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）那位同学站了起来，清晰而坚定的回答道：“为中华之崛起而读书！”（     ）描写 </a:t>
            </a:r>
            <a:endParaRPr lang="en-US" altLang="zh-CN" sz="2800" b="1" kern="1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）他睁大眼睛。（     ）描写</a:t>
            </a:r>
            <a:endParaRPr lang="en-US" altLang="zh-CN" sz="2800" b="1" u="sng" kern="1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48064" y="55552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周恩来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63888" y="3219822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动作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2"/>
          <p:cNvSpPr txBox="1"/>
          <p:nvPr/>
        </p:nvSpPr>
        <p:spPr>
          <a:xfrm>
            <a:off x="611560" y="192367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神态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4139952" y="271576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语言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8" grpId="0"/>
      <p:bldP spid="8" grpId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048" y="661670"/>
            <a:ext cx="8920595" cy="39693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69240">
              <a:lnSpc>
                <a:spcPct val="150000"/>
              </a:lnSpc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对“中华之崛起而读书”的理解正确的是（     ）  </a:t>
            </a:r>
            <a:endParaRPr lang="en-US" altLang="zh-CN" sz="2800" b="1" kern="1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9240">
              <a:lnSpc>
                <a:spcPct val="150000"/>
              </a:lnSpc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A.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为了不让同胞受欺凌，要挽救民族危亡而努力。</a:t>
            </a:r>
            <a:endParaRPr lang="en-US" altLang="zh-CN" sz="2800" b="1" kern="1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9240">
              <a:lnSpc>
                <a:spcPct val="150000"/>
              </a:lnSpc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B.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为振兴中华而奋斗。 </a:t>
            </a:r>
          </a:p>
          <a:p>
            <a:pPr indent="269240">
              <a:lnSpc>
                <a:spcPct val="150000"/>
              </a:lnSpc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C.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这句话寄托了周恩来的宏伟志向和远大抱负。 </a:t>
            </a:r>
          </a:p>
          <a:p>
            <a:pPr indent="269240">
              <a:lnSpc>
                <a:spcPct val="150000"/>
              </a:lnSpc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D.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因为周恩来看到中华不振的很多事实，所以立下了这个志向。 </a:t>
            </a:r>
            <a:endParaRPr lang="zh-CN" sz="2400" b="1" u="sng" kern="1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3"/>
          <p:cNvSpPr txBox="1"/>
          <p:nvPr/>
        </p:nvSpPr>
        <p:spPr>
          <a:xfrm>
            <a:off x="7668344" y="77155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3400" y="723900"/>
            <a:ext cx="8076565" cy="13220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4.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如果老师问到你“为什么而读书”这个问题时，你会怎样回答？ </a:t>
            </a:r>
          </a:p>
          <a:p>
            <a:pPr algn="just">
              <a:spcAft>
                <a:spcPts val="0"/>
              </a:spcAft>
            </a:pPr>
            <a:endParaRPr lang="zh-CN" sz="2400" b="1" u="sng" kern="1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287655" y="2045970"/>
            <a:ext cx="82715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我们大家都应该有，为中华之掘起而读书 的志愿。我是为学习而读书。因为知识能改变命运。因为书中有我未知的世界，书中自有黄金屋，书中自有颜如玉，书中自有车马簇，书中自有安乐居。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7835" y="1796415"/>
            <a:ext cx="78219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TextBox 48"/>
          <p:cNvSpPr txBox="1"/>
          <p:nvPr/>
        </p:nvSpPr>
        <p:spPr>
          <a:xfrm>
            <a:off x="2398395" y="1635646"/>
            <a:ext cx="4347210" cy="11760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7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课外阅读</a:t>
            </a:r>
            <a:endParaRPr lang="zh-CN" altLang="en-US" sz="7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7835" y="1796415"/>
            <a:ext cx="78219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4" name="TextBox 48"/>
          <p:cNvSpPr txBox="1"/>
          <p:nvPr/>
        </p:nvSpPr>
        <p:spPr>
          <a:xfrm>
            <a:off x="731202" y="1347614"/>
            <a:ext cx="7681595" cy="142346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altLang="en-US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、尝试从不同角度去思考，提出问题。</a:t>
            </a:r>
            <a:endParaRPr lang="zh-CN" altLang="en-US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7835" y="1796415"/>
            <a:ext cx="78219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4" name="TextBox 48"/>
          <p:cNvSpPr txBox="1"/>
          <p:nvPr/>
        </p:nvSpPr>
        <p:spPr>
          <a:xfrm>
            <a:off x="2398395" y="1635646"/>
            <a:ext cx="4347210" cy="11760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课内阅读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8460" y="433705"/>
            <a:ext cx="8387715" cy="427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。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</a:t>
            </a: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</a:t>
            </a:r>
            <a:r>
              <a:rPr lang="zh-CN" altLang="en-US" sz="2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杰克和吉米是两只小田鼠，他们各自都有着自己伟大的理想和抱负。“我要走遍世界</a:t>
            </a:r>
            <a:r>
              <a:rPr lang="en-US" altLang="zh-CN" sz="2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,</a:t>
            </a:r>
            <a:r>
              <a:rPr lang="zh-CN" altLang="en-US" sz="2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去欣赏最美的风景，过一种惬意的生活。”杰克说。“我只想拥有一个很大的农场，在那儿种满庄稼。”吉米说道。可是怎样才能实现这些理想呢</a:t>
            </a:r>
            <a:r>
              <a:rPr lang="en-US" altLang="zh-CN" sz="2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?</a:t>
            </a:r>
            <a:r>
              <a:rPr lang="zh-CN" altLang="en-US" sz="2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这可难住了两只小田鼠。“要不，我们去找智慧老人吧，我想他一定有办法帮助我们。”杰克提议道。于是，他们翻山越岭，走了很多路，终于找到了传说中的智慧老人。他们向智慧老人说明了来意，老人并没有说什么</a:t>
            </a:r>
            <a:r>
              <a:rPr lang="en-US" altLang="zh-CN" sz="2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,</a:t>
            </a:r>
            <a:r>
              <a:rPr lang="zh-CN" altLang="en-US" sz="2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只是分别给了他们一粒种子，并说</a:t>
            </a:r>
            <a:r>
              <a:rPr lang="en-US" altLang="zh-CN" sz="2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:“</a:t>
            </a:r>
            <a:r>
              <a:rPr lang="zh-CN" altLang="en-US" sz="2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你们谁能找到保存这粒种子的最好方法，谁就能找到实现理想的途径。”说完就消失了。</a:t>
            </a:r>
            <a:endParaRPr sz="24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2987447" y="30480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寻找理想的小田鼠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  <p:bldLst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280" y="948690"/>
            <a:ext cx="8486140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    </a:t>
            </a:r>
            <a:r>
              <a:rPr lang="zh-CN" altLang="en-US" sz="2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几年以后，智慧老人找到两只小田鼠，问他们种子的情况。杰克摸出了一个随身携带的一个衬着丝绒的锦盒，递给智慧老人， “我把种子放在锦盒里</a:t>
            </a:r>
            <a:r>
              <a:rPr lang="en-US" altLang="zh-CN" sz="2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,</a:t>
            </a:r>
            <a:r>
              <a:rPr lang="zh-CN" altLang="en-US" sz="2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每天拿出来看好几次</a:t>
            </a:r>
            <a:r>
              <a:rPr lang="en-US" altLang="zh-CN" sz="2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,</a:t>
            </a:r>
            <a:r>
              <a:rPr lang="zh-CN" altLang="en-US" sz="2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不让它受到任何损害。”智慧老人摇摇头，向吉米走去。 </a:t>
            </a:r>
          </a:p>
          <a:p>
            <a:pPr algn="just">
              <a:spcAft>
                <a:spcPts val="0"/>
              </a:spcAft>
            </a:pPr>
            <a:r>
              <a:rPr lang="zh-CN" altLang="en-US" sz="2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    只见吉米摸了摸头上的汗珠</a:t>
            </a:r>
            <a:r>
              <a:rPr lang="en-US" altLang="zh-CN" sz="2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, </a:t>
            </a:r>
            <a:r>
              <a:rPr lang="zh-CN" altLang="en-US" sz="2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指着庄稼地， 兴奋地对智慧老人说</a:t>
            </a:r>
            <a:r>
              <a:rPr lang="en-US" altLang="zh-CN" sz="2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:“</a:t>
            </a:r>
            <a:r>
              <a:rPr lang="zh-CN" altLang="en-US" sz="2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我把种子种到了地里， 每天浇水、施肥，这样，每年就可以得到很多同样的种子来。智慧老人捋着长长的胡须，高兴的说</a:t>
            </a:r>
            <a:r>
              <a:rPr lang="en-US" altLang="zh-CN" sz="2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:“</a:t>
            </a:r>
            <a:r>
              <a:rPr lang="zh-CN" altLang="en-US" sz="2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好孩子，你已经找到了实现理想的途径！ ” 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8815" y="806239"/>
            <a:ext cx="7792085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 </a:t>
            </a: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    杰克不解地问</a:t>
            </a: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:“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可是</a:t>
            </a: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,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我把种子保存的最好，为什么我却没找到呢</a:t>
            </a: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?”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智慧老人笑了， “孩子</a:t>
            </a: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,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理想就像这粒种子，你整天守着它，而不去行动，总有一天他会变坏的。</a:t>
            </a:r>
            <a:endParaRPr lang="en-US" altLang="zh-CN" sz="2800" b="1" kern="1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2555" y="627534"/>
            <a:ext cx="9021445" cy="4399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在下面的括号里填上合适的词语。    </a:t>
            </a: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(    )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的胡须    </a:t>
            </a:r>
            <a:r>
              <a:rPr lang="en-US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(    )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的风景    </a:t>
            </a:r>
            <a:r>
              <a:rPr lang="en-US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(    )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的理想 </a:t>
            </a:r>
            <a:endParaRPr lang="en-US" altLang="zh-CN" sz="2800" b="1" kern="1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endParaRPr lang="en-US" altLang="zh-CN" sz="2800" b="1" kern="1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杰克和吉米的理想分别是什么</a:t>
            </a:r>
            <a:r>
              <a:rPr lang="en-US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?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找出相应的句子，并写下来。 </a:t>
            </a: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杰克：                         </a:t>
            </a:r>
          </a:p>
          <a:p>
            <a:pPr algn="just">
              <a:spcAft>
                <a:spcPts val="0"/>
              </a:spcAft>
            </a:pPr>
            <a:endParaRPr lang="en-US" altLang="zh-CN" sz="2800" b="1" kern="1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吉米：</a:t>
            </a:r>
            <a:endParaRPr lang="en-US" altLang="zh-CN" sz="2800" b="1" kern="1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                                                                        </a:t>
            </a:r>
            <a:r>
              <a:rPr lang="zh-CN" altLang="en-US" sz="2800" b="1" u="sng" kern="1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，</a:t>
            </a:r>
            <a:endParaRPr lang="zh-CN" altLang="en-US" sz="2800" b="1" u="sng" kern="1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1078533" y="3676144"/>
            <a:ext cx="8316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“我要走遍全世界，去欣赏最美丽的风景，过一种惬意的生活、” 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323528" y="105958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长长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3203848" y="105958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迷人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2"/>
          <p:cNvSpPr txBox="1"/>
          <p:nvPr/>
        </p:nvSpPr>
        <p:spPr>
          <a:xfrm>
            <a:off x="6012160" y="105958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远大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3"/>
          <p:cNvSpPr txBox="1"/>
          <p:nvPr/>
        </p:nvSpPr>
        <p:spPr>
          <a:xfrm>
            <a:off x="1078151" y="2819008"/>
            <a:ext cx="831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“我只想拥有一个很大的农场，在那儿种满庄稼。”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6" grpId="1"/>
      <p:bldP spid="6" grpId="2"/>
      <p:bldP spid="7" grpId="1"/>
      <p:bldP spid="7" grpId="2"/>
      <p:bldP spid="8" grpId="1"/>
      <p:bldP spid="8" grpId="2"/>
      <p:bldP spid="10" grpId="1"/>
      <p:bldP spid="10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111" y="496570"/>
            <a:ext cx="8922385" cy="3969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听了智慧老人的话后，杰克和吉米分别是怎样保存种子的</a:t>
            </a:r>
            <a:r>
              <a:rPr lang="en-US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? </a:t>
            </a:r>
          </a:p>
          <a:p>
            <a:pPr algn="just">
              <a:spcAft>
                <a:spcPts val="0"/>
              </a:spcAft>
            </a:pPr>
            <a:endParaRPr lang="en-US" altLang="zh-CN" sz="2800" b="1" kern="1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杰克：                                 </a:t>
            </a:r>
          </a:p>
          <a:p>
            <a:pPr algn="just">
              <a:spcAft>
                <a:spcPts val="0"/>
              </a:spcAft>
            </a:pPr>
            <a:endParaRPr lang="en-US" altLang="zh-CN" sz="2800" b="1" kern="1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吉米：</a:t>
            </a:r>
            <a:endParaRPr lang="en-US" altLang="zh-CN" sz="2800" b="1" kern="1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                                                                                 </a:t>
            </a:r>
            <a:endParaRPr lang="en-US" altLang="zh-CN" sz="2800" b="1" kern="1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endParaRPr lang="en-US" altLang="zh-CN" sz="2800" b="1" kern="1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4560" y="2666365"/>
            <a:ext cx="82683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把种子种到了地里，每天浇水、施肥，这样，每年都可以得到很多同样的种子。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938530" y="1713230"/>
            <a:ext cx="82403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把种子放在錦盒里，每天拿出来看好几次，不让它受到任何损害。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496" y="546809"/>
            <a:ext cx="90214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4.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说说你对“孩子</a:t>
            </a:r>
            <a:r>
              <a:rPr lang="en-US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理想就像这粒种子</a:t>
            </a:r>
            <a:r>
              <a:rPr lang="en-US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如果你整天守着它而不去行动</a:t>
            </a:r>
            <a:r>
              <a:rPr lang="en-US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总有一天它会变坏的 ”这句话的理解。</a:t>
            </a:r>
            <a:endParaRPr lang="en-US" altLang="zh-CN" sz="2800" b="1" kern="1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287972" y="1779662"/>
            <a:ext cx="856805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杰克只想到保存种子，而没有想到种子再怎样保存总有腐烂的一天。只有把种子种到地里，每天浇水、施肥，才能收获更多的种子。所以，我们要实现自己的理想，必须不懈努力，没有付出是不会有收获的。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7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9410" y="627534"/>
            <a:ext cx="842518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解题指导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32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 smtClean="0"/>
              <a:t>阅读文章从什么角度提出问题？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其一， 可以从正面角度提赞同的意见，或者对文章从正面予以评价。你赞同作者什么观点？赞同，不是一味地灌水，说客套话，而且要把你赞同的理由说出来，为什么赞同？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7695" y="984885"/>
            <a:ext cx="8138160" cy="31076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 </a:t>
            </a:r>
            <a:r>
              <a:rPr lang="zh-CN" altLang="en-US" sz="2800" b="1" dirty="0" smtClean="0"/>
              <a:t>其二，可以提补充性意见。</a:t>
            </a:r>
          </a:p>
          <a:p>
            <a:endParaRPr lang="zh-CN" altLang="en-US" sz="2800" b="1" dirty="0" smtClean="0"/>
          </a:p>
          <a:p>
            <a:r>
              <a:rPr lang="zh-CN" altLang="en-US" sz="2800" b="1" dirty="0" smtClean="0"/>
              <a:t>       </a:t>
            </a:r>
            <a:r>
              <a:rPr lang="zh-CN" altLang="en-US" sz="28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这也是正面角度，所谓“补充性意见”，指的是作者未曾提到的，或点到为止但未展开的。补充性意见，于作者是补遗拾缺和借鉴；于读者自己是阅读中的受到的启发和心得。使作者的意见更加丰富、完善。</a:t>
            </a:r>
            <a:endParaRPr lang="en-US" altLang="zh-CN" sz="2400" b="1" dirty="0" smtClean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  <p:bldLst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4010" y="1369472"/>
            <a:ext cx="8475980" cy="2245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其三，可以从反面角度提质疑性意见，即与作者观点相左的或批评性的意见。</a:t>
            </a:r>
          </a:p>
          <a:p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你不赞成什么？为什么不赞同？你又是什么意见？都可以提出来与作者探讨。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  <p:bldLst>
      <p:bldP spid="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7835" y="1796415"/>
            <a:ext cx="78219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4" name="TextBox 48"/>
          <p:cNvSpPr txBox="1"/>
          <p:nvPr/>
        </p:nvSpPr>
        <p:spPr>
          <a:xfrm>
            <a:off x="469265" y="1635646"/>
            <a:ext cx="8205470" cy="1546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zh-CN" alt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、抓住故事的起因、经过、结果概括主要内容。 </a:t>
            </a:r>
            <a:endParaRPr lang="zh-CN" alt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0" y="195486"/>
            <a:ext cx="914400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100" dirty="0">
                <a:latin typeface="Calibri" panose="020F0502020204030204" charset="0"/>
                <a:cs typeface="Times New Roman" panose="02020603050405020304" charset="0"/>
                <a:sym typeface="+mn-ea"/>
              </a:rPr>
              <a:t>                           </a:t>
            </a:r>
            <a:r>
              <a:rPr lang="en-US" altLang="zh-CN" sz="2800" b="1" kern="100" dirty="0" smtClean="0">
                <a:latin typeface="Calibri" panose="020F05020202040302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观潮（节选） </a:t>
            </a: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午后一点左右，从远处传来隆隆的响声，好像闷雷滚动。顿时人声鼎沸，有人告诉我们，潮来了！我们踮着脚往东望去，江面还是风平浪静，看不出有什么变化。过了一会儿，响声越来越大，只见东边水天相接的地方出现了一条白线，人们又沸腾起来。 </a:t>
            </a: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那条白线很快地向我们移来，逐渐（    ），（   ），横贯江面。再近些，只见白浪翻滚，形成一堵（       ）的水墙。</a:t>
            </a:r>
            <a:r>
              <a:rPr lang="zh-CN" altLang="en-US" sz="2800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浪潮越来越近，犹如千万匹白色战马（        ），（         ）地飞奔而来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；那声音如同（         ），好像大地都被震得颤动起来。</a:t>
            </a:r>
          </a:p>
        </p:txBody>
      </p:sp>
      <p:sp>
        <p:nvSpPr>
          <p:cNvPr id="3" name="文本框 6"/>
          <p:cNvSpPr txBox="1"/>
          <p:nvPr/>
        </p:nvSpPr>
        <p:spPr>
          <a:xfrm>
            <a:off x="6372200" y="278777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拉长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6"/>
          <p:cNvSpPr txBox="1"/>
          <p:nvPr/>
        </p:nvSpPr>
        <p:spPr>
          <a:xfrm>
            <a:off x="251520" y="320065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变粗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3528" y="357986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两丈多高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683568" y="4011910"/>
            <a:ext cx="1726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齐头并进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3275856" y="401191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浩浩荡荡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6"/>
          <p:cNvSpPr txBox="1"/>
          <p:nvPr/>
        </p:nvSpPr>
        <p:spPr>
          <a:xfrm>
            <a:off x="755576" y="444395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山崩地裂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354" y="411510"/>
            <a:ext cx="914400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26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哪吒闹海 </a:t>
            </a:r>
          </a:p>
          <a:p>
            <a:pPr algn="just">
              <a:spcAft>
                <a:spcPts val="0"/>
              </a:spcAft>
            </a:pPr>
            <a:r>
              <a:rPr lang="zh-CN" altLang="en-US" sz="26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    东海龙王父子称霸一方，作恶多端，还经常兴风作浪，害得人们不敢下海捕鱼。哪吒决心治一治他们，为老百姓出一口气。 </a:t>
            </a:r>
          </a:p>
          <a:p>
            <a:pPr algn="just">
              <a:spcAft>
                <a:spcPts val="0"/>
              </a:spcAft>
            </a:pPr>
            <a:r>
              <a:rPr lang="zh-CN" altLang="en-US" sz="26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  一天，小哪吒带上他的两件法宝</a:t>
            </a:r>
            <a:r>
              <a:rPr lang="en-US" altLang="zh-CN" sz="26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lang="zh-CN" altLang="en-US" sz="26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混天绫和乾坤圈，来到大海边。他跳进大海里，取下混天绫在水里一摆，便欣起滔天巨浪，连东海龙王的水晶宫也摇晃起来。龙王吓了一跳，连忙派巡海夜叉上去察看。夜叉钻出水面一看，原来是个娃娃在洗澡，举起斧头便砍。小哪吒可机灵啦，身子一闪，躲过了这一斧头，随即取下乾坤圈，向夜叉扔去。可别小看这小小的乾坤圈，它比一座大山还重，一下子就把夜叉给打死了。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5585" y="332075"/>
            <a:ext cx="8620125" cy="4399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    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龙王听说夜叉被打死了，气得嗷嗷直叫，就派他的儿子三太子带兵去捉拿哪吒。三太子跳出水面，气冲冲地对哪吒说：“你打死我家夜叉，该当何罪？”说着，举枪便刺。哪吒一闪身，随手取下混天绫，朝三太子扔去。那混天绫立刻喷出一团团火焰，把三太子紧紧裹住。哪吒又拿出乾坤圈，只一下，便把三太子也给打死了。三太子一死现出了原形原来是条小白龙。 </a:t>
            </a: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    从此，东海龙王再也不敢胡作非为了，人们又过上了太平日子。</a:t>
            </a:r>
            <a:endParaRPr sz="28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9125"/>
            <a:ext cx="9144000" cy="3538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1.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你对题目“哪吒闹海”中的“闹海”的理解是：（  ） </a:t>
            </a: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A.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在海里吵闹         </a:t>
            </a: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B.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在海里打闹     </a:t>
            </a:r>
            <a:endParaRPr lang="en-US" altLang="zh-CN" sz="2800" b="1" kern="1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C.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在海里比武         </a:t>
            </a: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D.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制服海里的霸王 </a:t>
            </a:r>
          </a:p>
          <a:p>
            <a:pPr algn="just">
              <a:spcAft>
                <a:spcPts val="0"/>
              </a:spcAft>
            </a:pPr>
            <a:endParaRPr lang="en-US" altLang="zh-CN" sz="2800" b="1" kern="1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2.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下列词语中，有三个是描写龙王父子很坏的，有一个不是，这个词语是：（   ）   </a:t>
            </a:r>
            <a:endParaRPr lang="en-US" altLang="zh-CN" sz="2800" b="1" kern="1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A.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胡作非为   </a:t>
            </a: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B.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滔天巨浪  </a:t>
            </a: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C.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称霸一方  </a:t>
            </a: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D.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作恶多端</a:t>
            </a:r>
            <a:endParaRPr sz="28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8295332" y="61928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3"/>
          <p:cNvSpPr txBox="1"/>
          <p:nvPr/>
        </p:nvSpPr>
        <p:spPr>
          <a:xfrm>
            <a:off x="3347864" y="285978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000114"/>
            <a:ext cx="9144000" cy="22453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3.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哪吒的两件法宝是（       ）和（       ），我还知道哪吒被师傅救活后，师傅又送给他两件法宝是（       ）和（       ）。</a:t>
            </a: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 </a:t>
            </a: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4.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当地老百姓不敢下海捕鱼的原因是什么？</a:t>
            </a:r>
            <a:endParaRPr sz="28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07904" y="98757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混天绫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6012160" y="98757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乾坤圈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611560" y="185167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火尖枪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3"/>
          <p:cNvSpPr txBox="1"/>
          <p:nvPr/>
        </p:nvSpPr>
        <p:spPr>
          <a:xfrm>
            <a:off x="2843808" y="192367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风火轮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236220" y="3219822"/>
            <a:ext cx="86721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东海龙王父子称霸一方，作恶多端，还经常兴风作浪，害得人们不敢下海捕鱼。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46581"/>
            <a:ext cx="9144000" cy="3969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5.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阅读短文，下边的说法不正确的一句是：（   ） </a:t>
            </a: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A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三太子是东海龙王的儿子     </a:t>
            </a: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B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三太子本是一条小白蛇 </a:t>
            </a: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C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夜叉在龙宫负责巡海         </a:t>
            </a: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D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混天绫能喷出火焰</a:t>
            </a: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 </a:t>
            </a: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6.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阅读短文，哪吒给你留下的印象是：（   ）（可以多选）   </a:t>
            </a:r>
            <a:endParaRPr lang="en-US" altLang="zh-CN" sz="2800" b="1" kern="1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A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是个小孩子，但很有本事   </a:t>
            </a: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B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他有两件神奇的宝贝 </a:t>
            </a: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C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很机灵    </a:t>
            </a: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D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能为老百姓做好事    </a:t>
            </a:r>
            <a:endParaRPr lang="en-US" altLang="zh-CN" sz="2800" b="1" kern="1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E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动不动就打死人，心太狠</a:t>
            </a:r>
            <a:endParaRPr sz="28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36296" y="54658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6538441" y="230045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ABCD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339502"/>
            <a:ext cx="565212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解题指导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如何概括文章的主要内容 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2071697"/>
              </p:ext>
            </p:extLst>
          </p:nvPr>
        </p:nvGraphicFramePr>
        <p:xfrm>
          <a:off x="376555" y="953770"/>
          <a:ext cx="8391525" cy="3770630"/>
        </p:xfrm>
        <a:graphic>
          <a:graphicData uri="http://schemas.openxmlformats.org/drawingml/2006/table">
            <a:tbl>
              <a:tblPr/>
              <a:tblGrid>
                <a:gridCol w="664845"/>
                <a:gridCol w="3916680"/>
                <a:gridCol w="3810000"/>
              </a:tblGrid>
              <a:tr h="5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序号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试题要求或形式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我们该如何答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endParaRPr lang="zh-CN" sz="1600" kern="1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本文讲了一个</a:t>
                      </a:r>
                      <a:r>
                        <a:rPr lang="en-US" sz="1600" u="sng" kern="1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 </a:t>
                      </a:r>
                      <a:r>
                        <a:rPr lang="zh-CN" sz="1600" kern="1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的故事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文章第三段讲的是</a:t>
                      </a:r>
                      <a:r>
                        <a:rPr lang="en-US" sz="1600" u="sng" kern="1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 </a:t>
                      </a:r>
                      <a:r>
                        <a:rPr lang="zh-CN" sz="1600" kern="1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的事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_GB2312"/>
                        </a:rPr>
                        <a:t>通常要求我们用</a:t>
                      </a:r>
                      <a:r>
                        <a:rPr lang="en-US" sz="1600" kern="1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_GB2312"/>
                        </a:rPr>
                        <a:t>10</a:t>
                      </a:r>
                      <a:r>
                        <a:rPr lang="zh-CN" sz="1600" kern="1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_GB2312"/>
                        </a:rPr>
                        <a:t>个字左右加以概括</a:t>
                      </a:r>
                      <a:endParaRPr lang="zh-CN" sz="1600" kern="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</a:t>
                      </a:r>
                      <a:endParaRPr lang="zh-CN" sz="1600" kern="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endParaRPr lang="zh-CN" sz="1600" kern="1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请用简要的语言概括本文的主要内容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_GB2312"/>
                        </a:rPr>
                        <a:t>通常会要求我们用</a:t>
                      </a:r>
                      <a:r>
                        <a:rPr lang="en-US" sz="1600" kern="1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_GB2312"/>
                        </a:rPr>
                        <a:t>40</a:t>
                      </a:r>
                      <a:r>
                        <a:rPr lang="zh-CN" sz="1600" kern="1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_GB2312"/>
                        </a:rPr>
                        <a:t>字左右完成</a:t>
                      </a:r>
                      <a:endParaRPr lang="zh-CN" sz="1600" kern="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600" kern="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endParaRPr lang="zh-CN" sz="1600" kern="1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请概括出本文的主要内容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_GB2312"/>
                        </a:rPr>
                        <a:t>通常会给我们两行的空，约</a:t>
                      </a:r>
                      <a:r>
                        <a:rPr lang="en-US" sz="1600" kern="1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_GB2312"/>
                        </a:rPr>
                        <a:t>60</a:t>
                      </a:r>
                      <a:r>
                        <a:rPr lang="zh-CN" sz="1600" kern="1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_GB2312"/>
                        </a:rPr>
                        <a:t>字</a:t>
                      </a:r>
                      <a:endParaRPr lang="zh-CN" sz="1600" kern="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600" kern="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  <a:endParaRPr lang="zh-CN" sz="1600" kern="1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请概括本文的故事情节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请在下列方框内填入相应的故事发展阶段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_GB2312"/>
                        </a:rPr>
                        <a:t>通常要求在方框内填故事进展或人物行为</a:t>
                      </a:r>
                      <a:endParaRPr lang="zh-CN" sz="1600" kern="1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600" kern="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04048" y="156363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这样</a:t>
            </a:r>
            <a:r>
              <a:rPr lang="zh-CN" altLang="zh-CN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的题，叙事和小说常见，答题时只要答出“谁做了什么，结果怎样”即可。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31014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</a:t>
            </a:r>
            <a:r>
              <a:rPr lang="zh-CN" altLang="zh-CN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是阅读题中最常见的题，答题是只要概括出故事的“起因、经过、结果”就可以。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4048" y="3147814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这</a:t>
            </a:r>
            <a:r>
              <a:rPr lang="zh-CN" altLang="en-US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比上道题少了两个字</a:t>
            </a:r>
            <a:r>
              <a:rPr lang="en-US" altLang="zh-CN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简要，我们答题是需要将故事的“经过”部分拆解，需答出故事的“起因、发展、高潮和结果</a:t>
            </a:r>
            <a:r>
              <a:rPr lang="zh-CN" altLang="en-US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”。</a:t>
            </a:r>
            <a:endParaRPr lang="zh-CN" altLang="en-US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408391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这样</a:t>
            </a:r>
            <a:r>
              <a:rPr lang="zh-CN" altLang="zh-CN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的题初中会很常见，需要答出故事的“起因、递进或转折、高潮和结果</a:t>
            </a:r>
            <a:r>
              <a:rPr lang="zh-CN" altLang="zh-CN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2" grpId="0"/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7835" y="1796415"/>
            <a:ext cx="78219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4" name="TextBox 48"/>
          <p:cNvSpPr txBox="1"/>
          <p:nvPr/>
        </p:nvSpPr>
        <p:spPr>
          <a:xfrm>
            <a:off x="730885" y="1649095"/>
            <a:ext cx="7681595" cy="142346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zh-CN" altLang="en-US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、了解作者是怎样把事情写清楚的。</a:t>
            </a:r>
            <a:endParaRPr lang="en-US" altLang="zh-CN" sz="44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5770" y="195486"/>
            <a:ext cx="8251825" cy="4831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风筝 </a:t>
            </a: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我童年的梦里，飞得最高的就是风筝。 </a:t>
            </a: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地面上，我们扯着线跑着；天空中，风筝迎着风飞着。这些在天空中飞着的，都是我们精心造出来的理想的翅膀啊！每个人的理想不一样，每个人扎出来的风筝也不一样。你看。此刻样子像一顶水兵帽，后面还飘着两根飘带的风筝就是我的，因为我长大了想当海军此刻，我的眼睛似乎已在那被线牵着的高高的帽檐下，看见了无边的大海和波浪的花纹</a:t>
            </a: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……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那个飞机风筝是强强的，他想当飞行员都快想疯了。可现在的纸飞机却吃不住这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个小胖子的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515" y="667598"/>
            <a:ext cx="90309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体重，他只好把自己最威武的一张照片贴在风筝飞机驾驶舱的位置上。 </a:t>
            </a:r>
            <a:endParaRPr lang="en-US" altLang="zh-CN" sz="2400" b="1" kern="1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</a:t>
            </a:r>
            <a:r>
              <a:rPr lang="zh-CN" altLang="en-US" sz="2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瞧啊，一只美丽的大蝴蝶，翅膀一扇一扇的，正在空中翩翩起舞，这一定是小薇薇的巧手做的，她想像她爸爸一样，当一个昆虫学家。哟，那边张牙舞爪地飞来了一只大蜈蚣，这一定是调皮蛋小狗子的，这家伙，在地上欺负人不算，到天上还要逞霸道！于是我的水兵帽和强强的歼击机立即出击，唉，威力巨大的歼击机竟和一条蜈蚣同归于尽</a:t>
            </a:r>
            <a:r>
              <a:rPr lang="en-US" altLang="zh-CN" sz="2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lang="zh-CN" altLang="en-US" sz="2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缠在一起摔了下来。我心爱的水兵帽也牺牲了一根飘带，在空中失去平衡，摇摇摆摆地飞不稳了。 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515" y="402793"/>
            <a:ext cx="903097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还有，那瓦片风筝是未来的建筑大师大喜的；那双体花瓶风筝是双胞胎兰兰和红红的。所有的风筝中，要数小音乐家根子的最棒了，那是一个大竖琴。说实话，我见了他的风筝后才知道竖琴是什么样子。但那不完全算他的本事，要是没有他那个会拉小提琴的舅舅帮助，这竖琴不掉下来摔碎才怪呢！不过那风筝上挂的两排风铃可真好听：“得啷啷，得啷啷！”把带着鸽哨的鸽子都引来了。 </a:t>
            </a: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最土的风筝要算芳芳的了。因为她直到现在还没有决定长大干什么，所以只好照她的头的样子做了个风筝，</a:t>
            </a:r>
            <a:endParaRPr sz="28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8969" y="771829"/>
            <a:ext cx="8979535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这段话是按照（  ）顺序来写的。 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A.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由远及近    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B.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由近及远 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这段话从（    ）和（    ）两方面来描写大潮来时的景象，使人感到身临其境。 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在段落中的括号内填写恰当的词语。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07496" y="217158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形状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91458" y="91556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6"/>
          <p:cNvSpPr txBox="1"/>
          <p:nvPr/>
        </p:nvSpPr>
        <p:spPr>
          <a:xfrm>
            <a:off x="4108078" y="2171581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声音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1"/>
      <p:bldP spid="7" grpId="2"/>
      <p:bldP spid="10" grpId="0"/>
      <p:bldP spid="1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6085" y="627534"/>
            <a:ext cx="761182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让她到天上去好好想想吧。哈，风筝的后脑勺上还拖了一条尾巴似的长辫子，唉，丑死了！ </a:t>
            </a: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在地面上，我们一边放线一边跑着。啊，每个人的童年也像是一个风筝。你在人生的道路上越走越远，手里的线越放越长，风筝也越飞越远，越飞越高。 </a:t>
            </a: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</a:t>
            </a:r>
            <a:r>
              <a:rPr lang="zh-CN" altLang="en-US" sz="2800" b="1" u="sng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可千万别让手中的线断掉啊，风筝，是理想的翅膀！</a:t>
            </a:r>
            <a:endParaRPr sz="2800" b="1" u="sng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87343"/>
            <a:ext cx="9144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1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．根据词语解释，从文中找出相关的词语。 </a:t>
            </a: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（</a:t>
            </a: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1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）形容猛兽凶恶可怕，张开嘴巴又挥舞着爪子的样子。（       ） </a:t>
            </a:r>
            <a:endParaRPr lang="en-US" altLang="zh-CN" sz="2800" b="1" kern="1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（</a:t>
            </a: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2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）一同走向死亡或毁灭。（       ） </a:t>
            </a: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2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．文中为我们描写了</a:t>
            </a:r>
            <a:r>
              <a:rPr lang="zh-CN" altLang="en-US" sz="2800" b="1" u="sng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种风筝，在这些风筝中，最棒的要数</a:t>
            </a:r>
            <a:r>
              <a:rPr lang="zh-CN" altLang="en-US" sz="2800" b="1" u="sng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，最土的是</a:t>
            </a:r>
            <a:r>
              <a:rPr lang="zh-CN" altLang="en-US" sz="2800" b="1" u="sng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，最美的是</a:t>
            </a:r>
            <a:r>
              <a:rPr lang="zh-CN" altLang="en-US" sz="2800" b="1" u="sng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  <a:endParaRPr lang="en-US" altLang="zh-CN" sz="2800" b="1" u="sng" kern="1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b="1" u="sng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r>
              <a:rPr lang="en-US" altLang="zh-CN" sz="2800" b="1" u="sng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。</a:t>
            </a:r>
            <a:endParaRPr lang="en-US" altLang="zh-CN" sz="2800" b="1" u="sng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3528" y="1530901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张牙舞爪  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1368152" y="2827045"/>
            <a:ext cx="241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小音乐家根子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3635896" y="2394997"/>
            <a:ext cx="633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八 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4788024" y="1962949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同归于尽 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5832648" y="2787774"/>
            <a:ext cx="241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芳芳的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2"/>
          <p:cNvSpPr txBox="1"/>
          <p:nvPr/>
        </p:nvSpPr>
        <p:spPr>
          <a:xfrm>
            <a:off x="35496" y="3272428"/>
            <a:ext cx="241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小薇薇的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10" grpId="0"/>
      <p:bldP spid="10" grpId="1"/>
      <p:bldP spid="12" grpId="0"/>
      <p:bldP spid="12" grpId="1"/>
      <p:bldP spid="13" grpId="0"/>
      <p:bldP spid="13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2150" y="560070"/>
            <a:ext cx="8231505" cy="181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3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．仿写句子。 </a:t>
            </a: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例：风筝，是理想的翅膀！ </a:t>
            </a:r>
            <a:endParaRPr lang="en-US" altLang="zh-CN" sz="2800" b="1" kern="1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风筝，是</a:t>
            </a:r>
            <a:r>
              <a:rPr lang="zh-CN" altLang="en-US" sz="2800" b="1" u="sng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     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！ </a:t>
            </a: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4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．说说你对文章最后一句话（画线句）的理解。</a:t>
            </a:r>
            <a:endParaRPr lang="en-US" altLang="zh-CN" sz="2800" b="1" u="sng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67744" y="1419622"/>
            <a:ext cx="262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追逐的脚步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2"/>
          <p:cNvSpPr txBox="1"/>
          <p:nvPr/>
        </p:nvSpPr>
        <p:spPr>
          <a:xfrm>
            <a:off x="107315" y="2686561"/>
            <a:ext cx="89297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这句话用比喻的手法写出了理想像风筝一样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可以放飞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翱翔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一个人可以向着理想的方向奔跑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不要让手中的线断掉是指不要放弃梦想。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4010" y="699542"/>
            <a:ext cx="84759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解题指导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怎样把事情写清楚的：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一、六要素交待清。</a:t>
            </a:r>
            <a:b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一件事，总离不开时间、地点、人物、事件、原因、结果等六个方面的内容，六要素是构成事情最主要的环节，叙事时要交代清楚事情发生的地点、时间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要把事情的经过、因果写明白。只有把这些方面写清楚了，才能使别人明白你写了一件什么事。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4492" y="745902"/>
            <a:ext cx="84759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二、按一定顺序写。</a:t>
            </a:r>
            <a:b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把事情的过程分成几步来写，每一步先写什么，做到心中有数。比如，四上习作单元的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爬天都峰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一文，就是按照“爬山前、爬山中、爬上峰顶后”的顺序来写的；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麻雀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是按事情的发展顺序写的。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三、把细节写具体。</a:t>
            </a:r>
            <a:b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“把细节写具体”就是把人物的心理、动作、神态、语言等方面尽可能详细地描绘出来。 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85835" y="1419622"/>
            <a:ext cx="7764780" cy="11068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zh-CN" sz="6600" b="1" dirty="0" smtClean="0">
                <a:solidFill>
                  <a:srgbClr val="FF6600"/>
                </a:solidFill>
                <a:latin typeface="Xingkai SC" panose="02010800040101010101" pitchFamily="2" charset="-122"/>
                <a:ea typeface="Xingkai SC" panose="02010800040101010101" pitchFamily="2" charset="-122"/>
              </a:rPr>
              <a:t>七彩课堂</a:t>
            </a:r>
            <a:r>
              <a:rPr kumimoji="1" lang="zh-CN" altLang="en-US" sz="6600" b="1" dirty="0" smtClean="0">
                <a:solidFill>
                  <a:srgbClr val="FF6600"/>
                </a:solidFill>
                <a:latin typeface="Xingkai SC" panose="02010800040101010101" pitchFamily="2" charset="-122"/>
                <a:ea typeface="Xingkai SC" panose="02010800040101010101" pitchFamily="2" charset="-122"/>
              </a:rPr>
              <a:t>  </a:t>
            </a:r>
            <a:r>
              <a:rPr kumimoji="1" lang="zh-CN" altLang="en-US" sz="6600" b="1" dirty="0">
                <a:solidFill>
                  <a:srgbClr val="FF6600"/>
                </a:solidFill>
                <a:latin typeface="Xingkai SC" panose="02010800040101010101" pitchFamily="2" charset="-122"/>
                <a:ea typeface="Xingkai SC" panose="02010800040101010101" pitchFamily="2" charset="-122"/>
              </a:rPr>
              <a:t>伴你成长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6968256" y="-1"/>
            <a:ext cx="1927372" cy="771551"/>
            <a:chOff x="6968256" y="-1"/>
            <a:chExt cx="1927372" cy="771551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68"/>
            <a:stretch>
              <a:fillRect/>
            </a:stretch>
          </p:blipFill>
          <p:spPr>
            <a:xfrm>
              <a:off x="6968256" y="-1"/>
              <a:ext cx="961585" cy="771551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408" y="124932"/>
              <a:ext cx="1346220" cy="553738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7164288" y="509940"/>
              <a:ext cx="9813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kumimoji="1" lang="en-US" altLang="zh-CN" sz="1050" dirty="0">
                  <a:solidFill>
                    <a:prstClr val="white">
                      <a:lumMod val="75000"/>
                    </a:prstClr>
                  </a:solidFill>
                </a:rPr>
                <a:t>QICAIKETANG</a:t>
              </a:r>
              <a:endParaRPr kumimoji="1" lang="zh-CN" altLang="en-US" sz="105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373" y="870561"/>
            <a:ext cx="8979535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这段话中分别把浪潮比作（       ）、（       ）和（        ）。 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画线的句子写的好吗？为什么？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2000" y="870561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一条白线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422" y="2337723"/>
            <a:ext cx="9001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写得好。这是一个比喻句。把浪潮比作千万匹白色战马，写出了大潮的形状、颜色和非凡的气势。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6876256" y="84355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白色城墙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755576" y="130260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白色战马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7" grpId="0"/>
      <p:bldP spid="7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232" y="195486"/>
            <a:ext cx="8979535" cy="433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                                                           </a:t>
            </a: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蟋蟀的住宅（节选） </a:t>
            </a: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    蟋蟀盖房子大多是在十月，秋天初寒的时候。它用前足（  ）土，还用钳子（  ）掉较大的土块。它用强有力的后足（  ）地，后腿上有两排锯，用它将泥土（  ）到后面，倾斜地（  ）开。 </a:t>
            </a: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工作做得很快。蟋蟀钻到土底下，如果感到疲劳，它就在未完工的家门口休息一会儿，头朝着外面，触须轻微地摆动。不大一会儿，它又进去，用钳子和耙继续工作。我一连看了两个钟头，看得有些不耐烦了。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232" y="1131590"/>
            <a:ext cx="89795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住宅的重要部分快完成了。洞已经挖了有两寸深，够宽敞的了。余下的是长时间的整修，今天做一点，明天做一点。这个洞可以随天气的变冷和它身体的增长而加深加阔。即使在冬天，只要气候温和，太阳晒到它住宅的门口，还可以看见蟋蟀从里面不断地抛出泥土来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10"/>
          <p:cNvSpPr txBox="1"/>
          <p:nvPr/>
        </p:nvSpPr>
        <p:spPr>
          <a:xfrm>
            <a:off x="611560" y="4587974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</a:t>
            </a:r>
          </a:p>
          <a:p>
            <a:r>
              <a:rPr lang="en-US" altLang="zh-CN" sz="2800" b="1" u="sng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u="sng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230" y="902206"/>
            <a:ext cx="908177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1.“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蟋蟀盖房子”实际上指的是（                 ）。 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514350" indent="-514350"/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文中括号内依次填写的动词是（    ）。 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514350" indent="-514350"/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A.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扒   搬    踏    推     铺 </a:t>
            </a:r>
          </a:p>
          <a:p>
            <a:pPr marL="514350" indent="-514350"/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B.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推   搬    踏    扒     铺 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514350" indent="-514350"/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C.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扒   踏    推    搬     铺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514350" indent="-514350"/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这几段主要写了</a:t>
            </a:r>
            <a:r>
              <a:rPr lang="zh-CN" altLang="en-US" sz="2800" b="1" u="sng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        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zh-CN" altLang="en-US" sz="2800" b="1" u="sng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 </a:t>
            </a:r>
            <a:endParaRPr lang="zh-CN" sz="2800" b="1" u="sng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03848" y="2959260"/>
            <a:ext cx="48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蟋蟀精心建造住宅的过程。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5436096" y="851689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盖自己住的巢穴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6"/>
          <p:cNvSpPr txBox="1"/>
          <p:nvPr/>
        </p:nvSpPr>
        <p:spPr>
          <a:xfrm>
            <a:off x="5580112" y="1347614"/>
            <a:ext cx="646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9" grpId="2"/>
      <p:bldP spid="8" grpId="1"/>
      <p:bldP spid="8" grpId="2"/>
      <p:bldP spid="10" grpId="1"/>
      <p:bldP spid="1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6710" y="699770"/>
            <a:ext cx="84499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4.“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我一连看了两个钟头，看得有些不耐烦了。”从这句话中，你体会到（    ） 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A.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蟋蟀不辞劳苦、非常勤劳。 </a:t>
            </a:r>
          </a:p>
          <a:p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B.“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我”是个非常热爱研究昆虫的科学家。 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C.“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我”不太喜欢蟋蟀，看久了就不耐烦了。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3" name="文本框 10"/>
          <p:cNvSpPr txBox="1"/>
          <p:nvPr/>
        </p:nvSpPr>
        <p:spPr>
          <a:xfrm>
            <a:off x="4124975" y="107165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9dc6d3b9-f0a1-4ddf-bdde-5002b43d53d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d2c19d9-68ed-4098-80ea-bbccd996fb8c}"/>
</p:tagLst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1784</Words>
  <Application>Microsoft Office PowerPoint</Application>
  <PresentationFormat>全屏显示(16:9)</PresentationFormat>
  <Paragraphs>245</Paragraphs>
  <Slides>45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7" baseType="lpstr">
      <vt:lpstr>Arial</vt:lpstr>
      <vt:lpstr>宋体</vt:lpstr>
      <vt:lpstr>Calibri</vt:lpstr>
      <vt:lpstr>楷体_GB2312</vt:lpstr>
      <vt:lpstr>微软雅黑</vt:lpstr>
      <vt:lpstr>汉语拼音</vt:lpstr>
      <vt:lpstr>华文楷体</vt:lpstr>
      <vt:lpstr>楷体</vt:lpstr>
      <vt:lpstr>Xingkai SC</vt:lpstr>
      <vt:lpstr>黑体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245</cp:revision>
  <dcterms:created xsi:type="dcterms:W3CDTF">2017-03-17T02:28:00Z</dcterms:created>
  <dcterms:modified xsi:type="dcterms:W3CDTF">2020-05-08T02:30:18Z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