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1095" r:id="rId2"/>
    <p:sldId id="523" r:id="rId3"/>
    <p:sldId id="1042" r:id="rId4"/>
    <p:sldId id="1142" r:id="rId5"/>
    <p:sldId id="978" r:id="rId6"/>
    <p:sldId id="632" r:id="rId7"/>
    <p:sldId id="1040" r:id="rId8"/>
    <p:sldId id="1078" r:id="rId9"/>
    <p:sldId id="1024" r:id="rId10"/>
    <p:sldId id="1072" r:id="rId11"/>
    <p:sldId id="1084" r:id="rId12"/>
    <p:sldId id="1143" r:id="rId13"/>
    <p:sldId id="1088" r:id="rId14"/>
    <p:sldId id="1069" r:id="rId15"/>
    <p:sldId id="1056" r:id="rId16"/>
    <p:sldId id="1007" r:id="rId17"/>
  </p:sldIdLst>
  <p:sldSz cx="9144000" cy="5143500" type="screen16x9"/>
  <p:notesSz cx="6858000" cy="9144000"/>
  <p:embeddedFontLst>
    <p:embeddedFont>
      <p:font typeface="微软雅黑" pitchFamily="34" charset="-122"/>
      <p:regular r:id="rId20"/>
      <p:bold r:id="rId21"/>
    </p:embeddedFont>
    <p:embeddedFont>
      <p:font typeface="楷体" pitchFamily="49" charset="-122"/>
      <p:regular r:id="rId22"/>
    </p:embeddedFont>
    <p:embeddedFont>
      <p:font typeface="隶书" pitchFamily="49" charset="-122"/>
      <p:regular r:id="rId23"/>
    </p:embeddedFon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汉语拼音" pitchFamily="34" charset="0"/>
      <p:regular r:id="rId28"/>
    </p:embeddedFont>
    <p:embeddedFont>
      <p:font typeface="黑体" pitchFamily="49" charset="-122"/>
      <p:regular r:id="rId29"/>
    </p:embeddedFont>
    <p:embeddedFont>
      <p:font typeface="幼圆" pitchFamily="49" charset="-122"/>
      <p:regular r:id="rId30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00"/>
    <a:srgbClr val="CC3300"/>
    <a:srgbClr val="0066CC"/>
    <a:srgbClr val="FF00FF"/>
    <a:srgbClr val="00B050"/>
    <a:srgbClr val="FFFFCC"/>
    <a:srgbClr val="FF0000"/>
    <a:srgbClr val="FFFFFF"/>
    <a:srgbClr val="A38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>
        <p:scale>
          <a:sx n="110" d="100"/>
          <a:sy n="110" d="100"/>
        </p:scale>
        <p:origin x="-696" y="-156"/>
      </p:cViewPr>
      <p:guideLst>
        <p:guide orient="horz" pos="2410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558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332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6136" y="843558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</a:rPr>
              <a:t>QQ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b="9396"/>
          <a:stretch>
            <a:fillRect/>
          </a:stretch>
        </p:blipFill>
        <p:spPr bwMode="auto"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48"/>
          <p:cNvSpPr txBox="1"/>
          <p:nvPr/>
        </p:nvSpPr>
        <p:spPr>
          <a:xfrm>
            <a:off x="971600" y="1528227"/>
            <a:ext cx="6768752" cy="1177245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7200" b="1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月是故</a:t>
            </a:r>
            <a:r>
              <a:rPr lang="zh-CN" altLang="en-US" sz="7200" b="1" kern="0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乡</a:t>
            </a:r>
            <a:r>
              <a:rPr lang="zh-CN" altLang="en-US" sz="7200" b="1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明</a:t>
            </a:r>
            <a:endParaRPr lang="zh-CN" altLang="en-US" sz="7200" b="1" dirty="0">
              <a:ln w="0"/>
              <a:effectLst>
                <a:glow rad="101600">
                  <a:schemeClr val="bg1"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  <p:sp>
        <p:nvSpPr>
          <p:cNvPr id="11" name="TextBox 20"/>
          <p:cNvSpPr txBox="1"/>
          <p:nvPr/>
        </p:nvSpPr>
        <p:spPr>
          <a:xfrm>
            <a:off x="251520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r>
              <a:rPr lang="zh-CN" altLang="en-US" sz="22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语文 </a:t>
            </a:r>
            <a:r>
              <a:rPr lang="zh-CN" altLang="en-US" sz="2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五年</a:t>
            </a:r>
            <a:r>
              <a:rPr lang="zh-CN" altLang="en-US" sz="22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级 下</a:t>
            </a:r>
            <a:r>
              <a:rPr lang="zh-CN" altLang="en-US" sz="2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册</a:t>
            </a:r>
            <a:endParaRPr lang="zh-CN" altLang="en-US" sz="22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09147" y="1335113"/>
            <a:ext cx="1634661" cy="1380653"/>
            <a:chOff x="705091" y="1635646"/>
            <a:chExt cx="1634661" cy="138065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5091" y="1917818"/>
              <a:ext cx="1106803" cy="1098481"/>
            </a:xfrm>
            <a:prstGeom prst="rect">
              <a:avLst/>
            </a:prstGeom>
          </p:spPr>
        </p:pic>
        <p:sp>
          <p:nvSpPr>
            <p:cNvPr id="13" name="文本框 6"/>
            <p:cNvSpPr txBox="1"/>
            <p:nvPr/>
          </p:nvSpPr>
          <p:spPr>
            <a:xfrm>
              <a:off x="943434" y="1789187"/>
              <a:ext cx="64953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7200" b="1" smtClean="0">
                  <a:solidFill>
                    <a:srgbClr val="92D050"/>
                  </a:solidFill>
                  <a:latin typeface="宋体" pitchFamily="2" charset="-122"/>
                </a:rPr>
                <a:t>3</a:t>
              </a:r>
              <a:endParaRPr kumimoji="1" lang="zh-CN" altLang="en-US" sz="8000" b="1" dirty="0">
                <a:solidFill>
                  <a:srgbClr val="92D050"/>
                </a:solidFill>
                <a:latin typeface="宋体" pitchFamily="2" charset="-122"/>
              </a:endParaRPr>
            </a:p>
          </p:txBody>
        </p:sp>
        <p:sp>
          <p:nvSpPr>
            <p:cNvPr id="14" name="标题 1"/>
            <p:cNvSpPr txBox="1"/>
            <p:nvPr/>
          </p:nvSpPr>
          <p:spPr>
            <a:xfrm>
              <a:off x="1430139" y="1635646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dist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宋体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8474" y="2966630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露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从今夜白，月是故乡明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杜甫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月夜忆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舍弟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》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532442"/>
            <a:ext cx="6637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和月亮有关的诗句，你知道哪些？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0" y="1491630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春风又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绿江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南岸，明月何时照我还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？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王安石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泊船瓜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洲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》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8055298" y="1635646"/>
            <a:ext cx="882747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zh-CN" altLang="en-US" sz="4800" b="1" spc="50" dirty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隶书" pitchFamily="49" charset="-122"/>
                <a:ea typeface="隶书" pitchFamily="49" charset="-122"/>
              </a:rPr>
              <a:t>思乡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>
            <a:spLocks noChangeArrowheads="1"/>
          </p:cNvSpPr>
          <p:nvPr/>
        </p:nvSpPr>
        <p:spPr bwMode="auto">
          <a:xfrm>
            <a:off x="368051" y="793180"/>
            <a:ext cx="8380413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宋体" pitchFamily="2" charset="-122"/>
              </a:rPr>
              <a:t>    </a:t>
            </a:r>
            <a:r>
              <a:rPr lang="zh-CN" altLang="en-US" sz="3200" b="1" smtClean="0">
                <a:latin typeface="宋体" pitchFamily="2" charset="-122"/>
              </a:rPr>
              <a:t>思考：课文题目“</a:t>
            </a:r>
            <a:r>
              <a:rPr lang="zh-CN" altLang="en-US" sz="3200" b="1">
                <a:latin typeface="宋体" pitchFamily="2" charset="-122"/>
              </a:rPr>
              <a:t>月是故乡明</a:t>
            </a:r>
            <a:r>
              <a:rPr lang="zh-CN" altLang="en-US" sz="3200" b="1" smtClean="0">
                <a:latin typeface="宋体" pitchFamily="2" charset="-122"/>
              </a:rPr>
              <a:t>”的含义是什么？</a:t>
            </a:r>
            <a:endParaRPr lang="zh-CN" altLang="en-US" sz="3200" b="1">
              <a:latin typeface="宋体" pitchFamily="2" charset="-122"/>
            </a:endParaRPr>
          </a:p>
        </p:txBody>
      </p:sp>
      <p:sp>
        <p:nvSpPr>
          <p:cNvPr id="3" name="文本框 7"/>
          <p:cNvSpPr txBox="1">
            <a:spLocks noChangeArrowheads="1"/>
          </p:cNvSpPr>
          <p:nvPr/>
        </p:nvSpPr>
        <p:spPr bwMode="auto">
          <a:xfrm>
            <a:off x="755576" y="2355726"/>
            <a:ext cx="7560840" cy="143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   借月亮表达对童年、对故乡深深的怀念之情。</a:t>
            </a:r>
            <a:endParaRPr lang="zh-CN" altLang="en-US" sz="36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8" y="48351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395536" y="1131590"/>
            <a:ext cx="8424936" cy="31393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季羡林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1911—2009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），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山东省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聊城市临清人，字希逋，又字齐奘。国际著名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东方学大师、语言学家、文学家</a:t>
            </a:r>
            <a:r>
              <a:rPr lang="zh-CN" altLang="en-US" sz="3200" b="1" u="sng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、教育家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等。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其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著作汇编成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季羡林文集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70451" y="267494"/>
            <a:ext cx="2567826" cy="869801"/>
            <a:chOff x="6084413" y="595492"/>
            <a:chExt cx="2567826" cy="869801"/>
          </a:xfrm>
        </p:grpSpPr>
        <p:sp>
          <p:nvSpPr>
            <p:cNvPr id="5" name="矩形 4"/>
            <p:cNvSpPr/>
            <p:nvPr/>
          </p:nvSpPr>
          <p:spPr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sz="3200" b="1" dirty="0" smtClean="0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作者简介</a:t>
              </a:r>
              <a:endParaRPr lang="zh-CN" altLang="en-US" sz="3200" b="1" dirty="0">
                <a:solidFill>
                  <a:srgbClr val="0000FF"/>
                </a:solidFill>
                <a:latin typeface="幼圆" pitchFamily="49" charset="-122"/>
                <a:ea typeface="幼圆" pitchFamily="49" charset="-122"/>
                <a:cs typeface="楷体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847129" y="1714188"/>
            <a:ext cx="1882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烟波浩</a:t>
            </a:r>
            <a:endParaRPr lang="zh-CN" altLang="en-US" sz="4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43780" y="1306673"/>
            <a:ext cx="118922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miǎo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97107" y="1275606"/>
            <a:ext cx="106321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gōu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73668" y="1288973"/>
            <a:ext cx="122413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méng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7500" y="3056055"/>
            <a:ext cx="233032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chéng</a:t>
            </a:r>
            <a:r>
              <a:rPr lang="en-US" altLang="zh-CN" sz="28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</a:t>
            </a:r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chè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139952" y="3022765"/>
            <a:ext cx="139191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yǐ</a:t>
            </a:r>
            <a:r>
              <a:rPr lang="en-US" altLang="zh-CN" sz="28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 </a:t>
            </a:r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nǐ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14533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渺</a:t>
            </a:r>
            <a:endParaRPr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40266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篝</a:t>
            </a:r>
            <a:endParaRPr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210304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火</a:t>
            </a:r>
            <a:endParaRPr lang="zh-CN" altLang="en-US" sz="4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96299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萌</a:t>
            </a:r>
            <a:endParaRPr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81914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动</a:t>
            </a:r>
            <a:endParaRPr lang="zh-CN" altLang="en-US" sz="4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67895" y="3406062"/>
            <a:ext cx="735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澄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56072" y="3406040"/>
            <a:ext cx="27410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风光</a:t>
            </a:r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旖旎</a:t>
            </a:r>
            <a:endParaRPr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72185" y="3046040"/>
            <a:ext cx="75512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ruì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12160" y="3406040"/>
            <a:ext cx="10229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瑞</a:t>
            </a:r>
            <a:endParaRPr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56354" y="3406040"/>
            <a:ext cx="10229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士</a:t>
            </a:r>
            <a:endParaRPr lang="zh-CN" altLang="en-US" sz="4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55576" y="1376347"/>
            <a:ext cx="208823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pái</a:t>
            </a:r>
            <a:r>
              <a:rPr lang="en-US" altLang="zh-CN" sz="2800" b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huái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43177" y="1779995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徘徊</a:t>
            </a:r>
            <a:endParaRPr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30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文本框 15"/>
          <p:cNvSpPr txBox="1"/>
          <p:nvPr/>
        </p:nvSpPr>
        <p:spPr>
          <a:xfrm>
            <a:off x="827088" y="411163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宋体" pitchFamily="2" charset="-122"/>
                <a:ea typeface="宋体" pitchFamily="2" charset="-122"/>
              </a:rPr>
              <a:t>学认字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1421" y="3406062"/>
            <a:ext cx="734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澈</a:t>
            </a:r>
            <a:endParaRPr lang="zh-CN" altLang="en-US" sz="4400" b="1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/>
      <p:bldP spid="29" grpId="0"/>
      <p:bldP spid="27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66838" y="987574"/>
            <a:ext cx="76701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lái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9" y="1403061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莱</a:t>
            </a:r>
            <a:endParaRPr lang="zh-CN" altLang="en-US" sz="4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8771" y="1403061"/>
            <a:ext cx="1869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芒湖</a:t>
            </a:r>
            <a:endParaRPr lang="zh-CN" altLang="en-US" sz="4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95858" y="987574"/>
            <a:ext cx="11432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</a:t>
            </a:r>
            <a:r>
              <a:rPr lang="el-GR" altLang="zh-CN" sz="32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ί</a:t>
            </a:r>
            <a:r>
              <a:rPr lang="en-US" altLang="zh-CN" sz="32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9832" y="1403061"/>
            <a:ext cx="2682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无边无</a:t>
            </a:r>
            <a:endParaRPr lang="zh-CN" altLang="en-US" sz="4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11189" y="1403061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垠</a:t>
            </a:r>
            <a:endParaRPr lang="zh-CN" altLang="en-US" sz="4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740352" y="987574"/>
            <a:ext cx="118092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qǐng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70232" y="1403061"/>
            <a:ext cx="2682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碧波万</a:t>
            </a:r>
            <a:endParaRPr lang="zh-CN" altLang="en-US" sz="4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08561" y="1403061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顷</a:t>
            </a:r>
            <a:endParaRPr lang="zh-CN" altLang="en-US" sz="4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25951" y="2787753"/>
            <a:ext cx="68175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é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3180913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巍</a:t>
            </a:r>
            <a:endParaRPr lang="zh-CN" altLang="en-US" sz="4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91680" y="3180913"/>
            <a:ext cx="1869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itchFamily="49" charset="-122"/>
                <a:ea typeface="楷体" pitchFamily="49" charset="-122"/>
              </a:rPr>
              <a:t>雄奇</a:t>
            </a:r>
          </a:p>
        </p:txBody>
      </p:sp>
      <p:sp>
        <p:nvSpPr>
          <p:cNvPr id="17" name="矩形 16"/>
          <p:cNvSpPr/>
          <p:nvPr/>
        </p:nvSpPr>
        <p:spPr>
          <a:xfrm>
            <a:off x="3563889" y="2787753"/>
            <a:ext cx="11432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yān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63889" y="3180913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endParaRPr lang="zh-CN" altLang="en-US" sz="48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93882" y="3180913"/>
            <a:ext cx="2682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园胜地</a:t>
            </a:r>
            <a:endParaRPr lang="zh-CN" altLang="en-US" sz="4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284022" y="2787753"/>
            <a:ext cx="139243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zhuì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30646" y="3180913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点</a:t>
            </a:r>
            <a:endParaRPr lang="zh-CN" altLang="en-US" sz="4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04505" y="3180913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缀</a:t>
            </a:r>
            <a:endParaRPr lang="zh-CN" altLang="en-US" sz="4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32336" y="3224043"/>
            <a:ext cx="10559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峨</a:t>
            </a:r>
            <a:endParaRPr lang="zh-CN" altLang="en-US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4" grpId="0"/>
      <p:bldP spid="17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395536" y="3072021"/>
            <a:ext cx="8496944" cy="500135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我现在年事已高，住的朗润园是燕（   ）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园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胜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地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935760" y="1448412"/>
            <a:ext cx="1224136" cy="140250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sz="54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endParaRPr lang="zh-CN" altLang="en-US" sz="54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163072" y="2149663"/>
            <a:ext cx="953341" cy="561690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子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4162969" y="365387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4" tIns="25718" rIns="51434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itchFamily="49" charset="-122"/>
                <a:ea typeface="楷体" pitchFamily="49" charset="-122"/>
              </a:rPr>
              <a:t>多音字</a:t>
            </a:r>
            <a:endParaRPr lang="zh-CN" altLang="en-US" sz="25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52863" y="459686"/>
            <a:ext cx="410581" cy="377666"/>
            <a:chOff x="631825" y="5181600"/>
            <a:chExt cx="1554163" cy="1552575"/>
          </a:xfrm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0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1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5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</p:grpSp>
      <p:sp>
        <p:nvSpPr>
          <p:cNvPr id="56" name="矩形 55"/>
          <p:cNvSpPr/>
          <p:nvPr/>
        </p:nvSpPr>
        <p:spPr>
          <a:xfrm>
            <a:off x="3030232" y="1198343"/>
            <a:ext cx="10081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yān</a:t>
            </a:r>
            <a:endParaRPr lang="zh-CN" altLang="en-US" sz="32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030232" y="2149663"/>
            <a:ext cx="1120560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en-US" altLang="zh-CN" sz="32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yàn</a:t>
            </a:r>
            <a:endParaRPr lang="zh-CN" altLang="en-US" sz="32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516216" y="3070858"/>
            <a:ext cx="100811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yān</a:t>
            </a:r>
            <a:endParaRPr lang="zh-CN" altLang="en-US" sz="28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658838" y="3827474"/>
            <a:ext cx="1120560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en-US" altLang="zh-CN" sz="2800" b="1" dirty="0" err="1" smtClean="0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yàn</a:t>
            </a:r>
            <a:endParaRPr lang="zh-CN" altLang="en-US" sz="28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2777260" y="1490729"/>
            <a:ext cx="252972" cy="1075765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4163072" y="1198343"/>
            <a:ext cx="953341" cy="561690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国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59727" y="2149663"/>
            <a:ext cx="953341" cy="561690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雀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59727" y="1198343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园胜地</a:t>
            </a:r>
            <a:endParaRPr lang="zh-CN" altLang="en-US" sz="1600"/>
          </a:p>
        </p:txBody>
      </p:sp>
      <p:sp>
        <p:nvSpPr>
          <p:cNvPr id="62" name="矩形 61"/>
          <p:cNvSpPr/>
          <p:nvPr/>
        </p:nvSpPr>
        <p:spPr>
          <a:xfrm>
            <a:off x="395536" y="3728380"/>
            <a:ext cx="8064896" cy="715578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春天到了，小燕（   ）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子飞回来了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1" grpId="0"/>
      <p:bldP spid="56" grpId="0"/>
      <p:bldP spid="58" grpId="0"/>
      <p:bldP spid="54" grpId="0"/>
      <p:bldP spid="57" grpId="0"/>
      <p:bldP spid="59" grpId="0"/>
      <p:bldP spid="60" grpId="0"/>
      <p:bldP spid="3" grpId="0"/>
      <p:bldP spid="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46" y="353874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84" y="353874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83568" y="339502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整体感知</a:t>
            </a:r>
          </a:p>
        </p:txBody>
      </p:sp>
      <p:sp>
        <p:nvSpPr>
          <p:cNvPr id="4" name="矩形 3"/>
          <p:cNvSpPr/>
          <p:nvPr/>
        </p:nvSpPr>
        <p:spPr>
          <a:xfrm>
            <a:off x="366604" y="1275606"/>
            <a:ext cx="8535158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0" dirty="0" smtClean="0">
                <a:latin typeface="黑体" pitchFamily="49" charset="-122"/>
                <a:ea typeface="黑体" pitchFamily="49" charset="-122"/>
              </a:rPr>
              <a:t>    根</a:t>
            </a:r>
            <a:r>
              <a:rPr lang="zh-CN" altLang="en-US" sz="3200" kern="0" dirty="0">
                <a:latin typeface="黑体" pitchFamily="49" charset="-122"/>
                <a:ea typeface="黑体" pitchFamily="49" charset="-122"/>
              </a:rPr>
              <a:t>据学习提</a:t>
            </a:r>
            <a:r>
              <a:rPr lang="zh-CN" altLang="en-US" sz="3200" kern="0" dirty="0" smtClean="0">
                <a:latin typeface="黑体" pitchFamily="49" charset="-122"/>
                <a:ea typeface="黑体" pitchFamily="49" charset="-122"/>
              </a:rPr>
              <a:t>示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默</a:t>
            </a:r>
            <a:r>
              <a:rPr lang="zh-CN" altLang="en-US" sz="3200" kern="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读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课文</a:t>
            </a:r>
            <a:r>
              <a:rPr lang="zh-CN" altLang="en-US" sz="3200" kern="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，围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绕“作</a:t>
            </a:r>
            <a:r>
              <a:rPr lang="zh-CN" altLang="en-US" sz="3200" kern="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者由月亮想到了哪些往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事”作批注，试着用简洁的语言概括课文主要内容</a:t>
            </a:r>
            <a:r>
              <a:rPr lang="zh-CN" altLang="en-US" sz="3200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87824" y="2934692"/>
            <a:ext cx="2376264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瑞士莱芒湖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87824" y="555526"/>
            <a:ext cx="4449614" cy="584775"/>
          </a:xfrm>
          <a:prstGeom prst="rect">
            <a:avLst/>
          </a:prstGeom>
          <a:ln w="12700">
            <a:solidFill>
              <a:srgbClr val="0066CC"/>
            </a:solidFill>
            <a:prstDash val="sysDash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小时候在场院上数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星星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987824" y="1227330"/>
            <a:ext cx="2664296" cy="584775"/>
          </a:xfrm>
          <a:prstGeom prst="rect">
            <a:avLst/>
          </a:prstGeom>
          <a:ln w="12700">
            <a:solidFill>
              <a:srgbClr val="0066CC"/>
            </a:solidFill>
            <a:prstDash val="sysDash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古柳下点篝火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987824" y="1899134"/>
            <a:ext cx="1832553" cy="584775"/>
          </a:xfrm>
          <a:prstGeom prst="rect">
            <a:avLst/>
          </a:prstGeom>
          <a:ln w="12700">
            <a:solidFill>
              <a:srgbClr val="0066CC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坑边望月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67544" y="816263"/>
            <a:ext cx="1800200" cy="1323439"/>
          </a:xfrm>
          <a:prstGeom prst="rect">
            <a:avLst/>
          </a:prstGeom>
          <a:solidFill>
            <a:srgbClr val="0066CC">
              <a:alpha val="10000"/>
            </a:srgbClr>
          </a:solidFill>
          <a:ln>
            <a:solidFill>
              <a:srgbClr val="0066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童年</a:t>
            </a:r>
            <a:endParaRPr lang="en-US" altLang="zh-CN" sz="4000" b="1" smtClean="0">
              <a:latin typeface="宋体" pitchFamily="2" charset="-122"/>
              <a:ea typeface="宋体" pitchFamily="2" charset="-122"/>
            </a:endParaRPr>
          </a:p>
          <a:p>
            <a:pPr algn="ctr"/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趣事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7545" y="3147814"/>
            <a:ext cx="1800200" cy="1323439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成年</a:t>
            </a:r>
            <a:endParaRPr lang="en-US" altLang="zh-CN" sz="4000" b="1" smtClean="0">
              <a:latin typeface="宋体" pitchFamily="2" charset="-122"/>
              <a:ea typeface="宋体" pitchFamily="2" charset="-122"/>
            </a:endParaRPr>
          </a:p>
          <a:p>
            <a:pPr algn="ctr"/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经历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80112" y="2934692"/>
            <a:ext cx="2244525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非洲大沙漠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2987824" y="3612961"/>
            <a:ext cx="1008609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大海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580112" y="3612961"/>
            <a:ext cx="1008609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高山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987824" y="4291231"/>
            <a:ext cx="1420582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朗润园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10" grpId="0" animBg="1"/>
      <p:bldP spid="13" grpId="0" animBg="1"/>
      <p:bldP spid="7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23652" y="1203598"/>
            <a:ext cx="8352928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默读第</a:t>
            </a:r>
            <a:r>
              <a:rPr lang="en-US" altLang="zh-CN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2-4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自然段，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想一想：如果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你是作者，在回忆这些童年生活的时候，内心会有怎样的感受？</a:t>
            </a:r>
            <a:endParaRPr lang="zh-CN" altLang="en-US" sz="3200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3714" y="411510"/>
            <a:ext cx="2232248" cy="707886"/>
          </a:xfrm>
          <a:prstGeom prst="rect">
            <a:avLst/>
          </a:prstGeom>
          <a:solidFill>
            <a:srgbClr val="0066CC">
              <a:alpha val="10000"/>
            </a:srgbClr>
          </a:solidFill>
          <a:ln>
            <a:solidFill>
              <a:srgbClr val="0066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童年趣事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55650" y="3651870"/>
            <a:ext cx="7776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感到童年生活充满快乐，想念童年的故乡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86087" y="583950"/>
            <a:ext cx="8064077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作者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明明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是在回忆故乡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的月亮，为什么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写这些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童年趣事呢？ </a:t>
            </a:r>
          </a:p>
        </p:txBody>
      </p:sp>
      <p:sp>
        <p:nvSpPr>
          <p:cNvPr id="4" name="矩形 3"/>
          <p:cNvSpPr/>
          <p:nvPr/>
        </p:nvSpPr>
        <p:spPr>
          <a:xfrm>
            <a:off x="1490733" y="1995686"/>
            <a:ext cx="338437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借典型的往事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995814"/>
            <a:ext cx="2722731" cy="22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1" descr="C:\Users\Administrator\AppData\Roaming\Tencent\Users\3074521597\QQ\WinTemp\RichOle\IQEWPGU$E[HSR@{NJ85(3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7544" y="3554692"/>
            <a:ext cx="5430754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抒发对故乡的思念之情</a:t>
            </a:r>
          </a:p>
        </p:txBody>
      </p:sp>
      <p:sp>
        <p:nvSpPr>
          <p:cNvPr id="8" name="下箭头 7"/>
          <p:cNvSpPr/>
          <p:nvPr/>
        </p:nvSpPr>
        <p:spPr>
          <a:xfrm>
            <a:off x="2966897" y="2826683"/>
            <a:ext cx="432048" cy="604362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lt1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33" y="21604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85314" y="1131590"/>
            <a:ext cx="8535158" cy="155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    默读第</a:t>
            </a:r>
            <a:r>
              <a:rPr lang="en-US" altLang="zh-CN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5</a:t>
            </a: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、</a:t>
            </a:r>
            <a:r>
              <a:rPr lang="en-US" altLang="zh-CN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6</a:t>
            </a: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自然段，</a:t>
            </a:r>
            <a:r>
              <a:rPr lang="zh-CN" altLang="en-US" sz="32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思考</a:t>
            </a: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：作者先写了什么，又写了什么？为什么要这样对比？</a:t>
            </a:r>
            <a:endParaRPr lang="zh-CN" altLang="en-US" sz="3200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652" y="412269"/>
            <a:ext cx="2556284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成年经历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23528" y="2787397"/>
            <a:ext cx="8550275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pPr algn="l"/>
            <a:r>
              <a:rPr lang="en-US" altLang="zh-CN" dirty="0"/>
              <a:t>    </a:t>
            </a:r>
            <a:r>
              <a:rPr lang="zh-CN" altLang="en-US" dirty="0"/>
              <a:t>先写自己在</a:t>
            </a:r>
            <a:r>
              <a:rPr lang="zh-CN" altLang="en-US" dirty="0">
                <a:sym typeface="+mn-ea"/>
              </a:rPr>
              <a:t>异乡</a:t>
            </a:r>
            <a:r>
              <a:rPr lang="zh-CN" altLang="en-US" dirty="0"/>
              <a:t>看月亮的感受，再写自己对故乡月亮的的感情。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28375" y="4011146"/>
            <a:ext cx="7675880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en-US" altLang="zh-CN" dirty="0">
                <a:sym typeface="+mn-ea"/>
              </a:rPr>
              <a:t> </a:t>
            </a:r>
            <a:r>
              <a:rPr lang="zh-CN" altLang="en-US" dirty="0">
                <a:sym typeface="+mn-ea"/>
              </a:rPr>
              <a:t>衬托出故乡月亮在作者心中的地位。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75432" y="577475"/>
            <a:ext cx="8136903" cy="12741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作者为什么称故乡的月亮为“小月亮”？读到这样的称呼，你有什么感受</a:t>
            </a:r>
            <a:r>
              <a:rPr lang="zh-CN" altLang="en-US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？</a:t>
            </a:r>
            <a:endParaRPr lang="en-US" altLang="zh-CN" sz="3200" b="1" dirty="0" smtClean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03648" y="3832731"/>
            <a:ext cx="597666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作者对故乡和童年的深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情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935821" y="2789515"/>
            <a:ext cx="2088232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小月亮</a:t>
            </a:r>
            <a:endParaRPr lang="zh-CN" altLang="zh-CN" sz="36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277831" y="2851071"/>
            <a:ext cx="22445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平凡、可爱</a:t>
            </a:r>
            <a:endParaRPr lang="zh-CN" altLang="zh-CN" sz="32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83568" y="1997427"/>
            <a:ext cx="367241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其他地方的月亮</a:t>
            </a:r>
            <a:endParaRPr lang="zh-CN" altLang="zh-CN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6989190" y="2792515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喜爱</a:t>
            </a:r>
            <a:endParaRPr lang="zh-CN" altLang="zh-CN" sz="36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831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611655" y="2024479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美妙绝伦</a:t>
            </a:r>
            <a:endParaRPr lang="zh-CN" altLang="zh-CN" sz="32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4240077" y="2244858"/>
            <a:ext cx="331923" cy="1828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3880037" y="3099716"/>
            <a:ext cx="331923" cy="1828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6657267" y="3069240"/>
            <a:ext cx="331923" cy="1828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环形箭头 3"/>
          <p:cNvSpPr/>
          <p:nvPr/>
        </p:nvSpPr>
        <p:spPr>
          <a:xfrm rot="7771147">
            <a:off x="7067722" y="3494723"/>
            <a:ext cx="1152128" cy="606812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6884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1" grpId="0" animBg="1"/>
      <p:bldP spid="13" grpId="0"/>
      <p:bldP spid="2" grpId="0"/>
      <p:bldP spid="3" grpId="0" animBg="1"/>
      <p:bldP spid="14" grpId="0" animBg="1"/>
      <p:bldP spid="15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635646"/>
            <a:ext cx="7560840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 smtClean="0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你还知道哪些描写月亮的古诗？课外搜集相关古诗，和同学进行交流。</a:t>
            </a:r>
            <a:endParaRPr lang="zh-CN" altLang="zh-CN" sz="3200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5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65" y="51144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891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3568" y="476300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latin typeface="黑体" pitchFamily="49" charset="-122"/>
                <a:ea typeface="黑体" pitchFamily="49" charset="-122"/>
              </a:rPr>
              <a:t>课后作业</a:t>
            </a:r>
            <a:endParaRPr lang="zh-CN" altLang="en-US" sz="3600" b="1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</Words>
  <Application>Microsoft Office PowerPoint</Application>
  <PresentationFormat>全屏显示(16:9)</PresentationFormat>
  <Paragraphs>104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Arial</vt:lpstr>
      <vt:lpstr>宋体</vt:lpstr>
      <vt:lpstr>Times New Roman</vt:lpstr>
      <vt:lpstr>Wingdings</vt:lpstr>
      <vt:lpstr>微软雅黑</vt:lpstr>
      <vt:lpstr>Xingkai SC</vt:lpstr>
      <vt:lpstr>楷体</vt:lpstr>
      <vt:lpstr>隶书</vt:lpstr>
      <vt:lpstr>Calibri</vt:lpstr>
      <vt:lpstr>汉语拼音</vt:lpstr>
      <vt:lpstr>黑体</vt:lpstr>
      <vt:lpstr>幼圆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99</cp:revision>
  <dcterms:created xsi:type="dcterms:W3CDTF">2017-03-17T02:28:00Z</dcterms:created>
  <dcterms:modified xsi:type="dcterms:W3CDTF">2023-11-01T02:52:48Z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2052-10.1.0.5400</vt:lpwstr>
  </property>
</Properties>
</file>