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4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1118" r:id="rId2"/>
    <p:sldId id="523" r:id="rId3"/>
    <p:sldId id="1002" r:id="rId4"/>
    <p:sldId id="980" r:id="rId5"/>
    <p:sldId id="1106" r:id="rId6"/>
    <p:sldId id="1107" r:id="rId7"/>
    <p:sldId id="1068" r:id="rId8"/>
    <p:sldId id="1074" r:id="rId9"/>
    <p:sldId id="1076" r:id="rId10"/>
    <p:sldId id="1111" r:id="rId11"/>
    <p:sldId id="1102" r:id="rId12"/>
    <p:sldId id="1063" r:id="rId13"/>
    <p:sldId id="1081" r:id="rId14"/>
    <p:sldId id="1123" r:id="rId15"/>
    <p:sldId id="982" r:id="rId16"/>
    <p:sldId id="936" r:id="rId17"/>
    <p:sldId id="937" r:id="rId18"/>
    <p:sldId id="1122" r:id="rId19"/>
  </p:sldIdLst>
  <p:sldSz cx="9144000" cy="5143500" type="screen16x9"/>
  <p:notesSz cx="6858000" cy="9144000"/>
  <p:embeddedFontLst>
    <p:embeddedFont>
      <p:font typeface="汉仪程行简" charset="-122"/>
      <p:regular r:id="rId22"/>
    </p:embeddedFont>
    <p:embeddedFont>
      <p:font typeface="楷体" pitchFamily="49" charset="-122"/>
      <p:regular r:id="rId23"/>
    </p:embeddedFont>
    <p:embeddedFont>
      <p:font typeface="Calibri" pitchFamily="34" charset="0"/>
      <p:regular r:id="rId24"/>
      <p:bold r:id="rId25"/>
      <p:italic r:id="rId26"/>
      <p:boldItalic r:id="rId27"/>
    </p:embeddedFont>
    <p:embeddedFont>
      <p:font typeface="黑体" pitchFamily="49" charset="-122"/>
      <p:regular r:id="rId28"/>
    </p:embeddedFont>
    <p:embeddedFont>
      <p:font typeface="幼圆" pitchFamily="49" charset="-122"/>
      <p:regular r:id="rId29"/>
    </p:embeddedFont>
    <p:embeddedFont>
      <p:font typeface="微软雅黑" pitchFamily="34" charset="-122"/>
      <p:regular r:id="rId30"/>
      <p:bold r:id="rId31"/>
    </p:embeddedFont>
  </p:embeddedFontLst>
  <p:custDataLst>
    <p:tags r:id="rId32"/>
  </p:custData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618" userDrawn="1">
          <p15:clr>
            <a:srgbClr val="A4A3A4"/>
          </p15:clr>
        </p15:guide>
        <p15:guide id="2" pos="158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00FF"/>
    <a:srgbClr val="0066CC"/>
    <a:srgbClr val="FFFFCC"/>
    <a:srgbClr val="FF6600"/>
    <a:srgbClr val="FF00FF"/>
    <a:srgbClr val="CC3300"/>
    <a:srgbClr val="FFFFFF"/>
    <a:srgbClr val="00B050"/>
    <a:srgbClr val="A383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90" autoAdjust="0"/>
    <p:restoredTop sz="94327" autoAdjust="0"/>
  </p:normalViewPr>
  <p:slideViewPr>
    <p:cSldViewPr showGuides="1">
      <p:cViewPr varScale="1">
        <p:scale>
          <a:sx n="107" d="100"/>
          <a:sy n="107" d="100"/>
        </p:scale>
        <p:origin x="-318" y="-96"/>
      </p:cViewPr>
      <p:guideLst>
        <p:guide orient="horz" pos="2618"/>
        <p:guide pos="158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47"/>
        <p:guide pos="226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t>2023/11/20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6466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t>2023/11/20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07392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2023/11/20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23478"/>
            <a:ext cx="1282378" cy="504056"/>
          </a:xfrm>
          <a:prstGeom prst="rect">
            <a:avLst/>
          </a:prstGeom>
        </p:spPr>
      </p:pic>
      <p:sp>
        <p:nvSpPr>
          <p:cNvPr id="3" name="AutoShape 2" descr="https://timgsa.baidu.com/timg?image&amp;quality=80&amp;size=b9999_10000&amp;sec=1564899704184&amp;di=1d333089c548043c2b0f0a113ba6bc7f&amp;imgtype=0&amp;src=http%3A%2F%2Fpic1.nipic.com%2F2008-11-11%2F20081111192547409_2.jpg"/>
          <p:cNvSpPr>
            <a:spLocks noChangeAspect="1" noChangeArrowheads="1"/>
          </p:cNvSpPr>
          <p:nvPr userDrawn="1"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4" Type="http://schemas.openxmlformats.org/officeDocument/2006/relationships/notesSlide" Target="../notesSlides/notesSlide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29808" y="930374"/>
            <a:ext cx="2503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>
                <a:solidFill>
                  <a:srgbClr val="FF0000"/>
                </a:solidFill>
              </a:rPr>
              <a:t>QQ</a:t>
            </a:r>
            <a:r>
              <a:rPr lang="zh-CN" altLang="en-US" sz="2400" dirty="0">
                <a:solidFill>
                  <a:srgbClr val="FF0000"/>
                </a:solidFill>
              </a:rPr>
              <a:t>：</a:t>
            </a:r>
            <a:r>
              <a:rPr lang="en-US" altLang="zh-CN" sz="2400" dirty="0">
                <a:solidFill>
                  <a:srgbClr val="FF0000"/>
                </a:solidFill>
              </a:rPr>
              <a:t>263900239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CC">
            <a:alpha val="2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0"/>
            <a:ext cx="6045374" cy="5143500"/>
          </a:xfrm>
          <a:prstGeom prst="rect">
            <a:avLst/>
          </a:prstGeom>
        </p:spPr>
      </p:pic>
      <p:sp>
        <p:nvSpPr>
          <p:cNvPr id="18" name="TextBox 48"/>
          <p:cNvSpPr txBox="1"/>
          <p:nvPr/>
        </p:nvSpPr>
        <p:spPr>
          <a:xfrm>
            <a:off x="4355976" y="1250489"/>
            <a:ext cx="4176464" cy="1177245"/>
          </a:xfrm>
          <a:prstGeom prst="rect">
            <a:avLst/>
          </a:prstGeom>
          <a:solidFill>
            <a:schemeClr val="bg1">
              <a:alpha val="31000"/>
            </a:schemeClr>
          </a:solidFill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altLang="zh-CN" sz="7200" b="1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lang="zh-CN" altLang="en-US" sz="6600" b="1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梅花魂</a:t>
            </a:r>
            <a:endParaRPr lang="zh-CN" altLang="en-US" sz="7200" b="1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楷体" panose="02010609060101010101" pitchFamily="49" charset="-122"/>
            </a:endParaRPr>
          </a:p>
        </p:txBody>
      </p:sp>
      <p:sp>
        <p:nvSpPr>
          <p:cNvPr id="12" name="TextBox 20"/>
          <p:cNvSpPr txBox="1"/>
          <p:nvPr/>
        </p:nvSpPr>
        <p:spPr>
          <a:xfrm>
            <a:off x="1" y="123825"/>
            <a:ext cx="2699792" cy="430213"/>
          </a:xfrm>
          <a:prstGeom prst="rect">
            <a:avLst/>
          </a:prstGeom>
          <a:solidFill>
            <a:schemeClr val="bg1">
              <a:alpha val="33000"/>
            </a:schemeClr>
          </a:solidFill>
        </p:spPr>
        <p:txBody>
          <a:bodyPr wrap="square">
            <a:spAutoFit/>
          </a:bodyPr>
          <a:lstStyle>
            <a:defPPr>
              <a:defRPr lang="zh-CN"/>
            </a:defPPr>
            <a:lvl1pPr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342900" indent="1143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685800" indent="2286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028700" indent="3429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371600" indent="4572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en-US" sz="22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 语文 五年级 下册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973" y="87266"/>
            <a:ext cx="1187523" cy="466772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4303065" y="1115139"/>
            <a:ext cx="1428095" cy="1277971"/>
            <a:chOff x="4735113" y="824474"/>
            <a:chExt cx="1428095" cy="1277971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35113" y="1136473"/>
              <a:ext cx="973289" cy="965971"/>
            </a:xfrm>
            <a:prstGeom prst="rect">
              <a:avLst/>
            </a:prstGeom>
          </p:spPr>
        </p:pic>
        <p:sp>
          <p:nvSpPr>
            <p:cNvPr id="14" name="标题 1"/>
            <p:cNvSpPr txBox="1"/>
            <p:nvPr/>
          </p:nvSpPr>
          <p:spPr>
            <a:xfrm>
              <a:off x="5253595" y="824474"/>
              <a:ext cx="909613" cy="1076573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t"/>
            <a:lstStyle>
              <a:defPPr>
                <a:defRPr lang="zh-CN"/>
              </a:defPPr>
              <a:lvl1pPr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342900" indent="1143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685800" indent="2286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028700" indent="3429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371600" indent="4572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dist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</a:pPr>
              <a:r>
                <a:rPr lang="zh-CN" altLang="en-US" sz="4000" b="1" dirty="0">
                  <a:solidFill>
                    <a:prstClr val="black"/>
                  </a:solidFill>
                  <a:latin typeface="宋体" panose="02010600030101010101" pitchFamily="2" charset="-122"/>
                </a:rPr>
                <a:t>*</a:t>
              </a:r>
            </a:p>
          </p:txBody>
        </p:sp>
        <p:sp>
          <p:nvSpPr>
            <p:cNvPr id="15" name="文本框 6"/>
            <p:cNvSpPr txBox="1"/>
            <p:nvPr/>
          </p:nvSpPr>
          <p:spPr>
            <a:xfrm>
              <a:off x="4916224" y="994449"/>
              <a:ext cx="611065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342900" indent="1143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685800" indent="2286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028700" indent="3429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371600" indent="4572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kumimoji="1" lang="en-US" altLang="zh-CN" sz="6600" b="1" dirty="0">
                  <a:solidFill>
                    <a:srgbClr val="92D050"/>
                  </a:solidFill>
                  <a:latin typeface="宋体" panose="02010600030101010101" pitchFamily="2" charset="-122"/>
                </a:rPr>
                <a:t>4</a:t>
              </a:r>
              <a:endParaRPr kumimoji="1" lang="zh-CN" altLang="en-US" sz="7200" b="1" dirty="0">
                <a:solidFill>
                  <a:srgbClr val="92D050"/>
                </a:solidFill>
                <a:latin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403281" y="2499919"/>
            <a:ext cx="5169875" cy="681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“梅花魂”又是什么意思？</a:t>
            </a:r>
            <a:endParaRPr lang="en-US" altLang="zh-CN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5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-1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98518" y="3220229"/>
            <a:ext cx="3969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指像梅花一样的精神。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75358" y="267335"/>
            <a:ext cx="568893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我们常说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“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民族魂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”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，你对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“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魂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”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是怎么理解的？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1763688" y="1347614"/>
            <a:ext cx="566166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“民族魂”指民族的精神</a:t>
            </a:r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  <a:p>
            <a:r>
              <a:rPr lang="en-US" altLang="zh-CN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魂</a:t>
            </a:r>
            <a:r>
              <a:rPr lang="en-US" altLang="zh-CN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指有精神的意思。</a:t>
            </a:r>
          </a:p>
        </p:txBody>
      </p:sp>
      <p:sp>
        <p:nvSpPr>
          <p:cNvPr id="11" name="矩形 10"/>
          <p:cNvSpPr/>
          <p:nvPr>
            <p:custDataLst>
              <p:tags r:id="rId1"/>
            </p:custDataLst>
          </p:nvPr>
        </p:nvSpPr>
        <p:spPr>
          <a:xfrm>
            <a:off x="1418349" y="3905984"/>
            <a:ext cx="5169875" cy="681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zh-CN" altLang="en-US" sz="32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梅花的精神是什么呢？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2" grpId="0"/>
      <p:bldP spid="2" grpId="1"/>
      <p:bldP spid="7" grpId="0"/>
      <p:bldP spid="7" grpId="1"/>
      <p:bldP spid="10" grpId="0"/>
      <p:bldP spid="10" grpId="1"/>
      <p:bldP spid="11" grpId="0"/>
      <p:bldP spid="11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12"/>
          <p:cNvSpPr txBox="1">
            <a:spLocks noChangeArrowheads="1"/>
          </p:cNvSpPr>
          <p:nvPr/>
        </p:nvSpPr>
        <p:spPr bwMode="auto">
          <a:xfrm>
            <a:off x="539552" y="1491630"/>
            <a:ext cx="7344816" cy="58631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1.</a:t>
            </a:r>
            <a:r>
              <a:rPr lang="zh-CN" altLang="en-US" sz="28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想一想课文写了外祖父的几件事，尝试概括。</a:t>
            </a:r>
            <a:endParaRPr lang="en-US" altLang="zh-CN" sz="2800" b="1" kern="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39552" y="2193664"/>
            <a:ext cx="8208912" cy="6076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en-US" altLang="zh-CN" sz="2800" b="1" kern="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2.</a:t>
            </a:r>
            <a:r>
              <a:rPr lang="zh-CN" altLang="en-US" sz="2800" b="1" kern="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课文主要表达了外祖父怎样的感情？在文中批注。</a:t>
            </a:r>
            <a:endParaRPr lang="en-US" altLang="zh-CN" sz="2800" b="1" kern="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56164" y="2952466"/>
            <a:ext cx="8408323" cy="1124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en-US" altLang="zh-CN" sz="2800" b="1" kern="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3.</a:t>
            </a:r>
            <a:r>
              <a:rPr lang="zh-CN" altLang="en-US" sz="2800" b="1" kern="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结合课文内容，说出自己对课文题目“梅花魂”</a:t>
            </a:r>
            <a:r>
              <a:rPr lang="zh-CN" altLang="en-US" sz="2800" b="1" kern="0" dirty="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的理解</a:t>
            </a:r>
            <a:r>
              <a:rPr lang="zh-CN" altLang="en-US" sz="2800" b="1" kern="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800" b="1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9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23478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 descr="7b0a2020202022776f7264617274223a2022220a7d0a"/>
          <p:cNvSpPr/>
          <p:nvPr/>
        </p:nvSpPr>
        <p:spPr>
          <a:xfrm>
            <a:off x="1907540" y="309245"/>
            <a:ext cx="2928620" cy="924560"/>
          </a:xfrm>
          <a:prstGeom prst="rect">
            <a:avLst/>
          </a:prstGeom>
          <a:noFill/>
          <a:ln>
            <a:noFill/>
          </a:ln>
        </p:spPr>
        <p:txBody>
          <a:bodyPr wrap="none" lIns="90170" tIns="46990" rIns="90170" bIns="46990" rtlCol="0" anchor="t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zh-CN" alt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汉仪程行简" panose="00020600040101010101" charset="-122"/>
                <a:ea typeface="汉仪程行简" panose="00020600040101010101" charset="-122"/>
              </a:rPr>
              <a:t>学习提示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12"/>
          <p:cNvSpPr txBox="1">
            <a:spLocks noChangeArrowheads="1"/>
          </p:cNvSpPr>
          <p:nvPr/>
        </p:nvSpPr>
        <p:spPr bwMode="auto">
          <a:xfrm>
            <a:off x="467360" y="1322070"/>
            <a:ext cx="8239760" cy="124968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    默读课文，概括课文写了外祖父的哪几件事。</a:t>
            </a:r>
            <a:endParaRPr lang="zh-CN" altLang="en-US" sz="3200" b="1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剪去单角的矩形 1"/>
          <p:cNvSpPr/>
          <p:nvPr/>
        </p:nvSpPr>
        <p:spPr>
          <a:xfrm>
            <a:off x="2051720" y="2859901"/>
            <a:ext cx="5328592" cy="970240"/>
          </a:xfrm>
          <a:prstGeom prst="snip1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提示  </a:t>
            </a:r>
            <a:r>
              <a:rPr lang="zh-CN" altLang="en-US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先根据时间</a:t>
            </a:r>
            <a:r>
              <a:rPr lang="zh-CN" altLang="en-US" sz="24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顺序把</a:t>
            </a:r>
            <a:r>
              <a:rPr lang="zh-CN" altLang="en-US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全文分成几部分，再想想每部分的主要内容。</a:t>
            </a:r>
            <a:endParaRPr lang="zh-CN" altLang="en-US" sz="28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五边形 3"/>
          <p:cNvSpPr/>
          <p:nvPr/>
        </p:nvSpPr>
        <p:spPr>
          <a:xfrm>
            <a:off x="107494" y="51202"/>
            <a:ext cx="2304256" cy="648072"/>
          </a:xfrm>
          <a:prstGeom prst="homePlate">
            <a:avLst/>
          </a:prstGeom>
          <a:solidFill>
            <a:schemeClr val="bg2">
              <a:lumMod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800" b="1">
                <a:solidFill>
                  <a:schemeClr val="bg1"/>
                </a:solidFill>
              </a:rPr>
              <a:t>学习任务一</a:t>
            </a:r>
          </a:p>
        </p:txBody>
      </p:sp>
      <p:sp>
        <p:nvSpPr>
          <p:cNvPr id="11" name="矩形 8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419872" y="627534"/>
            <a:ext cx="2520280" cy="678647"/>
          </a:xfrm>
          <a:prstGeom prst="rect">
            <a:avLst/>
          </a:prstGeom>
          <a:noFill/>
          <a:ln w="19050">
            <a:noFill/>
            <a:prstDash val="sysDash"/>
            <a:miter lim="800000"/>
          </a:ln>
        </p:spPr>
        <p:txBody>
          <a:bodyPr wrap="square"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10000"/>
              </a:lnSpc>
            </a:pPr>
            <a:r>
              <a:rPr lang="zh-CN" altLang="en-US" sz="3600" b="1" dirty="0">
                <a:solidFill>
                  <a:schemeClr val="accent6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rPr>
              <a:t> 整体感知</a:t>
            </a:r>
            <a:endParaRPr lang="zh-CN" altLang="en-US" sz="3600" b="1" dirty="0">
              <a:solidFill>
                <a:schemeClr val="accent6">
                  <a:lumMod val="50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/>
          <p:nvPr/>
        </p:nvGrpSpPr>
        <p:grpSpPr>
          <a:xfrm>
            <a:off x="11197" y="584101"/>
            <a:ext cx="9025300" cy="4185101"/>
            <a:chOff x="323528" y="1411931"/>
            <a:chExt cx="7828109" cy="3629954"/>
          </a:xfrm>
        </p:grpSpPr>
        <p:pic>
          <p:nvPicPr>
            <p:cNvPr id="35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44" t="5651" r="10064" b="40261"/>
            <a:stretch>
              <a:fillRect/>
            </a:stretch>
          </p:blipFill>
          <p:spPr bwMode="auto">
            <a:xfrm>
              <a:off x="5638355" y="1411931"/>
              <a:ext cx="2513282" cy="22860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30" t="5385" r="4168" b="12813"/>
            <a:stretch>
              <a:fillRect/>
            </a:stretch>
          </p:blipFill>
          <p:spPr bwMode="auto">
            <a:xfrm>
              <a:off x="2884162" y="1411931"/>
              <a:ext cx="2812305" cy="3600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图片 36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40" t="5371" r="9289" b="11027"/>
            <a:stretch>
              <a:fillRect/>
            </a:stretch>
          </p:blipFill>
          <p:spPr>
            <a:xfrm>
              <a:off x="323528" y="1411931"/>
              <a:ext cx="2664899" cy="3629954"/>
            </a:xfrm>
            <a:prstGeom prst="rect">
              <a:avLst/>
            </a:prstGeom>
          </p:spPr>
        </p:pic>
      </p:grpSp>
      <p:sp>
        <p:nvSpPr>
          <p:cNvPr id="6" name="TextBox 5"/>
          <p:cNvSpPr txBox="1"/>
          <p:nvPr/>
        </p:nvSpPr>
        <p:spPr>
          <a:xfrm>
            <a:off x="181848" y="1634781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9512" y="1986986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512" y="3435846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14893" y="782595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14893" y="950324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5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48069" y="2965247"/>
            <a:ext cx="4941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12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14893" y="1117062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6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14893" y="1286651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7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14893" y="1611855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8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14893" y="1929229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9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142885" y="2134551"/>
            <a:ext cx="5569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10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169012" y="2473615"/>
            <a:ext cx="5569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11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129504" y="4256509"/>
            <a:ext cx="4941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13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120193" y="2033786"/>
            <a:ext cx="4941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</a:t>
            </a:r>
            <a:endParaRPr lang="zh-CN" altLang="en-US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106501" y="1563638"/>
            <a:ext cx="5569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14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122529" y="2499742"/>
            <a:ext cx="4941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16</a:t>
            </a:r>
            <a:endParaRPr lang="zh-CN" altLang="en-US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81848" y="1706789"/>
            <a:ext cx="2736304" cy="350443"/>
          </a:xfrm>
          <a:prstGeom prst="rect">
            <a:avLst/>
          </a:prstGeom>
          <a:noFill/>
          <a:ln w="12700">
            <a:solidFill>
              <a:srgbClr val="C0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181848" y="2057232"/>
            <a:ext cx="2736304" cy="2431443"/>
          </a:xfrm>
          <a:prstGeom prst="rect">
            <a:avLst/>
          </a:prstGeom>
          <a:noFill/>
          <a:ln w="12700">
            <a:solidFill>
              <a:srgbClr val="00B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3141738" y="682124"/>
            <a:ext cx="2870422" cy="4121874"/>
          </a:xfrm>
          <a:prstGeom prst="rect">
            <a:avLst/>
          </a:prstGeom>
          <a:noFill/>
          <a:ln w="12700">
            <a:solidFill>
              <a:srgbClr val="00B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6133588" y="699542"/>
            <a:ext cx="2902908" cy="1872208"/>
          </a:xfrm>
          <a:prstGeom prst="rect">
            <a:avLst/>
          </a:prstGeom>
          <a:noFill/>
          <a:ln w="12700">
            <a:solidFill>
              <a:srgbClr val="00B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6132772" y="2582311"/>
            <a:ext cx="2902908" cy="512545"/>
          </a:xfrm>
          <a:prstGeom prst="rect">
            <a:avLst/>
          </a:prstGeom>
          <a:noFill/>
          <a:ln w="12700">
            <a:solidFill>
              <a:srgbClr val="0066C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7" name="TextBox 26"/>
          <p:cNvSpPr txBox="1"/>
          <p:nvPr/>
        </p:nvSpPr>
        <p:spPr>
          <a:xfrm>
            <a:off x="504667" y="906857"/>
            <a:ext cx="2088232" cy="783193"/>
          </a:xfrm>
          <a:prstGeom prst="round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由梅花引出对外祖父的回忆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419872" y="2067694"/>
            <a:ext cx="2376264" cy="1123712"/>
          </a:xfrm>
          <a:prstGeom prst="round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按时间顺序，具体叙述了外祖父爱国思乡的五件事情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10811" y="3120196"/>
            <a:ext cx="2119287" cy="1123712"/>
          </a:xfrm>
          <a:prstGeom prst="roundRect">
            <a:avLst/>
          </a:prstGeom>
          <a:solidFill>
            <a:srgbClr val="0066CC"/>
          </a:solidFill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点出外祖父寄托在墨梅图和梅花中的爱国情怀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313384" y="1491630"/>
            <a:ext cx="3474640" cy="64633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altLang="zh-CN" sz="3600" b="1"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</a:rPr>
              <a:t>吟诗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落泪</a:t>
            </a:r>
          </a:p>
        </p:txBody>
      </p:sp>
      <p:sp>
        <p:nvSpPr>
          <p:cNvPr id="9" name="矩形 8"/>
          <p:cNvSpPr/>
          <p:nvPr/>
        </p:nvSpPr>
        <p:spPr>
          <a:xfrm>
            <a:off x="1313384" y="2555781"/>
            <a:ext cx="3474640" cy="64633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altLang="zh-CN" sz="3600" b="1">
                <a:latin typeface="楷体" panose="02010609060101010101" pitchFamily="49" charset="-122"/>
                <a:ea typeface="楷体" panose="02010609060101010101" pitchFamily="49" charset="-122"/>
              </a:rPr>
              <a:t>3.</a:t>
            </a:r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</a:rPr>
              <a:t>思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国伤怀</a:t>
            </a:r>
          </a:p>
        </p:txBody>
      </p:sp>
      <p:sp>
        <p:nvSpPr>
          <p:cNvPr id="10" name="矩形 9"/>
          <p:cNvSpPr/>
          <p:nvPr/>
        </p:nvSpPr>
        <p:spPr>
          <a:xfrm>
            <a:off x="5047656" y="1491630"/>
            <a:ext cx="3412776" cy="64633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珍爱墨梅图</a:t>
            </a:r>
          </a:p>
        </p:txBody>
      </p:sp>
      <p:sp>
        <p:nvSpPr>
          <p:cNvPr id="11" name="矩形 10"/>
          <p:cNvSpPr/>
          <p:nvPr/>
        </p:nvSpPr>
        <p:spPr>
          <a:xfrm>
            <a:off x="5047656" y="2555781"/>
            <a:ext cx="3412776" cy="64633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4.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赠墨梅图</a:t>
            </a:r>
          </a:p>
        </p:txBody>
      </p:sp>
      <p:sp>
        <p:nvSpPr>
          <p:cNvPr id="14" name="矩形 13"/>
          <p:cNvSpPr/>
          <p:nvPr/>
        </p:nvSpPr>
        <p:spPr>
          <a:xfrm>
            <a:off x="1313384" y="3619931"/>
            <a:ext cx="3474640" cy="64633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5.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送梅花手绢</a:t>
            </a:r>
          </a:p>
        </p:txBody>
      </p:sp>
      <p:sp>
        <p:nvSpPr>
          <p:cNvPr id="15" name="文本框 12"/>
          <p:cNvSpPr txBox="1">
            <a:spLocks noChangeArrowheads="1"/>
          </p:cNvSpPr>
          <p:nvPr/>
        </p:nvSpPr>
        <p:spPr bwMode="auto">
          <a:xfrm>
            <a:off x="1296144" y="555526"/>
            <a:ext cx="7020272" cy="66018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总结：课文写了外祖父的哪几件事？</a:t>
            </a:r>
            <a:endParaRPr lang="zh-CN" altLang="en-US" sz="3200" b="1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923" y="1644807"/>
            <a:ext cx="502518" cy="461215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7656" y="1644807"/>
            <a:ext cx="502518" cy="461215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923" y="2695241"/>
            <a:ext cx="502518" cy="461215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4056" y="2706191"/>
            <a:ext cx="502518" cy="461215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923" y="3712488"/>
            <a:ext cx="502518" cy="461215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12"/>
          <p:cNvSpPr txBox="1">
            <a:spLocks noChangeArrowheads="1"/>
          </p:cNvSpPr>
          <p:nvPr/>
        </p:nvSpPr>
        <p:spPr bwMode="auto">
          <a:xfrm>
            <a:off x="341570" y="1131823"/>
            <a:ext cx="8550910" cy="280807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kern="0" dirty="0">
                <a:latin typeface="黑体" panose="02010609060101010101" pitchFamily="49" charset="-122"/>
                <a:ea typeface="黑体" panose="02010609060101010101" pitchFamily="49" charset="-122"/>
              </a:rPr>
              <a:t>小组围绕下列问题进行交流：</a:t>
            </a:r>
            <a:endParaRPr lang="en-US" altLang="zh-CN" sz="2800" b="1" kern="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1</a:t>
            </a:r>
            <a:r>
              <a:rPr lang="en-US" altLang="zh-CN" sz="28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en-US" sz="28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课文主要表达了外祖父怎样的感情？从课文的哪句话可以直接看出来？</a:t>
            </a:r>
          </a:p>
          <a:p>
            <a:pPr>
              <a:lnSpc>
                <a:spcPct val="150000"/>
              </a:lnSpc>
            </a:pPr>
            <a:r>
              <a:rPr lang="en-US" altLang="zh-CN" sz="28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2</a:t>
            </a:r>
            <a:r>
              <a:rPr lang="en-US" altLang="zh-CN" sz="28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en-US" sz="28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你是从外祖父的哪些言行中体会到的呢？</a:t>
            </a:r>
            <a:endParaRPr lang="zh-CN" altLang="en-US" sz="2800" b="1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五边形 5"/>
          <p:cNvSpPr/>
          <p:nvPr>
            <p:custDataLst>
              <p:tags r:id="rId1"/>
            </p:custDataLst>
          </p:nvPr>
        </p:nvSpPr>
        <p:spPr>
          <a:xfrm>
            <a:off x="35836" y="51212"/>
            <a:ext cx="2304256" cy="648072"/>
          </a:xfrm>
          <a:prstGeom prst="homePlate">
            <a:avLst/>
          </a:prstGeom>
          <a:solidFill>
            <a:schemeClr val="bg2">
              <a:lumMod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800" b="1">
                <a:solidFill>
                  <a:schemeClr val="bg1"/>
                </a:solidFill>
              </a:rPr>
              <a:t>学习任务二</a:t>
            </a:r>
          </a:p>
        </p:txBody>
      </p:sp>
      <p:sp>
        <p:nvSpPr>
          <p:cNvPr id="7" name="矩形 8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419872" y="411510"/>
            <a:ext cx="2520280" cy="604204"/>
          </a:xfrm>
          <a:prstGeom prst="rect">
            <a:avLst/>
          </a:prstGeom>
          <a:noFill/>
          <a:ln w="19050">
            <a:noFill/>
            <a:prstDash val="sysDash"/>
            <a:miter lim="800000"/>
          </a:ln>
        </p:spPr>
        <p:txBody>
          <a:bodyPr wrap="square"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10000"/>
              </a:lnSpc>
            </a:pPr>
            <a:r>
              <a:rPr lang="zh-CN" altLang="en-US" sz="3600" b="1" dirty="0">
                <a:solidFill>
                  <a:schemeClr val="accent6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zh-CN" altLang="en-US" sz="3600" b="1" dirty="0" smtClean="0">
                <a:solidFill>
                  <a:schemeClr val="accent6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rPr>
              <a:t>交流互动</a:t>
            </a:r>
            <a:endParaRPr lang="zh-CN" altLang="en-US" sz="3600" b="1" dirty="0">
              <a:solidFill>
                <a:schemeClr val="accent6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331292" y="1923162"/>
            <a:ext cx="3070071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读到了思乡的诗词</a:t>
            </a:r>
          </a:p>
        </p:txBody>
      </p:sp>
      <p:sp>
        <p:nvSpPr>
          <p:cNvPr id="5" name="矩形 4"/>
          <p:cNvSpPr/>
          <p:nvPr/>
        </p:nvSpPr>
        <p:spPr>
          <a:xfrm>
            <a:off x="1385267" y="2643758"/>
            <a:ext cx="3088157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noFill/>
          </a:ln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自己无法回国</a:t>
            </a:r>
          </a:p>
        </p:txBody>
      </p:sp>
      <p:sp>
        <p:nvSpPr>
          <p:cNvPr id="6" name="矩形 5"/>
          <p:cNvSpPr/>
          <p:nvPr/>
        </p:nvSpPr>
        <p:spPr>
          <a:xfrm>
            <a:off x="1403781" y="3363838"/>
            <a:ext cx="3070072" cy="95410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noFill/>
          </a:ln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既有离别之情，也有无法回国的遗憾</a:t>
            </a:r>
          </a:p>
        </p:txBody>
      </p:sp>
      <p:sp>
        <p:nvSpPr>
          <p:cNvPr id="7" name="右大括号 6"/>
          <p:cNvSpPr/>
          <p:nvPr/>
        </p:nvSpPr>
        <p:spPr>
          <a:xfrm>
            <a:off x="4690784" y="1923678"/>
            <a:ext cx="166809" cy="2308904"/>
          </a:xfrm>
          <a:prstGeom prst="rightBrace">
            <a:avLst/>
          </a:prstGeom>
          <a:ln w="254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80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004048" y="2571750"/>
            <a:ext cx="2736304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6350">
            <a:noFill/>
          </a:ln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外祖父思念祖国的具体表现</a:t>
            </a:r>
            <a:endParaRPr lang="zh-CN" altLang="en-US" sz="28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7" name="TextBox 26"/>
          <p:cNvSpPr txBox="1"/>
          <p:nvPr>
            <p:custDataLst>
              <p:tags r:id="rId1"/>
            </p:custDataLst>
          </p:nvPr>
        </p:nvSpPr>
        <p:spPr>
          <a:xfrm>
            <a:off x="323528" y="559321"/>
            <a:ext cx="8712968" cy="107632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课文写了外祖父三次流泪，你觉得这三次流泪有什么共同之处？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ldLvl="0" animBg="1"/>
      <p:bldP spid="6" grpId="0" bldLvl="0" animBg="1"/>
      <p:bldP spid="7" grpId="0" bldLvl="0" animBg="1"/>
      <p:bldP spid="9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6"/>
          <p:cNvSpPr txBox="1"/>
          <p:nvPr/>
        </p:nvSpPr>
        <p:spPr>
          <a:xfrm>
            <a:off x="292072" y="702444"/>
            <a:ext cx="8384384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对墨梅图的珍爱体现了什么？和读诗词流泪之间有什么联系？</a:t>
            </a:r>
          </a:p>
        </p:txBody>
      </p:sp>
      <p:sp>
        <p:nvSpPr>
          <p:cNvPr id="7" name="矩形 6"/>
          <p:cNvSpPr/>
          <p:nvPr/>
        </p:nvSpPr>
        <p:spPr>
          <a:xfrm>
            <a:off x="482017" y="1923678"/>
            <a:ext cx="82773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    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  <a:sym typeface="+mn-ea"/>
              </a:rPr>
              <a:t>对墨梅图的珍爱体现了外祖父对祖国的热爱。</a:t>
            </a:r>
          </a:p>
          <a:p>
            <a:pPr>
              <a:lnSpc>
                <a:spcPct val="150000"/>
              </a:lnSpc>
            </a:pPr>
            <a:r>
              <a:rPr lang="zh-CN" altLang="en-US" sz="28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    墨</a:t>
            </a:r>
            <a:r>
              <a:rPr lang="zh-CN" altLang="en-US" sz="28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梅图和诗词都代表了中国文化，对墨梅图的情感和读诗词流泪时的情感是一致的，都饱含着对祖国的思念和眷恋 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12"/>
          <p:cNvSpPr txBox="1">
            <a:spLocks noChangeArrowheads="1"/>
          </p:cNvSpPr>
          <p:nvPr/>
        </p:nvSpPr>
        <p:spPr bwMode="auto">
          <a:xfrm>
            <a:off x="179512" y="627534"/>
            <a:ext cx="8712968" cy="13709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no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3200" b="1" kern="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结合课文内容，思考课文题目“梅花魂”的含义，与同学交流。</a:t>
            </a:r>
            <a:endParaRPr lang="zh-CN" altLang="en-US" sz="3200" b="1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五边形 2"/>
          <p:cNvSpPr/>
          <p:nvPr/>
        </p:nvSpPr>
        <p:spPr>
          <a:xfrm>
            <a:off x="107370" y="51202"/>
            <a:ext cx="2304256" cy="648072"/>
          </a:xfrm>
          <a:prstGeom prst="homePlate">
            <a:avLst/>
          </a:prstGeom>
          <a:solidFill>
            <a:schemeClr val="bg2">
              <a:lumMod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800" b="1">
                <a:solidFill>
                  <a:schemeClr val="bg1"/>
                </a:solidFill>
              </a:rPr>
              <a:t>学习任务三</a:t>
            </a:r>
          </a:p>
        </p:txBody>
      </p:sp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467544" y="2225589"/>
            <a:ext cx="8208912" cy="19303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    在外祖父眼中，梅花代表了中华民族的气节和中国人的秉性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。“梅花魂”</a:t>
            </a:r>
            <a:r>
              <a:rPr lang="zh-CN" altLang="en-US" sz="28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就是梅花不畏严寒、坚毅不屈的精神和骨气。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51520" y="762839"/>
            <a:ext cx="8784976" cy="646331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/>
          <a:p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读了课文后，你觉得</a:t>
            </a:r>
            <a:r>
              <a:rPr lang="zh-CN" altLang="en-US" sz="36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梅花魂</a:t>
            </a:r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还有什么含义？</a:t>
            </a:r>
          </a:p>
        </p:txBody>
      </p:sp>
      <p:pic>
        <p:nvPicPr>
          <p:cNvPr id="8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87035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/>
          <p:nvPr/>
        </p:nvSpPr>
        <p:spPr>
          <a:xfrm>
            <a:off x="945584" y="1998836"/>
            <a:ext cx="6122035" cy="64516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571500" indent="-571500">
              <a:buFont typeface="Wingdings" pitchFamily="2" charset="2"/>
              <a:buChar char="l"/>
            </a:pP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外祖父的爱国情怀</a:t>
            </a:r>
          </a:p>
        </p:txBody>
      </p:sp>
      <p:sp>
        <p:nvSpPr>
          <p:cNvPr id="3" name="矩形 2"/>
          <p:cNvSpPr/>
          <p:nvPr>
            <p:custDataLst>
              <p:tags r:id="rId1"/>
            </p:custDataLst>
          </p:nvPr>
        </p:nvSpPr>
        <p:spPr>
          <a:xfrm>
            <a:off x="918914" y="2931790"/>
            <a:ext cx="7829550" cy="64516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571500" indent="-571500">
              <a:buFont typeface="Wingdings" pitchFamily="2" charset="2"/>
              <a:buChar char="l"/>
            </a:pP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中国人坚毅不屈的民族精神的象征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/>
      <p:bldP spid="3" grpId="0" bldLvl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9552" y="1194013"/>
            <a:ext cx="7920880" cy="21698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课文中说“几千年来，我们中华民族出了许多有气节的人物</a:t>
            </a:r>
            <a:r>
              <a:rPr lang="en-US" altLang="zh-CN" sz="32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……</a:t>
            </a:r>
            <a:r>
              <a:rPr lang="zh-CN" altLang="en-US" sz="32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他们就像这梅花一样”。你知道哪些像梅花一样有气节的人物？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040"/>
          <a:stretch/>
        </p:blipFill>
        <p:spPr bwMode="auto">
          <a:xfrm>
            <a:off x="-234352" y="-80979"/>
            <a:ext cx="4518320" cy="52276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矩形 2"/>
          <p:cNvSpPr/>
          <p:nvPr/>
        </p:nvSpPr>
        <p:spPr>
          <a:xfrm>
            <a:off x="2844809" y="4562011"/>
            <a:ext cx="1420582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chemeClr val="accent3">
                <a:lumMod val="75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刘胡兰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57" r="11046"/>
          <a:stretch/>
        </p:blipFill>
        <p:spPr bwMode="auto">
          <a:xfrm>
            <a:off x="4240022" y="-80979"/>
            <a:ext cx="4940490" cy="5253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矩形 4"/>
          <p:cNvSpPr/>
          <p:nvPr/>
        </p:nvSpPr>
        <p:spPr>
          <a:xfrm>
            <a:off x="6524016" y="4561907"/>
            <a:ext cx="2656496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chemeClr val="accent3">
                <a:lumMod val="75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狼牙山五壮士</a:t>
            </a:r>
          </a:p>
        </p:txBody>
      </p:sp>
    </p:spTree>
    <p:extLst>
      <p:ext uri="{BB962C8B-B14F-4D97-AF65-F5344CB8AC3E}">
        <p14:creationId xmlns:p14="http://schemas.microsoft.com/office/powerpoint/2010/main" val="4055077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677" y="1635646"/>
            <a:ext cx="4047614" cy="295232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矩形 3"/>
          <p:cNvSpPr/>
          <p:nvPr/>
        </p:nvSpPr>
        <p:spPr>
          <a:xfrm>
            <a:off x="971600" y="876657"/>
            <a:ext cx="204094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梅花魂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4067944" y="1246570"/>
            <a:ext cx="4608512" cy="677108"/>
          </a:xfrm>
          <a:prstGeom prst="rect">
            <a:avLst/>
          </a:prstGeom>
          <a:solidFill>
            <a:schemeClr val="bg2">
              <a:alpha val="38000"/>
            </a:schemeClr>
          </a:solidFill>
          <a:effectLst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zh-CN" altLang="en-US" sz="3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梅花迎寒怒放</a:t>
            </a:r>
            <a:r>
              <a:rPr lang="zh-CN" altLang="en-US" sz="3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的精神</a:t>
            </a:r>
            <a:endParaRPr lang="zh-CN" altLang="en-US" sz="3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067944" y="2233196"/>
            <a:ext cx="4608512" cy="677108"/>
          </a:xfrm>
          <a:prstGeom prst="rect">
            <a:avLst/>
          </a:prstGeom>
          <a:solidFill>
            <a:schemeClr val="bg2">
              <a:alpha val="38000"/>
            </a:schemeClr>
          </a:solidFill>
          <a:effectLst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zh-CN" altLang="en-US" sz="3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外祖父的</a:t>
            </a:r>
            <a:r>
              <a:rPr lang="zh-CN" altLang="en-US" sz="3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爱国情怀</a:t>
            </a:r>
            <a:endParaRPr lang="zh-CN" altLang="en-US" sz="3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067944" y="3219822"/>
            <a:ext cx="4608512" cy="1261884"/>
          </a:xfrm>
          <a:prstGeom prst="rect">
            <a:avLst/>
          </a:prstGeom>
          <a:solidFill>
            <a:schemeClr val="bg2">
              <a:alpha val="38000"/>
            </a:schemeClr>
          </a:solidFill>
          <a:effectLst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zh-CN" altLang="en-US" sz="3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中华儿</a:t>
            </a:r>
            <a:r>
              <a:rPr lang="zh-CN" altLang="en-US" sz="3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女坚毅不</a:t>
            </a:r>
            <a:r>
              <a:rPr lang="zh-CN" altLang="en-US" sz="3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屈的</a:t>
            </a:r>
            <a:r>
              <a:rPr lang="zh-CN" altLang="en-US" sz="3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民族精神</a:t>
            </a:r>
            <a:endParaRPr lang="zh-CN" altLang="en-US" sz="3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五边形 2"/>
          <p:cNvSpPr/>
          <p:nvPr>
            <p:custDataLst>
              <p:tags r:id="rId1"/>
            </p:custDataLst>
          </p:nvPr>
        </p:nvSpPr>
        <p:spPr>
          <a:xfrm>
            <a:off x="107370" y="51202"/>
            <a:ext cx="2304256" cy="648072"/>
          </a:xfrm>
          <a:prstGeom prst="homePlate">
            <a:avLst/>
          </a:prstGeom>
          <a:solidFill>
            <a:schemeClr val="bg2">
              <a:lumMod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800" b="1">
                <a:solidFill>
                  <a:schemeClr val="bg1"/>
                </a:solidFill>
              </a:rPr>
              <a:t>小结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3276624" y="1250782"/>
            <a:ext cx="18325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吟诗落泪</a:t>
            </a:r>
          </a:p>
        </p:txBody>
      </p:sp>
      <p:sp>
        <p:nvSpPr>
          <p:cNvPr id="11" name="矩形 10"/>
          <p:cNvSpPr/>
          <p:nvPr/>
        </p:nvSpPr>
        <p:spPr>
          <a:xfrm>
            <a:off x="3276624" y="2434558"/>
            <a:ext cx="18325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思国伤怀</a:t>
            </a:r>
          </a:p>
        </p:txBody>
      </p:sp>
      <p:sp>
        <p:nvSpPr>
          <p:cNvPr id="12" name="矩形 11"/>
          <p:cNvSpPr/>
          <p:nvPr/>
        </p:nvSpPr>
        <p:spPr>
          <a:xfrm>
            <a:off x="3276624" y="1842670"/>
            <a:ext cx="224452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珍爱墨梅图</a:t>
            </a:r>
          </a:p>
        </p:txBody>
      </p:sp>
      <p:sp>
        <p:nvSpPr>
          <p:cNvPr id="13" name="矩形 12"/>
          <p:cNvSpPr/>
          <p:nvPr/>
        </p:nvSpPr>
        <p:spPr>
          <a:xfrm>
            <a:off x="3276624" y="3026446"/>
            <a:ext cx="18325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赠墨梅图</a:t>
            </a:r>
          </a:p>
        </p:txBody>
      </p:sp>
      <p:sp>
        <p:nvSpPr>
          <p:cNvPr id="14" name="矩形 13"/>
          <p:cNvSpPr/>
          <p:nvPr/>
        </p:nvSpPr>
        <p:spPr>
          <a:xfrm>
            <a:off x="3276624" y="3618335"/>
            <a:ext cx="224452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送梅花手绢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左大括号 20"/>
          <p:cNvSpPr/>
          <p:nvPr/>
        </p:nvSpPr>
        <p:spPr>
          <a:xfrm>
            <a:off x="2730934" y="1466806"/>
            <a:ext cx="328898" cy="2592288"/>
          </a:xfrm>
          <a:prstGeom prst="leftBrac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文本框 3"/>
          <p:cNvSpPr txBox="1">
            <a:spLocks noChangeArrowheads="1"/>
          </p:cNvSpPr>
          <p:nvPr/>
        </p:nvSpPr>
        <p:spPr bwMode="auto">
          <a:xfrm>
            <a:off x="1247881" y="2434557"/>
            <a:ext cx="1523919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 noProof="1">
                <a:latin typeface="黑体" panose="02010609060101010101" pitchFamily="49" charset="-122"/>
                <a:ea typeface="黑体" panose="02010609060101010101" pitchFamily="49" charset="-122"/>
              </a:rPr>
              <a:t>梅花魂</a:t>
            </a:r>
          </a:p>
        </p:txBody>
      </p:sp>
      <p:sp>
        <p:nvSpPr>
          <p:cNvPr id="26" name="文本框 3"/>
          <p:cNvSpPr txBox="1">
            <a:spLocks noChangeArrowheads="1"/>
          </p:cNvSpPr>
          <p:nvPr/>
        </p:nvSpPr>
        <p:spPr bwMode="auto">
          <a:xfrm>
            <a:off x="6083786" y="1923327"/>
            <a:ext cx="1944216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 noProof="1">
                <a:latin typeface="楷体" panose="02010609060101010101" pitchFamily="49" charset="-122"/>
                <a:ea typeface="楷体" panose="02010609060101010101" pitchFamily="49" charset="-122"/>
              </a:rPr>
              <a:t>典型事件</a:t>
            </a:r>
          </a:p>
        </p:txBody>
      </p:sp>
      <p:sp>
        <p:nvSpPr>
          <p:cNvPr id="15" name="文本框 3"/>
          <p:cNvSpPr txBox="1">
            <a:spLocks noChangeArrowheads="1"/>
          </p:cNvSpPr>
          <p:nvPr/>
        </p:nvSpPr>
        <p:spPr bwMode="auto">
          <a:xfrm>
            <a:off x="6083786" y="2931528"/>
            <a:ext cx="1944216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 noProof="1">
                <a:latin typeface="楷体" panose="02010609060101010101" pitchFamily="49" charset="-122"/>
                <a:ea typeface="楷体" panose="02010609060101010101" pitchFamily="49" charset="-122"/>
              </a:rPr>
              <a:t>体会情感</a:t>
            </a:r>
          </a:p>
        </p:txBody>
      </p:sp>
      <p:sp>
        <p:nvSpPr>
          <p:cNvPr id="18" name="左大括号 17"/>
          <p:cNvSpPr/>
          <p:nvPr/>
        </p:nvSpPr>
        <p:spPr>
          <a:xfrm flipH="1">
            <a:off x="5796136" y="1466806"/>
            <a:ext cx="216024" cy="2592288"/>
          </a:xfrm>
          <a:prstGeom prst="leftBrac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9" name="图片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62" y="314678"/>
            <a:ext cx="2268538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50" y="309915"/>
            <a:ext cx="4508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文本框 14"/>
          <p:cNvSpPr txBox="1"/>
          <p:nvPr/>
        </p:nvSpPr>
        <p:spPr>
          <a:xfrm>
            <a:off x="708960" y="267494"/>
            <a:ext cx="221938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结构梳理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39552" y="1487562"/>
            <a:ext cx="8229445" cy="2192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《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梅花魂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以</a:t>
            </a:r>
            <a:r>
              <a:rPr lang="zh-CN" altLang="en-US" sz="3200" b="1" u="sng" dirty="0">
                <a:latin typeface="宋体" panose="02010600030101010101" pitchFamily="2" charset="-122"/>
                <a:ea typeface="宋体" panose="02010600030101010101" pitchFamily="2" charset="-122"/>
              </a:rPr>
              <a:t>     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为线索，回忆了作者童年时代的经历，表现了外祖父</a:t>
            </a:r>
            <a:r>
              <a:rPr lang="zh-CN" altLang="en-US" sz="3200" b="1" u="sng" dirty="0">
                <a:latin typeface="宋体" panose="02010600030101010101" pitchFamily="2" charset="-122"/>
                <a:ea typeface="宋体" panose="02010600030101010101" pitchFamily="2" charset="-122"/>
              </a:rPr>
              <a:t>          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endParaRPr lang="en-US" altLang="zh-CN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u="sng" dirty="0">
                <a:latin typeface="宋体" panose="02010600030101010101" pitchFamily="2" charset="-122"/>
                <a:ea typeface="宋体" panose="02010600030101010101" pitchFamily="2" charset="-122"/>
              </a:rPr>
              <a:t>         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的深情。</a:t>
            </a:r>
          </a:p>
        </p:txBody>
      </p:sp>
      <p:sp>
        <p:nvSpPr>
          <p:cNvPr id="2" name="矩形 1"/>
          <p:cNvSpPr/>
          <p:nvPr/>
        </p:nvSpPr>
        <p:spPr>
          <a:xfrm>
            <a:off x="3943964" y="1622867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梅花</a:t>
            </a:r>
            <a:endParaRPr lang="zh-CN" altLang="en-US" sz="1800" dirty="0"/>
          </a:p>
        </p:txBody>
      </p:sp>
      <p:sp>
        <p:nvSpPr>
          <p:cNvPr id="4" name="矩形 3"/>
          <p:cNvSpPr/>
          <p:nvPr/>
        </p:nvSpPr>
        <p:spPr>
          <a:xfrm>
            <a:off x="6463064" y="2342947"/>
            <a:ext cx="19973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思念家乡</a:t>
            </a:r>
            <a:endParaRPr lang="zh-CN" altLang="en-US" sz="1800" dirty="0"/>
          </a:p>
        </p:txBody>
      </p:sp>
      <p:sp>
        <p:nvSpPr>
          <p:cNvPr id="5" name="矩形 4"/>
          <p:cNvSpPr/>
          <p:nvPr/>
        </p:nvSpPr>
        <p:spPr>
          <a:xfrm>
            <a:off x="539552" y="3063027"/>
            <a:ext cx="20805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眷恋祖国</a:t>
            </a:r>
            <a:endParaRPr lang="zh-CN" altLang="en-US" sz="1800" dirty="0"/>
          </a:p>
        </p:txBody>
      </p:sp>
      <p:pic>
        <p:nvPicPr>
          <p:cNvPr id="8" name="图片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089" y="491185"/>
            <a:ext cx="2268538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902" y="529285"/>
            <a:ext cx="4603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文本框 14"/>
          <p:cNvSpPr txBox="1"/>
          <p:nvPr/>
        </p:nvSpPr>
        <p:spPr>
          <a:xfrm>
            <a:off x="683568" y="483518"/>
            <a:ext cx="2036757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主题概括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85835" y="1419803"/>
            <a:ext cx="7764780" cy="1106805"/>
          </a:xfrm>
          <a:prstGeom prst="rect">
            <a:avLst/>
          </a:prstGeom>
          <a:noFill/>
          <a:effectLst/>
        </p:spPr>
        <p:txBody>
          <a:bodyPr wrap="none" lIns="91431" tIns="45716" rIns="91431" bIns="45716" rtlCol="0">
            <a:spAutoFit/>
          </a:bodyPr>
          <a:lstStyle/>
          <a:p>
            <a:pPr algn="ctr"/>
            <a:r>
              <a:rPr kumimoji="1" lang="zh-CN" altLang="en-US" sz="6600" b="1" dirty="0">
                <a:solidFill>
                  <a:srgbClr val="FF66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七彩课堂  伴你成长</a:t>
            </a:r>
          </a:p>
        </p:txBody>
      </p:sp>
      <p:grpSp>
        <p:nvGrpSpPr>
          <p:cNvPr id="3" name="组合 32"/>
          <p:cNvGrpSpPr/>
          <p:nvPr/>
        </p:nvGrpSpPr>
        <p:grpSpPr>
          <a:xfrm>
            <a:off x="6967881" y="402"/>
            <a:ext cx="1927071" cy="771472"/>
            <a:chOff x="6968256" y="-1"/>
            <a:chExt cx="1927372" cy="771592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68"/>
            <a:stretch>
              <a:fillRect/>
            </a:stretch>
          </p:blipFill>
          <p:spPr>
            <a:xfrm>
              <a:off x="6968256" y="-1"/>
              <a:ext cx="961585" cy="771551"/>
            </a:xfrm>
            <a:prstGeom prst="rect">
              <a:avLst/>
            </a:prstGeom>
          </p:spPr>
        </p:pic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9408" y="124932"/>
              <a:ext cx="1346220" cy="553738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7187217" y="509940"/>
              <a:ext cx="1161076" cy="2616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/>
              <a:r>
                <a:rPr kumimoji="1" lang="en-US" altLang="zh-CN" sz="1100">
                  <a:solidFill>
                    <a:prstClr val="white">
                      <a:lumMod val="75000"/>
                    </a:prstClr>
                  </a:solidFill>
                </a:rPr>
                <a:t>QICAIKETANG</a:t>
              </a:r>
              <a:endParaRPr kumimoji="1" lang="zh-CN" altLang="en-US" sz="1100">
                <a:solidFill>
                  <a:prstClr val="white">
                    <a:lumMod val="75000"/>
                  </a:prstClr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MzY2MTI0MTljMGMwODIzNjI1MTcwZjgyMjBmOTQ1NjI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>
            <a:lumMod val="20000"/>
            <a:lumOff val="80000"/>
          </a:schemeClr>
        </a:solidFill>
        <a:ln w="12700">
          <a:solidFill>
            <a:schemeClr val="tx2">
              <a:lumMod val="40000"/>
              <a:lumOff val="60000"/>
            </a:schemeClr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615</Words>
  <Application>Microsoft Office PowerPoint</Application>
  <PresentationFormat>全屏显示(16:9)</PresentationFormat>
  <Paragraphs>92</Paragraphs>
  <Slides>18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9" baseType="lpstr">
      <vt:lpstr>Arial</vt:lpstr>
      <vt:lpstr>宋体</vt:lpstr>
      <vt:lpstr>汉仪程行简</vt:lpstr>
      <vt:lpstr>楷体</vt:lpstr>
      <vt:lpstr>Calibri</vt:lpstr>
      <vt:lpstr>黑体</vt:lpstr>
      <vt:lpstr>幼圆</vt:lpstr>
      <vt:lpstr>Times New Roman</vt:lpstr>
      <vt:lpstr>Wingdings</vt:lpstr>
      <vt:lpstr>微软雅黑</vt:lpstr>
      <vt:lpstr>《七彩课堂》课件模板（新）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102</cp:revision>
  <dcterms:created xsi:type="dcterms:W3CDTF">2017-03-17T02:28:00Z</dcterms:created>
  <dcterms:modified xsi:type="dcterms:W3CDTF">2023-11-20T07:53:12Z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2052-12.1.0.15374</vt:lpwstr>
  </property>
  <property fmtid="{D5CDD505-2E9C-101B-9397-08002B2CF9AE}" pid="3" name="ICV">
    <vt:lpwstr>38A7AE5A89F647E286FD4C62CC4F36A1_13</vt:lpwstr>
  </property>
</Properties>
</file>