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3" r:id="rId1"/>
  </p:sldMasterIdLst>
  <p:notesMasterIdLst>
    <p:notesMasterId r:id="rId43"/>
  </p:notesMasterIdLst>
  <p:handoutMasterIdLst>
    <p:handoutMasterId r:id="rId44"/>
  </p:handoutMasterIdLst>
  <p:sldIdLst>
    <p:sldId id="523" r:id="rId2"/>
    <p:sldId id="1127" r:id="rId3"/>
    <p:sldId id="1064" r:id="rId4"/>
    <p:sldId id="1065" r:id="rId5"/>
    <p:sldId id="1129" r:id="rId6"/>
    <p:sldId id="1130" r:id="rId7"/>
    <p:sldId id="1134" r:id="rId8"/>
    <p:sldId id="1133" r:id="rId9"/>
    <p:sldId id="1088" r:id="rId10"/>
    <p:sldId id="1089" r:id="rId11"/>
    <p:sldId id="1024" r:id="rId12"/>
    <p:sldId id="1096" r:id="rId13"/>
    <p:sldId id="1112" r:id="rId14"/>
    <p:sldId id="1071" r:id="rId15"/>
    <p:sldId id="1113" r:id="rId16"/>
    <p:sldId id="1115" r:id="rId17"/>
    <p:sldId id="1114" r:id="rId18"/>
    <p:sldId id="930" r:id="rId19"/>
    <p:sldId id="980" r:id="rId20"/>
    <p:sldId id="1043" r:id="rId21"/>
    <p:sldId id="1118" r:id="rId22"/>
    <p:sldId id="1090" r:id="rId23"/>
    <p:sldId id="1091" r:id="rId24"/>
    <p:sldId id="1119" r:id="rId25"/>
    <p:sldId id="1093" r:id="rId26"/>
    <p:sldId id="1094" r:id="rId27"/>
    <p:sldId id="1131" r:id="rId28"/>
    <p:sldId id="1095" r:id="rId29"/>
    <p:sldId id="1123" r:id="rId30"/>
    <p:sldId id="1122" r:id="rId31"/>
    <p:sldId id="1120" r:id="rId32"/>
    <p:sldId id="1124" r:id="rId33"/>
    <p:sldId id="1061" r:id="rId34"/>
    <p:sldId id="1126" r:id="rId35"/>
    <p:sldId id="1135" r:id="rId36"/>
    <p:sldId id="1098" r:id="rId37"/>
    <p:sldId id="1132" r:id="rId38"/>
    <p:sldId id="936" r:id="rId39"/>
    <p:sldId id="1116" r:id="rId40"/>
    <p:sldId id="1103" r:id="rId41"/>
    <p:sldId id="1007" r:id="rId4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39">
          <p15:clr>
            <a:srgbClr val="A4A3A4"/>
          </p15:clr>
        </p15:guide>
        <p15:guide id="2" pos="505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0000FF"/>
    <a:srgbClr val="CCFFCC"/>
    <a:srgbClr val="FFFF99"/>
    <a:srgbClr val="FDD3BB"/>
    <a:srgbClr val="FFE5BA"/>
    <a:srgbClr val="FFFFCC"/>
    <a:srgbClr val="FF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8" autoAdjust="0"/>
    <p:restoredTop sz="94660"/>
  </p:normalViewPr>
  <p:slideViewPr>
    <p:cSldViewPr>
      <p:cViewPr varScale="1">
        <p:scale>
          <a:sx n="114" d="100"/>
          <a:sy n="114" d="100"/>
        </p:scale>
        <p:origin x="-174" y="-108"/>
      </p:cViewPr>
      <p:guideLst>
        <p:guide orient="horz" pos="3239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1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9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7329;&#23383;&#22612;.mp4" TargetMode="External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97924" y="986400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金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字塔</a:t>
            </a:r>
            <a:endParaRPr lang="zh-CN" altLang="en-US" sz="6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77669" y="3867969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144" y="3060816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2535271" y="705529"/>
            <a:ext cx="1634661" cy="1434173"/>
            <a:chOff x="705091" y="1635646"/>
            <a:chExt cx="1634661" cy="1434173"/>
          </a:xfrm>
        </p:grpSpPr>
        <p:pic>
          <p:nvPicPr>
            <p:cNvPr id="23" name="图片 22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9"/>
              <a:ext cx="1224000" cy="1152000"/>
            </a:xfrm>
            <a:prstGeom prst="rect">
              <a:avLst/>
            </a:prstGeom>
          </p:spPr>
        </p:pic>
        <p:sp>
          <p:nvSpPr>
            <p:cNvPr id="24" name="文本框 6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D72EACE4-6DBD-7247-92D1-5B31521A4382}"/>
                </a:ext>
              </a:extLst>
            </p:cNvPr>
            <p:cNvSpPr txBox="1"/>
            <p:nvPr/>
          </p:nvSpPr>
          <p:spPr>
            <a:xfrm>
              <a:off x="905056" y="1989604"/>
              <a:ext cx="80663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5400" b="1" spc="-300" smtClean="0">
                  <a:solidFill>
                    <a:srgbClr val="00B050"/>
                  </a:solidFill>
                  <a:latin typeface="宋体" panose="02010600030101010101" pitchFamily="2" charset="-122"/>
                </a:rPr>
                <a:t>20</a:t>
              </a:r>
              <a:endParaRPr kumimoji="1" lang="zh-CN" altLang="en-US" sz="5400" b="1" spc="-300" dirty="0">
                <a:solidFill>
                  <a:srgbClr val="00B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5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pic>
        <p:nvPicPr>
          <p:cNvPr id="1026" name="Picture 2" descr="E:\24春\图\五下题目旁的图处理后\20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7130" r="533" b="14152"/>
          <a:stretch/>
        </p:blipFill>
        <p:spPr bwMode="auto">
          <a:xfrm>
            <a:off x="1008000" y="2376000"/>
            <a:ext cx="4096000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4春\图\金字塔任务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6" b="13896"/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5696" y="1"/>
            <a:ext cx="5796136" cy="1736646"/>
          </a:xfrm>
          <a:prstGeom prst="roundRect">
            <a:avLst/>
          </a:prstGeom>
          <a:solidFill>
            <a:schemeClr val="bg1">
              <a:alpha val="52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游古老文明遗迹金字塔</a:t>
            </a:r>
          </a:p>
        </p:txBody>
      </p:sp>
    </p:spTree>
    <p:extLst>
      <p:ext uri="{BB962C8B-B14F-4D97-AF65-F5344CB8AC3E}">
        <p14:creationId xmlns:p14="http://schemas.microsoft.com/office/powerpoint/2010/main" val="374526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573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15"/>
          <p:cNvSpPr>
            <a:spLocks noChangeArrowheads="1"/>
          </p:cNvSpPr>
          <p:nvPr/>
        </p:nvSpPr>
        <p:spPr bwMode="auto">
          <a:xfrm>
            <a:off x="3148898" y="93498"/>
            <a:ext cx="2816225" cy="715963"/>
          </a:xfrm>
          <a:prstGeom prst="flowChartAlternateProcess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699792" y="1635646"/>
            <a:ext cx="2659694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整理行装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准备出发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197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9560" y="1203598"/>
            <a:ext cx="7848872" cy="2909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埃及是非洲的文明古国。金字塔是埃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及法老（即国王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）的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陵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墓。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陵墓是用巨大石块修砌成的方锥形建筑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，塔内有甬道、阶梯、墓室等复杂结构，据说由农民、奴隶历时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年筑成，因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形似汉字“金”字，故译作“金字塔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”。金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字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塔是世界四大古文明之一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古埃及文明的遗迹。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行装  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0" name="Picture 3" descr="E:\24春\图\包图网的图\金字塔\压缩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6" y="327328"/>
            <a:ext cx="1088752" cy="6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91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755576" y="953889"/>
            <a:ext cx="7776864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      </a:t>
            </a:r>
            <a:r>
              <a:rPr lang="zh-CN" altLang="en-US" sz="32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穆青</a:t>
            </a:r>
            <a:r>
              <a:rPr lang="zh-CN" altLang="en-US" sz="2800" b="1" dirty="0" smtClean="0">
                <a:latin typeface="+mn-ea"/>
              </a:rPr>
              <a:t>（</a:t>
            </a:r>
            <a:r>
              <a:rPr lang="en-US" altLang="zh-CN" sz="2800" b="1" dirty="0" smtClean="0">
                <a:latin typeface="+mn-ea"/>
              </a:rPr>
              <a:t>1921—2003</a:t>
            </a:r>
            <a:r>
              <a:rPr lang="zh-CN" altLang="en-US" sz="2800" b="1" dirty="0" smtClean="0">
                <a:latin typeface="+mn-ea"/>
              </a:rPr>
              <a:t>），</a:t>
            </a:r>
            <a:r>
              <a:rPr lang="zh-CN" altLang="en-US" sz="2800" b="1" dirty="0" smtClean="0">
                <a:ea typeface="楷体" pitchFamily="49" charset="-122"/>
              </a:rPr>
              <a:t>新闻记者。原名亚才。从事新闻工作</a:t>
            </a:r>
            <a:r>
              <a:rPr lang="en-US" altLang="zh-CN" sz="2800" b="1" dirty="0" smtClean="0">
                <a:ea typeface="楷体" pitchFamily="49" charset="-122"/>
              </a:rPr>
              <a:t>40</a:t>
            </a:r>
            <a:r>
              <a:rPr lang="zh-CN" altLang="en-US" sz="2800" b="1" dirty="0" smtClean="0">
                <a:ea typeface="楷体" pitchFamily="49" charset="-122"/>
              </a:rPr>
              <a:t>余年，发表的通讯报道在读者中产生很大影响。已结集出版的作品有</a:t>
            </a:r>
            <a:r>
              <a:rPr lang="en-US" altLang="zh-CN" sz="2800" b="1" dirty="0" smtClean="0">
                <a:ea typeface="楷体" pitchFamily="49" charset="-122"/>
              </a:rPr>
              <a:t>《</a:t>
            </a:r>
            <a:r>
              <a:rPr lang="zh-CN" altLang="en-US" sz="2800" b="1" dirty="0" smtClean="0">
                <a:ea typeface="楷体" pitchFamily="49" charset="-122"/>
              </a:rPr>
              <a:t>穆青散文选</a:t>
            </a:r>
            <a:r>
              <a:rPr lang="en-US" altLang="zh-CN" sz="2800" b="1" dirty="0" smtClean="0">
                <a:ea typeface="楷体" pitchFamily="49" charset="-122"/>
              </a:rPr>
              <a:t>》《</a:t>
            </a:r>
            <a:r>
              <a:rPr lang="zh-CN" altLang="en-US" sz="2800" b="1" dirty="0" smtClean="0">
                <a:ea typeface="楷体" pitchFamily="49" charset="-122"/>
              </a:rPr>
              <a:t>维也纳的旋律</a:t>
            </a:r>
            <a:r>
              <a:rPr lang="en-US" altLang="zh-CN" sz="2800" b="1" dirty="0" smtClean="0">
                <a:ea typeface="楷体" pitchFamily="49" charset="-122"/>
              </a:rPr>
              <a:t>》《</a:t>
            </a:r>
            <a:r>
              <a:rPr lang="zh-CN" altLang="en-US" sz="2800" b="1" dirty="0" smtClean="0">
                <a:ea typeface="楷体" pitchFamily="49" charset="-122"/>
              </a:rPr>
              <a:t>新闻工作散论</a:t>
            </a:r>
            <a:r>
              <a:rPr lang="en-US" altLang="zh-CN" sz="2800" b="1" dirty="0" smtClean="0">
                <a:ea typeface="楷体" pitchFamily="49" charset="-122"/>
              </a:rPr>
              <a:t>》</a:t>
            </a:r>
            <a:r>
              <a:rPr lang="zh-CN" altLang="en-US" sz="2800" b="1" dirty="0" smtClean="0">
                <a:ea typeface="楷体" pitchFamily="49" charset="-122"/>
              </a:rPr>
              <a:t>等。</a:t>
            </a:r>
            <a:endParaRPr lang="zh-CN" altLang="en-US" sz="2800" b="1" dirty="0"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869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91196" y="1923678"/>
            <a:ext cx="123254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76040" y="1923678"/>
            <a:ext cx="103559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kuì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98129" y="1923678"/>
            <a:ext cx="80630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yì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5042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译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2086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名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34491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60602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愧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75856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熠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53848" y="2327260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熠发光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597403" y="1923678"/>
            <a:ext cx="143934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xiá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19735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遐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115392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行装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r>
              <a:rPr kumimoji="1" lang="zh-CN" altLang="en-US" sz="3200" b="1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工具包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22" name="Picture 3" descr="E:\24春\图\包图网的图\金字塔\压缩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6" y="327328"/>
            <a:ext cx="1088752" cy="6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2096996" y="3195036"/>
            <a:ext cx="6209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āi</a:t>
            </a:r>
            <a:r>
              <a:rPr lang="en-US" altLang="zh-CN" sz="30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79712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埃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94138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及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25278" y="1923678"/>
            <a:ext cx="143515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nián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7025" y="232726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黏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93702" y="232726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20445" y="3195036"/>
            <a:ext cx="75087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rèn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9552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2450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刃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996344" y="3195036"/>
            <a:ext cx="71911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làn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24945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泛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7038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滥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085871" y="3195036"/>
            <a:ext cx="72889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yū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43110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淤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28395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泥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968623" y="3195036"/>
            <a:ext cx="105976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zhàn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79158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13130" y="355863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湛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737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8" grpId="0"/>
      <p:bldP spid="28" grpId="1"/>
      <p:bldP spid="53" grpId="0"/>
      <p:bldP spid="53" grpId="1"/>
      <p:bldP spid="23" grpId="0"/>
      <p:bldP spid="23" grpId="1"/>
      <p:bldP spid="30" grpId="0"/>
      <p:bldP spid="30" grpId="1"/>
      <p:bldP spid="33" grpId="0"/>
      <p:bldP spid="33" grpId="1"/>
      <p:bldP spid="36" grpId="0"/>
      <p:bldP spid="36" grpId="1"/>
      <p:bldP spid="44" grpId="0"/>
      <p:bldP spid="44" grpId="1"/>
      <p:bldP spid="47" grpId="0"/>
      <p:bldP spid="4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你行装准备完成，一起去看看金字塔吧！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包图网的图\旅行背包插画元素\5bc81f4088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51" b="95724" l="4615" r="961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67694"/>
            <a:ext cx="2950841" cy="295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47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627788" y="1884773"/>
            <a:ext cx="3278454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参观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金字塔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786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627534"/>
            <a:ext cx="7692172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全文，思考：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本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课有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哪些不同于其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他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课的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地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方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43608" y="2211710"/>
            <a:ext cx="3262733" cy="2060528"/>
            <a:chOff x="1403631" y="2259096"/>
            <a:chExt cx="2376281" cy="1369803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31" y="2259096"/>
              <a:ext cx="2376281" cy="13698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矩形 17"/>
            <p:cNvSpPr/>
            <p:nvPr/>
          </p:nvSpPr>
          <p:spPr>
            <a:xfrm>
              <a:off x="1556795" y="2288975"/>
              <a:ext cx="1980029" cy="40011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金字塔夕照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32040" y="2213248"/>
            <a:ext cx="3384376" cy="2058990"/>
            <a:chOff x="4797825" y="2116731"/>
            <a:chExt cx="2664296" cy="1746630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116731"/>
              <a:ext cx="2376282" cy="17466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4797825" y="2157074"/>
              <a:ext cx="2664296" cy="33941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不可思议的金字塔</a:t>
              </a:r>
              <a:r>
                <a:rPr lang="en-US" altLang="zh-CN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29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标注 2"/>
          <p:cNvSpPr/>
          <p:nvPr/>
        </p:nvSpPr>
        <p:spPr>
          <a:xfrm>
            <a:off x="1655676" y="666082"/>
            <a:ext cx="6948772" cy="1573197"/>
          </a:xfrm>
          <a:prstGeom prst="wedgeRoundRectCallout">
            <a:avLst>
              <a:gd name="adj1" fmla="val -52976"/>
              <a:gd name="adj2" fmla="val -14681"/>
              <a:gd name="adj3" fmla="val 16667"/>
            </a:avLst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smtClean="0">
                <a:latin typeface="+mn-ea"/>
              </a:rPr>
              <a:t>    </a:t>
            </a:r>
            <a:r>
              <a:rPr lang="zh-CN" altLang="en-US" sz="2400" b="1" smtClean="0">
                <a:latin typeface="+mn-ea"/>
              </a:rPr>
              <a:t>本课的形式很特殊，由两篇短文组成，前一篇是散文，后一篇的形式很特别，有文字、示意图、地图等多种呈现方式。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2389187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不可思议的金字塔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是一篇“</a:t>
            </a:r>
            <a:r>
              <a:rPr lang="zh-CN" altLang="en-US" sz="24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非连续性文本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”，文中有文字、示意图、地图等多种呈现方式，初读可能会让人觉得内容不连贯，其实图文之间、语段之间都有紧密的联系；在生活中，常常能看到非连续性文本形式的广告、地图、说明书等。</a:t>
            </a:r>
            <a:endParaRPr lang="zh-CN" altLang="en-US" sz="24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6445" l="9631" r="897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37" y="555526"/>
            <a:ext cx="1239555" cy="164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72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600203" y="996285"/>
            <a:ext cx="62566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一说：两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篇文章分别写了什么？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圆角矩形标注 21"/>
          <p:cNvSpPr/>
          <p:nvPr/>
        </p:nvSpPr>
        <p:spPr>
          <a:xfrm>
            <a:off x="1691680" y="3621267"/>
            <a:ext cx="5400600" cy="894699"/>
          </a:xfrm>
          <a:prstGeom prst="wedgeRoundRectCallout">
            <a:avLst>
              <a:gd name="adj1" fmla="val 53883"/>
              <a:gd name="adj2" fmla="val -16246"/>
              <a:gd name="adj3" fmla="val 16667"/>
            </a:avLst>
          </a:prstGeom>
          <a:noFill/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lvl="0" defTabSz="444500" rtl="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smtClean="0">
                <a:latin typeface="+mn-ea"/>
              </a:rPr>
              <a:t>    《</a:t>
            </a:r>
            <a:r>
              <a:rPr lang="zh-CN" altLang="en-US" sz="2400" b="1" smtClean="0">
                <a:latin typeface="+mn-ea"/>
              </a:rPr>
              <a:t>不可思议的金字塔</a:t>
            </a:r>
            <a:r>
              <a:rPr lang="en-US" altLang="zh-CN" sz="2400" b="1" smtClean="0">
                <a:latin typeface="+mn-ea"/>
              </a:rPr>
              <a:t>》</a:t>
            </a:r>
            <a:r>
              <a:rPr lang="zh-CN" altLang="en-US" sz="2400" b="1" kern="1200" smtClean="0">
                <a:latin typeface="+mn-ea"/>
              </a:rPr>
              <a:t>介绍了</a:t>
            </a:r>
            <a:r>
              <a:rPr lang="zh-CN" sz="2400" b="1" kern="1200" smtClean="0">
                <a:latin typeface="+mn-ea"/>
              </a:rPr>
              <a:t>最</a:t>
            </a:r>
            <a:r>
              <a:rPr lang="zh-CN" sz="2400" b="1" kern="1200" dirty="0" smtClean="0">
                <a:latin typeface="+mn-ea"/>
              </a:rPr>
              <a:t>大的金</a:t>
            </a:r>
            <a:r>
              <a:rPr lang="zh-CN" sz="2400" b="1" kern="1200" smtClean="0">
                <a:latin typeface="+mn-ea"/>
              </a:rPr>
              <a:t>字塔</a:t>
            </a:r>
            <a:r>
              <a:rPr lang="zh-CN" altLang="en-US" sz="2400" b="1" kern="1200" smtClean="0">
                <a:latin typeface="+mn-ea"/>
              </a:rPr>
              <a:t>的相关信息。</a:t>
            </a:r>
            <a:endParaRPr lang="zh-CN" sz="2400" b="1" kern="1200" dirty="0">
              <a:latin typeface="+mn-ea"/>
            </a:endParaRPr>
          </a:p>
        </p:txBody>
      </p:sp>
      <p:sp>
        <p:nvSpPr>
          <p:cNvPr id="38" name="圆角矩形标注 37"/>
          <p:cNvSpPr/>
          <p:nvPr/>
        </p:nvSpPr>
        <p:spPr>
          <a:xfrm>
            <a:off x="2195737" y="2139702"/>
            <a:ext cx="6130814" cy="864601"/>
          </a:xfrm>
          <a:prstGeom prst="wedgeRoundRectCallout">
            <a:avLst>
              <a:gd name="adj1" fmla="val -53811"/>
              <a:gd name="adj2" fmla="val -5117"/>
              <a:gd name="adj3" fmla="val 16667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lvl="0" defTabSz="444500" rtl="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smtClean="0">
                <a:latin typeface="+mn-ea"/>
              </a:rPr>
              <a:t>    《</a:t>
            </a:r>
            <a:r>
              <a:rPr lang="zh-CN" altLang="en-US" sz="2400" b="1" smtClean="0">
                <a:latin typeface="+mn-ea"/>
              </a:rPr>
              <a:t>金字塔夕照</a:t>
            </a:r>
            <a:r>
              <a:rPr lang="en-US" altLang="zh-CN" sz="2400" b="1" smtClean="0">
                <a:latin typeface="+mn-ea"/>
              </a:rPr>
              <a:t>》</a:t>
            </a:r>
            <a:r>
              <a:rPr lang="zh-CN" altLang="en-US" sz="2400" b="1" smtClean="0">
                <a:latin typeface="+mn-ea"/>
              </a:rPr>
              <a:t>描绘了</a:t>
            </a:r>
            <a:r>
              <a:rPr lang="zh-CN" altLang="en-US" sz="2400" b="1" kern="1200" smtClean="0">
                <a:latin typeface="+mn-ea"/>
              </a:rPr>
              <a:t>夕</a:t>
            </a:r>
            <a:r>
              <a:rPr lang="zh-CN" altLang="en-US" sz="2400" b="1" kern="1200" dirty="0" smtClean="0">
                <a:latin typeface="+mn-ea"/>
              </a:rPr>
              <a:t>阳下的金</a:t>
            </a:r>
            <a:r>
              <a:rPr lang="zh-CN" altLang="en-US" sz="2400" b="1" kern="1200" smtClean="0">
                <a:latin typeface="+mn-ea"/>
              </a:rPr>
              <a:t>字塔美景。</a:t>
            </a:r>
            <a:endParaRPr lang="zh-CN" sz="2400" b="1" kern="1200" dirty="0">
              <a:latin typeface="+mn-ea"/>
            </a:endParaRPr>
          </a:p>
        </p:txBody>
      </p:sp>
      <p:pic>
        <p:nvPicPr>
          <p:cNvPr id="3074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284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7574" y="1636008"/>
            <a:ext cx="1254819" cy="158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6734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6296" y="3164003"/>
            <a:ext cx="1090255" cy="160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6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779662"/>
            <a:ext cx="777686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自读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金字塔夕照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，思考：短文写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了什么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内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容？表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达了作者怎样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的情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感？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欣赏夕阳下的金字塔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金字塔\压缩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6" y="327328"/>
            <a:ext cx="1088752" cy="6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89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1560" y="699542"/>
            <a:ext cx="80648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第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自然段：点出九月开罗“金色”的特点。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347614"/>
            <a:ext cx="806489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第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自然段：勾勒了一幅夕阳下开阔而雄浑的金色画卷，描绘了金字塔的奇特景象。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2365018"/>
            <a:ext cx="806489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第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自然段：写了自己看到金字塔后产生的无限遐想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感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叹金字塔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是“人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间的奇迹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”，强调几千年来金字塔在人们心目中的崇高地位，抒发了对那一片金色的留恋。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971600" y="3795886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文章主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要写了夕照下金字塔的美景，赞扬它是人类劳动和智慧的结晶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052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1419622"/>
            <a:ext cx="747276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默读第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自然段，说一说作者在这幅“开阔而雄浑的画卷”中看到了什么。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2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699542"/>
            <a:ext cx="8367748" cy="2709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金色的夕阳下，金色的田野，金色的沙漠，连尼罗河的河水也泛着金光，而那古老的金字塔啊，简直像是用纯金铸成的。远远望去，它像漂浮在沙海中的三座金山，似乎一切金色的光，都是从它那里放射出来的。你看，天上地下，黄澄澄，金灿灿，一片耀眼的色调，一幅多么开阔而又雄浑的画卷啊！</a:t>
            </a:r>
            <a:endParaRPr lang="zh-CN" altLang="en-US" sz="2400"/>
          </a:p>
        </p:txBody>
      </p:sp>
      <p:sp>
        <p:nvSpPr>
          <p:cNvPr id="19" name="TextBox 18"/>
          <p:cNvSpPr txBox="1"/>
          <p:nvPr/>
        </p:nvSpPr>
        <p:spPr>
          <a:xfrm>
            <a:off x="783931" y="3579862"/>
            <a:ext cx="7753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作者看到了金色的田野，金色的沙漠，泛着金光的尼罗河河水，像用纯金铸成的金字塔。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563888" y="1131590"/>
            <a:ext cx="49731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04705" y="1590676"/>
            <a:ext cx="80323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04705" y="2039122"/>
            <a:ext cx="11869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42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1563638"/>
            <a:ext cx="7278523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>
              <a:lnSpc>
                <a:spcPct val="120000"/>
              </a:lnSpc>
            </a:pPr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默读第</a:t>
            </a:r>
            <a:r>
              <a:rPr lang="en-US" altLang="zh-CN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自然段，说说作者“望着这人间的奇迹”时想到了什么。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435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0369" y="555526"/>
            <a:ext cx="864096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少小时候起，我就听到过许多有关金字塔的传说，向往着它神秘的风采。如今，当我来到金字塔下，望着这人间的奇迹，更禁不住思绪激荡。我不知道“金字塔”这个译名中的“金”，最早是怎么得来的。不管出于什么考虑，我认为都是绝妙的。你看金字塔多像一个“金”的汉字。几千年来，在人们的心目中，它不愧是熠熠发光的珍宝，人类劳动和智慧的结晶，它无疑比金子还要贵重。</a:t>
            </a:r>
            <a:endParaRPr lang="zh-CN" altLang="en-US" sz="160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3881983" y="1898511"/>
            <a:ext cx="47525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39552" y="2325746"/>
            <a:ext cx="82004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67544" y="2787774"/>
            <a:ext cx="82724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67544" y="3219822"/>
            <a:ext cx="82724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69373" y="3723878"/>
            <a:ext cx="7059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作者想到“金字塔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的“金”字很绝妙，金字塔在人们心目中具有崇高的地位。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67544" y="3651870"/>
            <a:ext cx="38884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0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131590"/>
            <a:ext cx="6984776" cy="24329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宏伟、壮丽的金字塔是古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埃及的象征，凝聚着埃及人民的勤劳与智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慧，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让我们带着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这份喜爱与赞叹再来读读这篇文章吧！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15295"/>
            <a:ext cx="2411761" cy="786109"/>
            <a:chOff x="4528511" y="2205925"/>
            <a:chExt cx="2411761" cy="786109"/>
          </a:xfrm>
        </p:grpSpPr>
        <p:grpSp>
          <p:nvGrpSpPr>
            <p:cNvPr id="5" name="组合 4"/>
            <p:cNvGrpSpPr/>
            <p:nvPr/>
          </p:nvGrpSpPr>
          <p:grpSpPr>
            <a:xfrm>
              <a:off x="4528511" y="2205925"/>
              <a:ext cx="2411761" cy="786109"/>
              <a:chOff x="4977731" y="2886237"/>
              <a:chExt cx="2411761" cy="786109"/>
            </a:xfrm>
          </p:grpSpPr>
          <p:sp>
            <p:nvSpPr>
              <p:cNvPr id="7" name="流程图: 离页连接符 1"/>
              <p:cNvSpPr/>
              <p:nvPr/>
            </p:nvSpPr>
            <p:spPr>
              <a:xfrm>
                <a:off x="5481787" y="2962111"/>
                <a:ext cx="190770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>
              <a:off x="5320600" y="2355834"/>
              <a:ext cx="161967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097924" y="986400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金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字塔</a:t>
            </a:r>
            <a:endParaRPr lang="zh-CN" altLang="en-US" sz="6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文本框 15"/>
          <p:cNvSpPr>
            <a:spLocks noChangeArrowheads="1"/>
          </p:cNvSpPr>
          <p:nvPr/>
        </p:nvSpPr>
        <p:spPr bwMode="auto">
          <a:xfrm>
            <a:off x="5877669" y="3867969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535271" y="705529"/>
            <a:ext cx="1634661" cy="1434173"/>
            <a:chOff x="705091" y="1635646"/>
            <a:chExt cx="1634661" cy="1434173"/>
          </a:xfrm>
        </p:grpSpPr>
        <p:pic>
          <p:nvPicPr>
            <p:cNvPr id="16" name="图片 15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9"/>
              <a:ext cx="1224000" cy="1152000"/>
            </a:xfrm>
            <a:prstGeom prst="rect">
              <a:avLst/>
            </a:prstGeom>
          </p:spPr>
        </p:pic>
        <p:sp>
          <p:nvSpPr>
            <p:cNvPr id="17" name="文本框 6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D72EACE4-6DBD-7247-92D1-5B31521A4382}"/>
                </a:ext>
              </a:extLst>
            </p:cNvPr>
            <p:cNvSpPr txBox="1"/>
            <p:nvPr/>
          </p:nvSpPr>
          <p:spPr>
            <a:xfrm>
              <a:off x="905056" y="1989604"/>
              <a:ext cx="80663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5400" b="1" spc="-300" smtClean="0">
                  <a:solidFill>
                    <a:srgbClr val="00B050"/>
                  </a:solidFill>
                  <a:latin typeface="宋体" panose="02010600030101010101" pitchFamily="2" charset="-122"/>
                </a:rPr>
                <a:t>20</a:t>
              </a:r>
              <a:endParaRPr kumimoji="1" lang="zh-CN" altLang="en-US" sz="5400" b="1" spc="-300" dirty="0">
                <a:solidFill>
                  <a:srgbClr val="00B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8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pic>
        <p:nvPicPr>
          <p:cNvPr id="19" name="Picture 2" descr="E:\24春\图\五下题目旁的图处理后\2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7130" r="533" b="14152"/>
          <a:stretch/>
        </p:blipFill>
        <p:spPr bwMode="auto">
          <a:xfrm>
            <a:off x="1008000" y="2376000"/>
            <a:ext cx="4096000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347614"/>
            <a:ext cx="7848872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为什么说金字塔不可思议呢？快速浏览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不可思议的金字塔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，观察短文有什么特点。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参观胡</a:t>
            </a: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夫金字塔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金字塔\压缩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6" y="327328"/>
            <a:ext cx="1088752" cy="6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20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2春\资源\图片\课本图片\P1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7662" y="755798"/>
            <a:ext cx="4437078" cy="366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442" y="370936"/>
            <a:ext cx="4488558" cy="364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184370" y="1084204"/>
            <a:ext cx="1697456" cy="2664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873120" y="855955"/>
            <a:ext cx="1479003" cy="2520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线形标注 1 5"/>
          <p:cNvSpPr/>
          <p:nvPr/>
        </p:nvSpPr>
        <p:spPr>
          <a:xfrm>
            <a:off x="1403648" y="1995686"/>
            <a:ext cx="2424460" cy="872294"/>
          </a:xfrm>
          <a:prstGeom prst="borderCallout1">
            <a:avLst>
              <a:gd name="adj1" fmla="val 20934"/>
              <a:gd name="adj2" fmla="val -4797"/>
              <a:gd name="adj3" fmla="val -63304"/>
              <a:gd name="adj4" fmla="val -179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关于胡夫金字塔的信息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线形标注 1 9"/>
          <p:cNvSpPr/>
          <p:nvPr/>
        </p:nvSpPr>
        <p:spPr>
          <a:xfrm>
            <a:off x="5300706" y="1843044"/>
            <a:ext cx="2448272" cy="792088"/>
          </a:xfrm>
          <a:prstGeom prst="borderCallout1">
            <a:avLst>
              <a:gd name="adj1" fmla="val -12516"/>
              <a:gd name="adj2" fmla="val 32906"/>
              <a:gd name="adj3" fmla="val -85915"/>
              <a:gd name="adj4" fmla="val 1535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建造胡夫金字塔的历史背景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00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6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203598"/>
            <a:ext cx="756084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自读第一部分，思考下面的问题：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1.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部分介绍了胡夫金字塔的哪些信息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2.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部分有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几个图示？分别是什么类别？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611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1131590"/>
            <a:ext cx="6480720" cy="1818370"/>
          </a:xfrm>
          <a:prstGeom prst="wedgeRoundRectCallout">
            <a:avLst>
              <a:gd name="adj1" fmla="val -52960"/>
              <a:gd name="adj2" fmla="val -10137"/>
              <a:gd name="adj3" fmla="val 16667"/>
            </a:avLst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这部分介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绍了胡夫金字塔的大小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、重量、建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造年代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料、建造工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艺、神奇的数据等多项信息。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42" y="3579862"/>
            <a:ext cx="6423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利用这些信息说一说胡夫金字塔的概貌。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5209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11532"/>
            <a:ext cx="1363707" cy="180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24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627534"/>
            <a:ext cx="8424936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胡夫金字塔位于开罗郊外，建于公元前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2600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年左右。塔的重量约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600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万吨，塔基面积约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5.3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万平方米，塔的体积约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260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万立方米。塔原高约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146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米，塔基原边长约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230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米。建成几千年后，世界上才出现比它更高的建筑。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230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万块石材砌成，石头中间没有任何水泥之类的黏着物。石头和石头之间贴合得很紧实，即使是锋利的刀刃也很难插入石块之间的缝隙。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39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0281" y="3992746"/>
            <a:ext cx="3070071" cy="523220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胡夫金字塔立体图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34642" y="3992746"/>
            <a:ext cx="2129246" cy="523220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地标指示图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755576" y="411510"/>
            <a:ext cx="6768752" cy="1246299"/>
          </a:xfrm>
          <a:prstGeom prst="wedgeRoundRectCallout">
            <a:avLst>
              <a:gd name="adj1" fmla="val 51822"/>
              <a:gd name="adj2" fmla="val 20575"/>
              <a:gd name="adj3" fmla="val 16667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+mn-ea"/>
              </a:rPr>
              <a:t>    这</a:t>
            </a:r>
            <a:r>
              <a:rPr lang="zh-CN" altLang="en-US" sz="2800" b="1">
                <a:latin typeface="+mn-ea"/>
              </a:rPr>
              <a:t>部分</a:t>
            </a:r>
            <a:r>
              <a:rPr lang="zh-CN" altLang="en-US" sz="2800" b="1" smtClean="0">
                <a:latin typeface="+mn-ea"/>
              </a:rPr>
              <a:t>有两个图示。分别是</a:t>
            </a:r>
            <a:r>
              <a:rPr lang="zh-CN" altLang="en-US" sz="2800" b="1">
                <a:latin typeface="+mn-ea"/>
              </a:rPr>
              <a:t>地标指示</a:t>
            </a:r>
            <a:r>
              <a:rPr lang="zh-CN" altLang="en-US" sz="2800" b="1" smtClean="0">
                <a:latin typeface="+mn-ea"/>
              </a:rPr>
              <a:t>图和立体图。</a:t>
            </a:r>
            <a:endParaRPr lang="en-US" altLang="zh-CN" sz="2800" b="1" dirty="0"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5341" y="1990688"/>
            <a:ext cx="2754672" cy="195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84036" y="2020939"/>
            <a:ext cx="1630458" cy="170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984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1510"/>
            <a:ext cx="131287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92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43608" y="1441571"/>
            <a:ext cx="748883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将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短文和批注中的问题进行对照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，可以发现什么？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791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8998" y="123478"/>
            <a:ext cx="6276828" cy="278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直接连接符 30"/>
          <p:cNvCxnSpPr/>
          <p:nvPr/>
        </p:nvCxnSpPr>
        <p:spPr>
          <a:xfrm>
            <a:off x="2676158" y="2111236"/>
            <a:ext cx="92775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3" b="16008"/>
          <a:stretch/>
        </p:blipFill>
        <p:spPr bwMode="auto">
          <a:xfrm>
            <a:off x="2549096" y="1859106"/>
            <a:ext cx="6271376" cy="285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>
            <a:off x="5040052" y="627534"/>
            <a:ext cx="11881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685278" y="1045630"/>
            <a:ext cx="333670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193683" y="3075806"/>
            <a:ext cx="368257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676158" y="1751196"/>
            <a:ext cx="35520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193683" y="3435846"/>
            <a:ext cx="317851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193683" y="2715766"/>
            <a:ext cx="368257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203848" y="4227934"/>
            <a:ext cx="36724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190913" y="4587974"/>
            <a:ext cx="412998" cy="16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00433" y="3075806"/>
            <a:ext cx="7659999" cy="124629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/>
              <a:t>        批注中的问题都是由文本内容的“不可思议”之处引发而来的。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297055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419622"/>
            <a:ext cx="756084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建造金字塔时的古埃及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一部分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，说说这部分主要写了哪两类信息。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0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P1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1" y="68722"/>
            <a:ext cx="4467976" cy="38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22春\资源\图片\课本图片\P1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51748" y="68722"/>
            <a:ext cx="4477109" cy="49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40780" y="958953"/>
            <a:ext cx="19543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0780" y="1996483"/>
            <a:ext cx="280831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68158" y="2255097"/>
            <a:ext cx="220487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68158" y="3585745"/>
            <a:ext cx="213286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126631" y="707798"/>
            <a:ext cx="1047861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020272" y="1182602"/>
            <a:ext cx="1584176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12393" y="1423305"/>
            <a:ext cx="1987999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2053265" y="1170698"/>
            <a:ext cx="3070071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尼罗河的基本情况</a:t>
            </a:r>
          </a:p>
        </p:txBody>
      </p:sp>
      <p:sp>
        <p:nvSpPr>
          <p:cNvPr id="31" name="矩形 30"/>
          <p:cNvSpPr/>
          <p:nvPr/>
        </p:nvSpPr>
        <p:spPr>
          <a:xfrm>
            <a:off x="2573028" y="3839273"/>
            <a:ext cx="3430747" cy="52322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古埃及人的文明成就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7722622" y="480297"/>
            <a:ext cx="864096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38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448046"/>
            <a:ext cx="770485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把所有信息整合起来，试着运用表格、资料卡等形式进行信息的归类。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073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73921"/>
              </p:ext>
            </p:extLst>
          </p:nvPr>
        </p:nvGraphicFramePr>
        <p:xfrm>
          <a:off x="1043608" y="1203598"/>
          <a:ext cx="7416824" cy="318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4536504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尼罗河的基本情况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古埃及人的文明成就</a:t>
                      </a:r>
                      <a:endParaRPr lang="zh-CN" altLang="en-US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246039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4876" y="2550207"/>
            <a:ext cx="2088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/>
              <a:t>埃及的母亲河</a:t>
            </a:r>
            <a:endParaRPr lang="en-US" altLang="zh-CN" sz="2400" b="1" smtClean="0"/>
          </a:p>
        </p:txBody>
      </p:sp>
      <p:sp>
        <p:nvSpPr>
          <p:cNvPr id="7" name="矩形 6"/>
          <p:cNvSpPr/>
          <p:nvPr/>
        </p:nvSpPr>
        <p:spPr>
          <a:xfrm>
            <a:off x="1386846" y="3181150"/>
            <a:ext cx="2447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每年定期泛滥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7944" y="1923678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在天文、数学、几何学、地理学等方面取得很高的成就</a:t>
            </a:r>
            <a:endParaRPr lang="en-US" altLang="zh-CN" sz="2400" b="1" dirty="0" smtClean="0"/>
          </a:p>
        </p:txBody>
      </p:sp>
      <p:sp>
        <p:nvSpPr>
          <p:cNvPr id="9" name="矩形 8"/>
          <p:cNvSpPr/>
          <p:nvPr/>
        </p:nvSpPr>
        <p:spPr>
          <a:xfrm>
            <a:off x="4067944" y="2709032"/>
            <a:ext cx="316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</a:rPr>
              <a:t>掌握精湛的造船技术</a:t>
            </a:r>
            <a:endParaRPr lang="en-US" altLang="zh-CN" sz="2400" b="1" dirty="0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67944" y="3109142"/>
            <a:ext cx="26114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发现采</a:t>
            </a:r>
            <a:r>
              <a:rPr lang="zh-CN" altLang="en-US" sz="2400" b="1">
                <a:solidFill>
                  <a:prstClr val="black"/>
                </a:solidFill>
              </a:rPr>
              <a:t>石</a:t>
            </a:r>
            <a:r>
              <a:rPr lang="zh-CN" altLang="en-US" sz="2400" b="1" smtClean="0">
                <a:solidFill>
                  <a:prstClr val="black"/>
                </a:solidFill>
              </a:rPr>
              <a:t>场遗迹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3520048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石窟陵墓、神庙等令人惊叹的建筑成就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5576" y="483518"/>
            <a:ext cx="2016224" cy="523220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+mj-ea"/>
                <a:ea typeface="+mj-ea"/>
              </a:rPr>
              <a:t>表格示例</a:t>
            </a:r>
            <a:endParaRPr lang="zh-CN" altLang="en-US" sz="28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0566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22春\资源\图片\课本图片\P1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" t="6542" r="4387" b="5118"/>
          <a:stretch/>
        </p:blipFill>
        <p:spPr bwMode="auto">
          <a:xfrm>
            <a:off x="5076056" y="1639042"/>
            <a:ext cx="3820775" cy="287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线形标注 1 5"/>
          <p:cNvSpPr/>
          <p:nvPr/>
        </p:nvSpPr>
        <p:spPr>
          <a:xfrm>
            <a:off x="7615353" y="2715766"/>
            <a:ext cx="1296144" cy="360040"/>
          </a:xfrm>
          <a:prstGeom prst="borderCallout1">
            <a:avLst>
              <a:gd name="adj1" fmla="val 74090"/>
              <a:gd name="adj2" fmla="val -4830"/>
              <a:gd name="adj3" fmla="val 181717"/>
              <a:gd name="adj4" fmla="val -44931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</a:rPr>
              <a:t>尼罗河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218792"/>
            <a:ext cx="4824536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/>
              <a:t>        建造金字塔时的古埃及，尼罗河每年定期泛滥，使河两岸的淤泥肥沃起来；人们在科学、造船、建筑等方面取得了杰出的成就。</a:t>
            </a:r>
            <a:endParaRPr lang="zh-CN" alt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483517"/>
            <a:ext cx="8424936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观察结尾处的地图，结合地图、文字描述和前面所作的分类，用自己的话简要说说“建造金字塔时的古埃及”的概况。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055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582" y="627534"/>
            <a:ext cx="7992888" cy="1274195"/>
          </a:xfrm>
          <a:prstGeom prst="rect">
            <a:avLst/>
          </a:prstGeom>
          <a:ln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金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字塔是如何建成的？借助课文内容，大胆推测。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9632" y="3212564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j-ea"/>
              </a:rPr>
              <a:t>2.</a:t>
            </a:r>
            <a:r>
              <a:rPr lang="zh-CN" altLang="en-US" sz="2400" b="1" smtClean="0">
                <a:latin typeface="+mj-ea"/>
              </a:rPr>
              <a:t>可</a:t>
            </a:r>
            <a:r>
              <a:rPr lang="zh-CN" altLang="en-US" sz="2400" b="1">
                <a:latin typeface="+mj-ea"/>
              </a:rPr>
              <a:t>以朝不同的方向推测，但无论作怎样的推测，都必须以文本提供的信息为基础。</a:t>
            </a:r>
            <a:endParaRPr lang="zh-CN" altLang="en-US" sz="2400" b="1"/>
          </a:p>
        </p:txBody>
      </p:sp>
      <p:sp>
        <p:nvSpPr>
          <p:cNvPr id="6" name="矩形 5"/>
          <p:cNvSpPr/>
          <p:nvPr/>
        </p:nvSpPr>
        <p:spPr>
          <a:xfrm>
            <a:off x="1259632" y="2633305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j-ea"/>
              </a:rPr>
              <a:t>1.</a:t>
            </a:r>
            <a:r>
              <a:rPr lang="zh-CN" altLang="en-US" sz="2400" b="1" smtClean="0">
                <a:latin typeface="+mj-ea"/>
              </a:rPr>
              <a:t>推</a:t>
            </a:r>
            <a:r>
              <a:rPr lang="zh-CN" altLang="en-US" sz="2400" b="1">
                <a:latin typeface="+mj-ea"/>
              </a:rPr>
              <a:t>测应联系整篇文本，而不是只关注局部内</a:t>
            </a:r>
            <a:r>
              <a:rPr lang="zh-CN" altLang="en-US" sz="2400" b="1" smtClean="0">
                <a:latin typeface="+mj-ea"/>
              </a:rPr>
              <a:t>容。</a:t>
            </a:r>
            <a:endParaRPr lang="zh-CN" altLang="en-US" sz="2400" b="1">
              <a:latin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59632" y="199568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+mj-ea"/>
                <a:ea typeface="+mj-ea"/>
              </a:rPr>
              <a:t>提示</a:t>
            </a:r>
          </a:p>
        </p:txBody>
      </p:sp>
    </p:spTree>
    <p:extLst>
      <p:ext uri="{BB962C8B-B14F-4D97-AF65-F5344CB8AC3E}">
        <p14:creationId xmlns:p14="http://schemas.microsoft.com/office/powerpoint/2010/main" val="29688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0072" y="832434"/>
            <a:ext cx="3672407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古</a:t>
            </a:r>
            <a:r>
              <a:rPr lang="zh-CN" altLang="en-US" sz="2400" b="1" dirty="0"/>
              <a:t>埃及</a:t>
            </a:r>
            <a:r>
              <a:rPr lang="zh-CN" altLang="en-US" sz="2400" b="1" dirty="0" smtClean="0"/>
              <a:t>人已经掌握了很高的建筑技术，能够建造金字塔这样宏伟的建筑。</a:t>
            </a:r>
            <a:endParaRPr lang="en-US" altLang="zh-CN" sz="2400" b="1" dirty="0" smtClean="0"/>
          </a:p>
        </p:txBody>
      </p:sp>
      <p:sp>
        <p:nvSpPr>
          <p:cNvPr id="3" name="矩形 2"/>
          <p:cNvSpPr/>
          <p:nvPr/>
        </p:nvSpPr>
        <p:spPr>
          <a:xfrm>
            <a:off x="5220072" y="3171621"/>
            <a:ext cx="3672407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prstClr val="black"/>
                </a:solidFill>
              </a:rPr>
              <a:t>    古</a:t>
            </a:r>
            <a:r>
              <a:rPr lang="zh-CN" altLang="en-US" sz="2400" b="1" dirty="0">
                <a:solidFill>
                  <a:prstClr val="black"/>
                </a:solidFill>
              </a:rPr>
              <a:t>埃及人很可能利用船只，从尼罗河上游将石材运到下游建造金字塔。</a:t>
            </a:r>
          </a:p>
        </p:txBody>
      </p:sp>
      <p:sp>
        <p:nvSpPr>
          <p:cNvPr id="5" name="矩形 4"/>
          <p:cNvSpPr/>
          <p:nvPr/>
        </p:nvSpPr>
        <p:spPr>
          <a:xfrm>
            <a:off x="984076" y="3003798"/>
            <a:ext cx="326009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</a:rPr>
              <a:t>古埃</a:t>
            </a:r>
            <a:r>
              <a:rPr lang="zh-CN" altLang="en-US" sz="2400" b="1" dirty="0" smtClean="0">
                <a:solidFill>
                  <a:prstClr val="black"/>
                </a:solidFill>
              </a:rPr>
              <a:t>及人掌</a:t>
            </a:r>
            <a:r>
              <a:rPr lang="zh-CN" altLang="en-US" sz="2400" b="1" dirty="0">
                <a:solidFill>
                  <a:prstClr val="black"/>
                </a:solidFill>
              </a:rPr>
              <a:t>握精湛的造船技术</a:t>
            </a:r>
            <a:endParaRPr lang="en-US" altLang="zh-CN" sz="2400" b="1" dirty="0">
              <a:solidFill>
                <a:prstClr val="black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4814" y="3962353"/>
            <a:ext cx="3289359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尼罗河上游发现采</a:t>
            </a:r>
            <a:r>
              <a:rPr lang="zh-CN" altLang="en-US" sz="2400" b="1">
                <a:solidFill>
                  <a:prstClr val="black"/>
                </a:solidFill>
              </a:rPr>
              <a:t>石</a:t>
            </a:r>
            <a:r>
              <a:rPr lang="zh-CN" altLang="en-US" sz="2400" b="1" smtClean="0">
                <a:solidFill>
                  <a:prstClr val="black"/>
                </a:solidFill>
              </a:rPr>
              <a:t>场遗迹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0593" y="1779662"/>
            <a:ext cx="372140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古埃及有石</a:t>
            </a:r>
            <a:r>
              <a:rPr lang="zh-CN" altLang="en-US" sz="2400" b="1">
                <a:solidFill>
                  <a:prstClr val="black"/>
                </a:solidFill>
              </a:rPr>
              <a:t>窟陵墓、神庙等令人惊叹的建筑成就</a:t>
            </a:r>
          </a:p>
        </p:txBody>
      </p:sp>
      <p:sp>
        <p:nvSpPr>
          <p:cNvPr id="4" name="右箭头 3"/>
          <p:cNvSpPr/>
          <p:nvPr/>
        </p:nvSpPr>
        <p:spPr>
          <a:xfrm>
            <a:off x="4533714" y="1268769"/>
            <a:ext cx="648072" cy="400110"/>
          </a:xfrm>
          <a:prstGeom prst="rightArrow">
            <a:avLst/>
          </a:prstGeom>
          <a:solidFill>
            <a:srgbClr val="92D0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59796" y="463961"/>
            <a:ext cx="365831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古埃</a:t>
            </a:r>
            <a:r>
              <a:rPr lang="zh-CN" altLang="en-US" sz="2400" b="1" smtClean="0">
                <a:solidFill>
                  <a:prstClr val="black"/>
                </a:solidFill>
              </a:rPr>
              <a:t>及人在天文学、数学、几何学、地理学等方面取得很高的成就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4572000" y="3571730"/>
            <a:ext cx="648072" cy="400110"/>
          </a:xfrm>
          <a:prstGeom prst="rightArrow">
            <a:avLst/>
          </a:prstGeom>
          <a:solidFill>
            <a:srgbClr val="92D0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85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4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699649" y="1884773"/>
            <a:ext cx="5134731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交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流参观后的感受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768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6074" y="649483"/>
            <a:ext cx="783435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8038"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两篇短文在表达方式上有明显的不同，你更喜欢哪种？说说你的理由。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1834423" y="1923678"/>
            <a:ext cx="6480720" cy="1328023"/>
          </a:xfrm>
          <a:prstGeom prst="wedgeRoundRectCallout">
            <a:avLst>
              <a:gd name="adj1" fmla="val -54651"/>
              <a:gd name="adj2" fmla="val -790"/>
              <a:gd name="adj3" fmla="val 16667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    我更喜欢</a:t>
            </a:r>
            <a:r>
              <a:rPr lang="en-US" altLang="zh-CN" sz="2400" b="1" dirty="0" smtClean="0">
                <a:latin typeface="+mn-ea"/>
              </a:rPr>
              <a:t>《</a:t>
            </a:r>
            <a:r>
              <a:rPr lang="zh-CN" altLang="en-US" sz="2400" b="1" dirty="0">
                <a:latin typeface="+mn-ea"/>
              </a:rPr>
              <a:t>金字塔夕照</a:t>
            </a:r>
            <a:r>
              <a:rPr lang="en-US" altLang="zh-CN" sz="2400" b="1" dirty="0" smtClean="0">
                <a:latin typeface="+mn-ea"/>
              </a:rPr>
              <a:t>》</a:t>
            </a:r>
            <a:r>
              <a:rPr lang="zh-CN" altLang="en-US" sz="2400" b="1" dirty="0" smtClean="0">
                <a:latin typeface="+mn-ea"/>
              </a:rPr>
              <a:t>，它是一篇抒情散文，生动地描写了金字塔的美，语言也很优美，让人有身临其境的感觉。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1014580" y="3507854"/>
            <a:ext cx="6703654" cy="1328023"/>
          </a:xfrm>
          <a:prstGeom prst="wedgeRoundRectCallout">
            <a:avLst>
              <a:gd name="adj1" fmla="val 52970"/>
              <a:gd name="adj2" fmla="val -12696"/>
              <a:gd name="adj3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+mn-ea"/>
              </a:rPr>
              <a:t>    我更喜欢</a:t>
            </a:r>
            <a:r>
              <a:rPr lang="en-US" altLang="zh-CN" sz="2400" b="1" smtClean="0">
                <a:latin typeface="+mn-ea"/>
              </a:rPr>
              <a:t>《</a:t>
            </a:r>
            <a:r>
              <a:rPr lang="zh-CN" altLang="en-US" sz="2400" b="1" dirty="0" smtClean="0">
                <a:latin typeface="+mn-ea"/>
              </a:rPr>
              <a:t>不可思议的金字</a:t>
            </a:r>
            <a:r>
              <a:rPr lang="zh-CN" altLang="en-US" sz="2400" b="1" smtClean="0">
                <a:latin typeface="+mn-ea"/>
              </a:rPr>
              <a:t>塔</a:t>
            </a:r>
            <a:r>
              <a:rPr lang="en-US" altLang="zh-CN" sz="2400" b="1" smtClean="0">
                <a:latin typeface="+mn-ea"/>
              </a:rPr>
              <a:t>》</a:t>
            </a:r>
            <a:r>
              <a:rPr lang="zh-CN" altLang="en-US" sz="2400" b="1" smtClean="0">
                <a:latin typeface="+mn-ea"/>
              </a:rPr>
              <a:t>，因为里面有图标和示意图以及一些确切的数据，能让人高效、全面地了解金字塔的概貌。</a:t>
            </a:r>
            <a:endParaRPr lang="zh-CN" altLang="en-US" sz="2400" b="1" dirty="0">
              <a:latin typeface="+mn-ea"/>
            </a:endParaRPr>
          </a:p>
        </p:txBody>
      </p:sp>
      <p:pic>
        <p:nvPicPr>
          <p:cNvPr id="4100" name="Picture 4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801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12360" y="3228540"/>
            <a:ext cx="1094641" cy="160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18" b="96134" l="0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25" y="1993895"/>
            <a:ext cx="1005567" cy="142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4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592065"/>
            <a:ext cx="7826470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+mn-ea"/>
              </a:rPr>
              <a:t>    </a:t>
            </a:r>
            <a:r>
              <a:rPr lang="en-US" altLang="zh-CN" sz="2800" b="1" smtClean="0">
                <a:latin typeface="+mn-ea"/>
              </a:rPr>
              <a:t>《</a:t>
            </a:r>
            <a:r>
              <a:rPr lang="zh-CN" altLang="en-US" sz="2800" b="1" smtClean="0">
                <a:latin typeface="+mn-ea"/>
              </a:rPr>
              <a:t>金字塔夕照</a:t>
            </a:r>
            <a:r>
              <a:rPr lang="en-US" altLang="zh-CN" sz="2800" b="1" smtClean="0">
                <a:latin typeface="+mn-ea"/>
              </a:rPr>
              <a:t>》</a:t>
            </a:r>
            <a:r>
              <a:rPr lang="zh-CN" altLang="en-US" sz="2800" b="1" smtClean="0">
                <a:latin typeface="+mn-ea"/>
              </a:rPr>
              <a:t>一文侧重帮助读者通过语句想象画面，直接体会作者对事物的情感</a:t>
            </a:r>
            <a:r>
              <a:rPr lang="zh-CN" altLang="en-US" sz="2800" b="1">
                <a:latin typeface="+mn-ea"/>
              </a:rPr>
              <a:t>；</a:t>
            </a:r>
            <a:r>
              <a:rPr lang="en-US" altLang="zh-CN" sz="2800" b="1" smtClean="0">
                <a:latin typeface="+mn-ea"/>
              </a:rPr>
              <a:t>《</a:t>
            </a:r>
            <a:r>
              <a:rPr lang="zh-CN" altLang="en-US" sz="2800" b="1" smtClean="0">
                <a:latin typeface="+mn-ea"/>
              </a:rPr>
              <a:t>不可思议的金字塔</a:t>
            </a:r>
            <a:r>
              <a:rPr lang="en-US" altLang="zh-CN" sz="2800" b="1" smtClean="0">
                <a:latin typeface="+mn-ea"/>
              </a:rPr>
              <a:t>》</a:t>
            </a:r>
            <a:r>
              <a:rPr lang="zh-CN" altLang="en-US" sz="2800" b="1" smtClean="0">
                <a:latin typeface="+mn-ea"/>
              </a:rPr>
              <a:t>一文，侧重为读者提供丰富而明晰的信息。</a:t>
            </a:r>
            <a:endParaRPr lang="zh-CN" altLang="en-US" sz="2800" b="1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6534" y="771550"/>
            <a:ext cx="782647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两篇短文最主要的交际功能的差异：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71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17861" y="4310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17F1D8B6-B56A-A304-7257-7B70A690AB3C}"/>
              </a:ext>
            </a:extLst>
          </p:cNvPr>
          <p:cNvSpPr txBox="1"/>
          <p:nvPr/>
        </p:nvSpPr>
        <p:spPr>
          <a:xfrm>
            <a:off x="3508346" y="892092"/>
            <a:ext cx="2127308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金字塔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767258" y="4083918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" r="787"/>
          <a:stretch/>
        </p:blipFill>
        <p:spPr bwMode="auto">
          <a:xfrm>
            <a:off x="2728820" y="1765710"/>
            <a:ext cx="3742114" cy="2104940"/>
          </a:xfrm>
          <a:prstGeom prst="roundRect">
            <a:avLst>
              <a:gd name="adj" fmla="val 1115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1"/>
            <a:ext cx="969670" cy="788293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2407" y="1059582"/>
            <a:ext cx="6995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一、根据课文内容填空。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1056453" y="2004386"/>
            <a:ext cx="7033032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+mn-ea"/>
              </a:rPr>
              <a:t>    《</a:t>
            </a:r>
            <a:r>
              <a:rPr lang="zh-CN" altLang="en-US" sz="2800" b="1">
                <a:latin typeface="+mn-ea"/>
              </a:rPr>
              <a:t>金字塔夕照</a:t>
            </a:r>
            <a:r>
              <a:rPr lang="en-US" altLang="zh-CN" sz="2800" b="1" smtClean="0">
                <a:latin typeface="+mn-ea"/>
              </a:rPr>
              <a:t>》</a:t>
            </a:r>
            <a:r>
              <a:rPr lang="zh-CN" altLang="en-US" sz="2800" b="1" smtClean="0">
                <a:latin typeface="+mn-ea"/>
              </a:rPr>
              <a:t>描写了在</a:t>
            </a:r>
            <a:r>
              <a:rPr lang="zh-CN" altLang="en-US" sz="2800" b="1" u="sng" smtClean="0">
                <a:latin typeface="+mn-ea"/>
              </a:rPr>
              <a:t>       </a:t>
            </a:r>
            <a:r>
              <a:rPr lang="zh-CN" altLang="en-US" sz="2800" b="1" smtClean="0">
                <a:latin typeface="+mn-ea"/>
              </a:rPr>
              <a:t>金字塔的雄浑之美及作者观赏时的思绪万千，感叹金字塔是“</a:t>
            </a:r>
            <a:r>
              <a:rPr lang="zh-CN" altLang="en-US" sz="2800" b="1" u="sng" smtClean="0">
                <a:latin typeface="+mn-ea"/>
              </a:rPr>
              <a:t>            </a:t>
            </a:r>
            <a:r>
              <a:rPr lang="zh-CN" altLang="en-US" sz="2800" b="1" smtClean="0">
                <a:latin typeface="+mn-ea"/>
              </a:rPr>
              <a:t>”，抒发了对那一片金色的留恋。 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96136" y="2004386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/>
              </a:rPr>
              <a:t>夕阳下</a:t>
            </a:r>
            <a:endParaRPr lang="zh-CN" altLang="en-US" sz="2800">
              <a:solidFill>
                <a:srgbClr val="0070C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40405" y="302611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</a:rPr>
              <a:t>人间的奇迹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50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21929" y="843558"/>
            <a:ext cx="7776864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二、学习完</a:t>
            </a:r>
            <a:r>
              <a:rPr lang="en-US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不可思议的金字塔</a:t>
            </a:r>
            <a:r>
              <a:rPr lang="en-US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这篇非连续性文本的内容，写几条你了解到的信息</a:t>
            </a:r>
            <a:r>
              <a:rPr lang="zh-CN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2347838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+mn-ea"/>
              </a:rPr>
              <a:t>1. </a:t>
            </a:r>
            <a:endParaRPr lang="zh-CN" altLang="en-US" sz="28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3219822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+mn-ea"/>
              </a:rPr>
              <a:t>2.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47664" y="2350207"/>
            <a:ext cx="4873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0070C0"/>
                </a:solidFill>
                <a:latin typeface="楷体"/>
              </a:rPr>
              <a:t>最大的金字</a:t>
            </a:r>
            <a:r>
              <a:rPr lang="zh-CN" altLang="en-US" sz="2800" b="1" smtClean="0">
                <a:solidFill>
                  <a:srgbClr val="0070C0"/>
                </a:solidFill>
                <a:latin typeface="楷体"/>
              </a:rPr>
              <a:t>塔是胡</a:t>
            </a:r>
            <a:r>
              <a:rPr lang="zh-CN" altLang="en-US" sz="2800" b="1">
                <a:solidFill>
                  <a:srgbClr val="0070C0"/>
                </a:solidFill>
                <a:latin typeface="楷体"/>
              </a:rPr>
              <a:t>夫金字塔。</a:t>
            </a:r>
            <a:endParaRPr lang="zh-CN" altLang="en-US" sz="2800" b="1" dirty="0">
              <a:solidFill>
                <a:srgbClr val="0070C0"/>
              </a:solidFill>
              <a:latin typeface="楷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83454" y="3147814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smtClean="0">
                <a:solidFill>
                  <a:srgbClr val="0070C0"/>
                </a:solidFill>
                <a:latin typeface="楷体"/>
              </a:rPr>
              <a:t>古埃及人掌握精湛的造船技术。</a:t>
            </a:r>
            <a:endParaRPr lang="zh-CN" altLang="en-US" sz="2800" b="1" dirty="0">
              <a:solidFill>
                <a:srgbClr val="0070C0"/>
              </a:solidFill>
              <a:latin typeface="楷体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1547664" y="2871058"/>
            <a:ext cx="6552728" cy="23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547664" y="3651870"/>
            <a:ext cx="6552728" cy="23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1696</Words>
  <Application>Microsoft Office PowerPoint</Application>
  <PresentationFormat>全屏显示(16:9)</PresentationFormat>
  <Paragraphs>140</Paragraphs>
  <Slides>41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2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2024-01-23T01:27:17Z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