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358" r:id="rId3"/>
    <p:sldId id="256" r:id="rId4"/>
    <p:sldId id="259" r:id="rId5"/>
    <p:sldId id="260" r:id="rId6"/>
    <p:sldId id="261" r:id="rId7"/>
    <p:sldId id="262" r:id="rId8"/>
    <p:sldId id="263" r:id="rId9"/>
    <p:sldId id="307" r:id="rId10"/>
    <p:sldId id="310" r:id="rId11"/>
    <p:sldId id="346" r:id="rId12"/>
    <p:sldId id="280" r:id="rId13"/>
    <p:sldId id="365" r:id="rId14"/>
    <p:sldId id="361" r:id="rId15"/>
    <p:sldId id="311" r:id="rId16"/>
    <p:sldId id="312" r:id="rId17"/>
    <p:sldId id="363" r:id="rId18"/>
    <p:sldId id="286" r:id="rId19"/>
    <p:sldId id="287" r:id="rId20"/>
    <p:sldId id="362" r:id="rId21"/>
    <p:sldId id="315" r:id="rId22"/>
    <p:sldId id="321" r:id="rId23"/>
    <p:sldId id="364" r:id="rId24"/>
    <p:sldId id="367" r:id="rId25"/>
    <p:sldId id="370" r:id="rId26"/>
    <p:sldId id="325" r:id="rId27"/>
    <p:sldId id="326" r:id="rId28"/>
    <p:sldId id="376" r:id="rId29"/>
    <p:sldId id="328" r:id="rId30"/>
    <p:sldId id="377" r:id="rId31"/>
    <p:sldId id="323" r:id="rId32"/>
    <p:sldId id="329" r:id="rId33"/>
    <p:sldId id="368" r:id="rId34"/>
    <p:sldId id="373" r:id="rId35"/>
    <p:sldId id="337" r:id="rId36"/>
    <p:sldId id="338" r:id="rId37"/>
    <p:sldId id="354" r:id="rId38"/>
    <p:sldId id="335" r:id="rId39"/>
    <p:sldId id="369" r:id="rId40"/>
    <p:sldId id="360" r:id="rId41"/>
    <p:sldId id="342" r:id="rId42"/>
    <p:sldId id="352" r:id="rId43"/>
    <p:sldId id="353" r:id="rId44"/>
    <p:sldId id="344" r:id="rId45"/>
    <p:sldId id="302" r:id="rId46"/>
    <p:sldId id="375" r:id="rId47"/>
    <p:sldId id="374" r:id="rId48"/>
    <p:sldId id="359" r:id="rId49"/>
  </p:sldIdLst>
  <p:sldSz cx="9144000" cy="5143500" type="screen16x9"/>
  <p:notesSz cx="6858000" cy="9144000"/>
  <p:embeddedFontLst>
    <p:embeddedFont>
      <p:font typeface="Calibri" pitchFamily="34" charset="0"/>
      <p:regular r:id="rId52"/>
      <p:bold r:id="rId53"/>
      <p:italic r:id="rId54"/>
      <p:boldItalic r:id="rId55"/>
    </p:embeddedFont>
    <p:embeddedFont>
      <p:font typeface="黑体" pitchFamily="49" charset="-122"/>
      <p:regular r:id="rId56"/>
    </p:embeddedFont>
    <p:embeddedFont>
      <p:font typeface="楷体" pitchFamily="49" charset="-122"/>
      <p:regular r:id="rId57"/>
    </p:embeddedFont>
    <p:embeddedFont>
      <p:font typeface="微软雅黑" pitchFamily="34" charset="-122"/>
      <p:regular r:id="rId58"/>
      <p:bold r:id="rId5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76">
          <p15:clr>
            <a:srgbClr val="A4A3A4"/>
          </p15:clr>
        </p15:guide>
        <p15:guide id="2" pos="2867">
          <p15:clr>
            <a:srgbClr val="A4A3A4"/>
          </p15:clr>
        </p15:guide>
        <p15:guide id="3" orient="horz" pos="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9900"/>
    <a:srgbClr val="FF0000"/>
    <a:srgbClr val="FF6600"/>
    <a:srgbClr val="EE6060"/>
    <a:srgbClr val="FF9933"/>
    <a:srgbClr val="0000FF"/>
    <a:srgbClr val="0070C0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497" autoAdjust="0"/>
  </p:normalViewPr>
  <p:slideViewPr>
    <p:cSldViewPr>
      <p:cViewPr varScale="1">
        <p:scale>
          <a:sx n="107" d="100"/>
          <a:sy n="107" d="100"/>
        </p:scale>
        <p:origin x="-786" y="-96"/>
      </p:cViewPr>
      <p:guideLst>
        <p:guide orient="horz" pos="1476"/>
        <p:guide orient="horz" pos="804"/>
        <p:guide pos="2867"/>
      </p:guideLst>
    </p:cSldViewPr>
  </p:slideViewPr>
  <p:outlineViewPr>
    <p:cViewPr>
      <p:scale>
        <a:sx n="33" d="100"/>
        <a:sy n="33" d="100"/>
      </p:scale>
      <p:origin x="0" y="29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6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206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57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3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728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64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08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266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25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453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17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17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3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4" name="圆角矩形 3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3570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2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4000" cy="51450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slide" Target="slide39.xml"/><Relationship Id="rId4" Type="http://schemas.openxmlformats.org/officeDocument/2006/relationships/image" Target="../media/image7.png"/><Relationship Id="rId9" Type="http://schemas.openxmlformats.org/officeDocument/2006/relationships/slide" Target="slide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029" y="3703343"/>
            <a:ext cx="2822215" cy="585168"/>
          </a:xfrm>
          <a:prstGeom prst="rect">
            <a:avLst/>
          </a:prstGeom>
        </p:spPr>
      </p:pic>
      <p:pic>
        <p:nvPicPr>
          <p:cNvPr id="35" name="Picture 3" descr="C:\Users\BJBFB01\Pictures\绿色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73" y="3702724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669" y="28373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BJBFB01\Pictures\第一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23" y="28373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6" name="文本框 15">
            <a:hlinkClick r:id="rId7" action="ppaction://hlinksldjump"/>
          </p:cNvPr>
          <p:cNvSpPr txBox="1"/>
          <p:nvPr/>
        </p:nvSpPr>
        <p:spPr>
          <a:xfrm>
            <a:off x="1789866" y="278768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7" name="文本框 14">
            <a:hlinkClick r:id="rId8" action="ppaction://hlinksldjump"/>
          </p:cNvPr>
          <p:cNvSpPr txBox="1"/>
          <p:nvPr/>
        </p:nvSpPr>
        <p:spPr>
          <a:xfrm>
            <a:off x="5208125" y="278768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0" name="文本框 15">
            <a:hlinkClick r:id="rId9" action="ppaction://hlinksldjump"/>
          </p:cNvPr>
          <p:cNvSpPr txBox="1"/>
          <p:nvPr/>
        </p:nvSpPr>
        <p:spPr>
          <a:xfrm>
            <a:off x="1778789" y="3651870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21" name="文本框 14">
            <a:hlinkClick r:id="rId10" action="ppaction://hlinksldjump"/>
          </p:cNvPr>
          <p:cNvSpPr txBox="1"/>
          <p:nvPr/>
        </p:nvSpPr>
        <p:spPr>
          <a:xfrm>
            <a:off x="5207980" y="3651870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</p:spTree>
    <p:extLst>
      <p:ext uri="{BB962C8B-B14F-4D97-AF65-F5344CB8AC3E}">
        <p14:creationId xmlns:p14="http://schemas.microsoft.com/office/powerpoint/2010/main" val="14838314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24春\图\包图网的图\诗经1小 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9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474564" y="123478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smtClean="0">
                <a:latin typeface="宋体" panose="02010600030101010101" pitchFamily="2" charset="-122"/>
                <a:ea typeface="宋体" panose="02010600030101010101" pitchFamily="2" charset="-122"/>
              </a:rPr>
              <a:t>我是汉字研究员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16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54" y="17317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5"/>
          <p:cNvSpPr txBox="1"/>
          <p:nvPr/>
        </p:nvSpPr>
        <p:spPr>
          <a:xfrm>
            <a:off x="3333797" y="123478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699651" y="1956781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开展汉字研究活动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116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87624" y="339502"/>
            <a:ext cx="316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</a:p>
        </p:txBody>
      </p:sp>
      <p:pic>
        <p:nvPicPr>
          <p:cNvPr id="307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035186" y="1935595"/>
            <a:ext cx="6979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绕汉字历史、汉字书法或其他感兴趣的与汉字有关的内容，开展简单的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5186" y="3312960"/>
            <a:ext cx="6979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围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绕生活中用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字不规范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的情况，开展简单的研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83768" y="1107875"/>
            <a:ext cx="4625416" cy="646986"/>
          </a:xfrm>
          <a:prstGeom prst="roundRect">
            <a:avLst/>
          </a:prstGeom>
          <a:noFill/>
          <a:ln w="19050">
            <a:noFill/>
            <a:prstDash val="lg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>
                <a:solidFill>
                  <a:schemeClr val="tx1"/>
                </a:solidFill>
              </a:defRPr>
            </a:lvl2pPr>
            <a:lvl3pPr marL="685800" defTabSz="685800">
              <a:defRPr sz="1400">
                <a:solidFill>
                  <a:schemeClr val="tx1"/>
                </a:solidFill>
              </a:defRPr>
            </a:lvl3pPr>
            <a:lvl4pPr marL="1028700" defTabSz="685800">
              <a:defRPr sz="1400">
                <a:solidFill>
                  <a:schemeClr val="tx1"/>
                </a:solidFill>
              </a:defRPr>
            </a:lvl4pPr>
            <a:lvl5pPr marL="1371600" defTabSz="685800">
              <a:defRPr sz="1400">
                <a:solidFill>
                  <a:schemeClr val="tx1"/>
                </a:solidFill>
              </a:defRPr>
            </a:lvl5pPr>
            <a:lvl6pPr marL="1714500" defTabSz="685800">
              <a:defRPr sz="1400">
                <a:solidFill>
                  <a:schemeClr val="tx1"/>
                </a:solidFill>
              </a:defRPr>
            </a:lvl6pPr>
            <a:lvl7pPr marL="2057400" defTabSz="685800">
              <a:defRPr sz="1400">
                <a:solidFill>
                  <a:schemeClr val="tx1"/>
                </a:solidFill>
              </a:defRPr>
            </a:lvl7pPr>
            <a:lvl8pPr marL="2400300" defTabSz="685800">
              <a:defRPr sz="1400">
                <a:solidFill>
                  <a:schemeClr val="tx1"/>
                </a:solidFill>
              </a:defRPr>
            </a:lvl8pPr>
            <a:lvl9pPr marL="2743200" defTabSz="685800">
              <a:defRPr sz="1400"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/>
              <a:t>写一份简单的研究报告</a:t>
            </a:r>
          </a:p>
        </p:txBody>
      </p:sp>
    </p:spTree>
    <p:extLst>
      <p:ext uri="{BB962C8B-B14F-4D97-AF65-F5344CB8AC3E}">
        <p14:creationId xmlns:p14="http://schemas.microsoft.com/office/powerpoint/2010/main" val="12228882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1082" y="1390967"/>
            <a:ext cx="7971123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默读“阅读材料”，边读边思考：材料介绍了汉字哪些方面的历史？通过什么方式呈现了汉字书法艺术？为什么要调查不规范汉字的使用情况？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7624" y="33950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选择研究内容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3320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-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" t="5402" r="8480" b="13457"/>
          <a:stretch/>
        </p:blipFill>
        <p:spPr bwMode="auto">
          <a:xfrm>
            <a:off x="368968" y="180025"/>
            <a:ext cx="3621095" cy="47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圆角矩形标注 17"/>
          <p:cNvSpPr/>
          <p:nvPr/>
        </p:nvSpPr>
        <p:spPr>
          <a:xfrm>
            <a:off x="4427984" y="1797853"/>
            <a:ext cx="4104456" cy="1532334"/>
          </a:xfrm>
          <a:prstGeom prst="wedgeRoundRectCallout">
            <a:avLst>
              <a:gd name="adj1" fmla="val -57429"/>
              <a:gd name="adj2" fmla="val -9737"/>
              <a:gd name="adj3" fmla="val 16667"/>
            </a:avLst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smtClean="0">
                <a:latin typeface="宋体" pitchFamily="2" charset="-122"/>
                <a:ea typeface="宋体" pitchFamily="2" charset="-122"/>
              </a:rPr>
              <a:t>既可以研究某些字的演变过程，也可以研究某一种字的特点。                                                                                                                                                                    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4860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24春\图\教材图\P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5" t="27184" r="5523" b="18248"/>
          <a:stretch/>
        </p:blipFill>
        <p:spPr bwMode="auto">
          <a:xfrm>
            <a:off x="323528" y="149118"/>
            <a:ext cx="5184576" cy="473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5555541" y="2162359"/>
            <a:ext cx="3335634" cy="1270014"/>
            <a:chOff x="5818242" y="1337409"/>
            <a:chExt cx="3108201" cy="1038291"/>
          </a:xfrm>
        </p:grpSpPr>
        <p:sp>
          <p:nvSpPr>
            <p:cNvPr id="9" name="圆角矩形标注 8"/>
            <p:cNvSpPr/>
            <p:nvPr/>
          </p:nvSpPr>
          <p:spPr>
            <a:xfrm>
              <a:off x="5818242" y="1337409"/>
              <a:ext cx="3108201" cy="1038291"/>
            </a:xfrm>
            <a:prstGeom prst="wedgeRoundRectCallout">
              <a:avLst>
                <a:gd name="adj1" fmla="val -58926"/>
                <a:gd name="adj2" fmla="val -5876"/>
                <a:gd name="adj3" fmla="val 16667"/>
              </a:avLst>
            </a:prstGeom>
            <a:noFill/>
            <a:ln w="28575">
              <a:solidFill>
                <a:schemeClr val="accent3">
                  <a:lumMod val="75000"/>
                </a:schemeClr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974116" y="1461672"/>
              <a:ext cx="2952327" cy="780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    </a:t>
              </a:r>
              <a:r>
                <a:rPr lang="zh-CN" altLang="en-US" sz="2800" b="1" smtClean="0">
                  <a:latin typeface="宋体" pitchFamily="2" charset="-122"/>
                  <a:ea typeface="宋体" pitchFamily="2" charset="-122"/>
                </a:rPr>
                <a:t>可以研究甲</a:t>
              </a:r>
              <a:r>
                <a:rPr lang="zh-CN" altLang="en-US" sz="2800" b="1">
                  <a:latin typeface="宋体" pitchFamily="2" charset="-122"/>
                  <a:ea typeface="宋体" pitchFamily="2" charset="-122"/>
                </a:rPr>
                <a:t>骨</a:t>
              </a:r>
              <a:r>
                <a:rPr lang="zh-CN" altLang="en-US" sz="2800" b="1" smtClean="0">
                  <a:latin typeface="宋体" pitchFamily="2" charset="-122"/>
                  <a:ea typeface="宋体" pitchFamily="2" charset="-122"/>
                </a:rPr>
                <a:t>文的造字特点。</a:t>
              </a:r>
              <a:endParaRPr lang="zh-CN" altLang="en-US" sz="2800" b="1" dirty="0">
                <a:latin typeface="宋体" pitchFamily="2" charset="-122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6223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24春\图\教材图\P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9" b="35587"/>
          <a:stretch/>
        </p:blipFill>
        <p:spPr bwMode="auto">
          <a:xfrm>
            <a:off x="695981" y="339502"/>
            <a:ext cx="5316179" cy="436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标注 4"/>
          <p:cNvSpPr/>
          <p:nvPr/>
        </p:nvSpPr>
        <p:spPr>
          <a:xfrm>
            <a:off x="5987770" y="1851670"/>
            <a:ext cx="2880320" cy="2009061"/>
          </a:xfrm>
          <a:prstGeom prst="wedgeRoundRectCallout">
            <a:avLst>
              <a:gd name="adj1" fmla="val -62516"/>
              <a:gd name="adj2" fmla="val 27049"/>
              <a:gd name="adj3" fmla="val 16667"/>
            </a:avLst>
          </a:prstGeom>
          <a:solidFill>
            <a:schemeClr val="bg1">
              <a:alpha val="85000"/>
            </a:schemeClr>
          </a:solidFill>
          <a:ln w="28575"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可以研究不同风格的书法艺术或某种字体的书法艺术。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0960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4春\图\教材图\P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t="67207" r="11260" b="14992"/>
          <a:stretch/>
        </p:blipFill>
        <p:spPr bwMode="auto">
          <a:xfrm>
            <a:off x="611559" y="699542"/>
            <a:ext cx="8151347" cy="245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3100" y="3291830"/>
            <a:ext cx="6948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可以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同学的作业本、班级图书角的书籍报刊、学校的宣传栏、街头的招牌广告等。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163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3099613"/>
            <a:ext cx="8136904" cy="12003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围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绕其他自己感兴趣的内容展开研究，如汉字造字的规律、汉字简化的历史、汉字与色彩的关系、汉字中体现的传统文化。</a:t>
            </a:r>
          </a:p>
        </p:txBody>
      </p:sp>
      <p:sp>
        <p:nvSpPr>
          <p:cNvPr id="4" name="矩形 3"/>
          <p:cNvSpPr/>
          <p:nvPr/>
        </p:nvSpPr>
        <p:spPr>
          <a:xfrm>
            <a:off x="683568" y="2151606"/>
            <a:ext cx="8136904" cy="83099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由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插图、“阅读材料”延伸出去，围绕汉字篆刻艺术、汉字剪纸艺术、汉字字体的演变等方面内容展开研究。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1203598"/>
            <a:ext cx="8136904" cy="83099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就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“汉字真有趣”活动中感兴趣的内容、不明白的问题继续开展研究，如形声字的演变过程、字谜的由来。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347864" y="267494"/>
            <a:ext cx="273630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可选内容一</a:t>
            </a:r>
          </a:p>
        </p:txBody>
      </p:sp>
    </p:spTree>
    <p:extLst>
      <p:ext uri="{BB962C8B-B14F-4D97-AF65-F5344CB8AC3E}">
        <p14:creationId xmlns:p14="http://schemas.microsoft.com/office/powerpoint/2010/main" val="8526877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3568" y="1275606"/>
            <a:ext cx="8139533" cy="142192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合“活动建议”，调查同学的作业本、街头招牌、书籍报刊，或是调查校园公告栏，街头的各类电子屏，乡村的横幅、标语或宣传栏。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419872" y="357790"/>
            <a:ext cx="25922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可选内容二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3075806"/>
            <a:ext cx="7848872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根据自己初步确定的研究内容，与同学组成四人小组，为后面的研究作准备。</a:t>
            </a:r>
          </a:p>
        </p:txBody>
      </p:sp>
    </p:spTree>
    <p:extLst>
      <p:ext uri="{BB962C8B-B14F-4D97-AF65-F5344CB8AC3E}">
        <p14:creationId xmlns:p14="http://schemas.microsoft.com/office/powerpoint/2010/main" val="17423935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7788" y="1475296"/>
            <a:ext cx="8676456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读一读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，下面我们以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这篇研究报告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为例，看看要如何开展研究吧！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9276" y="394257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研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究方法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9074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4春\图\教材图\P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" t="5782" r="5262" b="8713"/>
          <a:stretch/>
        </p:blipFill>
        <p:spPr bwMode="auto">
          <a:xfrm>
            <a:off x="4694530" y="241313"/>
            <a:ext cx="3604436" cy="486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4春\图\教材图\P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0" b="14921"/>
          <a:stretch/>
        </p:blipFill>
        <p:spPr bwMode="auto">
          <a:xfrm>
            <a:off x="411718" y="277312"/>
            <a:ext cx="4111434" cy="417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标注 3"/>
          <p:cNvSpPr/>
          <p:nvPr/>
        </p:nvSpPr>
        <p:spPr>
          <a:xfrm>
            <a:off x="2447401" y="1419622"/>
            <a:ext cx="2247130" cy="646331"/>
          </a:xfrm>
          <a:prstGeom prst="wedgeRectCallout">
            <a:avLst>
              <a:gd name="adj1" fmla="val -59465"/>
              <a:gd name="adj2" fmla="val -21889"/>
            </a:avLst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究问题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2494584" y="411510"/>
            <a:ext cx="2199947" cy="646331"/>
          </a:xfrm>
          <a:prstGeom prst="wedgeRectCallout">
            <a:avLst>
              <a:gd name="adj1" fmla="val -63757"/>
              <a:gd name="adj2" fmla="val -2033"/>
            </a:avLst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5796136" y="1419622"/>
            <a:ext cx="2160240" cy="646331"/>
          </a:xfrm>
          <a:prstGeom prst="wedgeRectCallou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形成结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论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976" y="3236249"/>
            <a:ext cx="1676400" cy="171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6130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065" y="1203598"/>
            <a:ext cx="6395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u"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确定一个需要研究的问题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1426" y="491358"/>
            <a:ext cx="5376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开展研究的基本步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骤及注意事项：</a:t>
            </a:r>
            <a:endParaRPr lang="en-US" altLang="zh-CN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4077" y="1804052"/>
            <a:ext cx="6591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根据研究的需要搜集资料或作调查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3184" y="2404506"/>
            <a:ext cx="8201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对搜集到的资料或调查到的情况进行整理、分析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3075806"/>
            <a:ext cx="85022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u"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形成关于这个问题的结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论，研究结论应在认真分析相关材料的基础上形成，不能有想象和夸张的成分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426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419622"/>
            <a:ext cx="813690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知道了完成研究报告需要经历的大致流程后，各小组一起来制订活动计划吧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！（包括活动时间、活动内容、活动过程、参与人员及分工等要点）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7134" y="33950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</a:p>
        </p:txBody>
      </p:sp>
      <p:pic>
        <p:nvPicPr>
          <p:cNvPr id="7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0817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71419" y="2208544"/>
            <a:ext cx="8249053" cy="105779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要组成小组开展活动，活动前充分考虑可能出现的问题，做好相应的预案。</a:t>
            </a:r>
          </a:p>
        </p:txBody>
      </p:sp>
      <p:sp>
        <p:nvSpPr>
          <p:cNvPr id="3" name="矩形 2"/>
          <p:cNvSpPr/>
          <p:nvPr/>
        </p:nvSpPr>
        <p:spPr>
          <a:xfrm>
            <a:off x="3563888" y="485773"/>
            <a:ext cx="2523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1419" y="1419622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调查学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校、社</a:t>
            </a:r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会用字不规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范的情况：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949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6024" y="1491630"/>
            <a:ext cx="8820472" cy="2608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调查前要想好调查哪些人、哪些学科的作业本；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作业本上的哪些字属于不规范用字；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调查结果怎样记录；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如何应付不同意调查的情况；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685800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771550"/>
            <a:ext cx="73398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调查同学作业本上不规范用字的情</a:t>
            </a:r>
            <a:r>
              <a:rPr lang="zh-CN" altLang="en-US" sz="2800" b="1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况：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666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7266" y="1144365"/>
            <a:ext cx="805919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围绕汉字历史等内容展开的研究，主要活动方式是搜集资料，在上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次的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活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动中我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们都用过什么方法搜集资料？搜集资料的步骤是什么？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52089" y="2859783"/>
            <a:ext cx="2489254" cy="715581"/>
            <a:chOff x="1663105" y="2571750"/>
            <a:chExt cx="2489254" cy="715581"/>
          </a:xfrm>
        </p:grpSpPr>
        <p:sp>
          <p:nvSpPr>
            <p:cNvPr id="8" name="文本框 7"/>
            <p:cNvSpPr txBox="1"/>
            <p:nvPr/>
          </p:nvSpPr>
          <p:spPr>
            <a:xfrm>
              <a:off x="2051720" y="257175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查找图书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3105" y="2830033"/>
              <a:ext cx="432000" cy="366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5223807" y="2859782"/>
            <a:ext cx="2588553" cy="715581"/>
            <a:chOff x="4834823" y="2571749"/>
            <a:chExt cx="2588553" cy="715581"/>
          </a:xfrm>
        </p:grpSpPr>
        <p:sp>
          <p:nvSpPr>
            <p:cNvPr id="12" name="文本框 11"/>
            <p:cNvSpPr txBox="1"/>
            <p:nvPr/>
          </p:nvSpPr>
          <p:spPr>
            <a:xfrm>
              <a:off x="5322737" y="2571749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网络搜索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4823" y="2837869"/>
              <a:ext cx="526014" cy="35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3583993" y="3795886"/>
            <a:ext cx="2489596" cy="715581"/>
            <a:chOff x="3014706" y="3651870"/>
            <a:chExt cx="2489596" cy="715581"/>
          </a:xfrm>
        </p:grpSpPr>
        <p:sp>
          <p:nvSpPr>
            <p:cNvPr id="15" name="文本框 14"/>
            <p:cNvSpPr txBox="1"/>
            <p:nvPr/>
          </p:nvSpPr>
          <p:spPr>
            <a:xfrm>
              <a:off x="3403663" y="3651870"/>
              <a:ext cx="2100639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请教别人</a:t>
              </a:r>
              <a:endPara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706" y="3917195"/>
              <a:ext cx="426170" cy="40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235750" y="319253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  <p:pic>
        <p:nvPicPr>
          <p:cNvPr id="16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069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6974" y="1563638"/>
            <a:ext cx="7776865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汉字历史和汉字书法包含的内容很多，我们可以选择一个方面搜集资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料；可以查找一些专业书籍，从中获得所需资料；也可以到政府相关部门的官方网站，查找相关的权威数据。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63888" y="690831"/>
            <a:ext cx="2523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4490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8638" y="1275606"/>
            <a:ext cx="7704854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围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绕汉字的规范使用进行研究，主要的活动方式是实践调查。下面我们一起来交流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：在调查同学作业本时，怎样发现不规范用字？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7873" y="346036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学习作调查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22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275606"/>
            <a:ext cx="770485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面我们一起来交流：在对学校、社会用字不规范情况进行调查时，遇到困难该如何处理？</a:t>
            </a:r>
          </a:p>
        </p:txBody>
      </p:sp>
    </p:spTree>
    <p:extLst>
      <p:ext uri="{BB962C8B-B14F-4D97-AF65-F5344CB8AC3E}">
        <p14:creationId xmlns:p14="http://schemas.microsoft.com/office/powerpoint/2010/main" val="8801136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876657"/>
            <a:ext cx="7379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准备外出调查的小组需要注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3608" y="1851670"/>
            <a:ext cx="7416823" cy="52322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注意安全，在家长的带领下结伴外出。</a:t>
            </a:r>
          </a:p>
        </p:txBody>
      </p:sp>
      <p:sp>
        <p:nvSpPr>
          <p:cNvPr id="10" name="矩形 9"/>
          <p:cNvSpPr/>
          <p:nvPr/>
        </p:nvSpPr>
        <p:spPr>
          <a:xfrm>
            <a:off x="1043608" y="2715766"/>
            <a:ext cx="8136904" cy="52322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分工合作，带上手机、照相机等设备拍照记录。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39629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950984" y="699542"/>
            <a:ext cx="7581455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你完成准备，课下大家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据准备展开研究活动吧！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03" y="1923678"/>
            <a:ext cx="3440995" cy="344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0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30" y="2375414"/>
            <a:ext cx="4307174" cy="228456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5895976" y="368395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1028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9784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699650" y="1956781"/>
            <a:ext cx="5134731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撰写汉字研究报告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99252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3756" y="1570720"/>
            <a:ext cx="734481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关于“李”姓的历史和现状的研究报告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，说一说：研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究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报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告包括哪些内容？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6076" y="339502"/>
            <a:ext cx="361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学习撰写报告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6903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4" y="699542"/>
            <a:ext cx="252028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问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7584" y="1779662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2859782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7584" y="3939902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627534"/>
            <a:ext cx="5796136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述自己想要研究的问题，以及研究这个问题的目的、意义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1837519"/>
            <a:ext cx="554461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述此项研究用到的主要方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法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1838" y="2904786"/>
            <a:ext cx="533461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呈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现经过筛选、梳理后的资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料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1840" y="4011910"/>
            <a:ext cx="5256584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描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述经过分析后得出的结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论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3647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7584" y="699542"/>
            <a:ext cx="2520280" cy="646986"/>
          </a:xfrm>
          <a:prstGeom prst="round2DiagRect">
            <a:avLst>
              <a:gd name="adj1" fmla="val 17612"/>
              <a:gd name="adj2" fmla="val 141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问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题的提出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7584" y="1779662"/>
            <a:ext cx="2099733" cy="64698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研究方法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584" y="2859782"/>
            <a:ext cx="2168910" cy="64698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资料整理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7584" y="3939902"/>
            <a:ext cx="1941992" cy="64698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研究结论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699542"/>
            <a:ext cx="41044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3968" y="1837519"/>
            <a:ext cx="432048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2904786"/>
            <a:ext cx="3534418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视情况而定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4011910"/>
            <a:ext cx="374441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必不可少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33376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56471" y="311627"/>
            <a:ext cx="2231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注意事项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6186" y="3012975"/>
            <a:ext cx="8280920" cy="95410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研究报告的语言特点：一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般用说明性的文字来陈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述，避免用抒情性的文字。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1059582"/>
            <a:ext cx="8280920" cy="164352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意研究报告的呈现方式，在描述方法、结论时，可以梳理出若干个点，还可以根据需要插入表格、图示，令读者一目了然。</a:t>
            </a:r>
          </a:p>
        </p:txBody>
      </p:sp>
    </p:spTree>
    <p:extLst>
      <p:ext uri="{BB962C8B-B14F-4D97-AF65-F5344CB8AC3E}">
        <p14:creationId xmlns:p14="http://schemas.microsoft.com/office/powerpoint/2010/main" val="9928246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35596" y="555526"/>
            <a:ext cx="7560840" cy="52322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整理资料时，要特别注意筛选和归类。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5596" y="3587702"/>
            <a:ext cx="7740860" cy="1126462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注意“问题的提出”和“结论”两部分的紧密关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联，在语言表述上尽量做到前后呼应。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5587" y="1219278"/>
            <a:ext cx="7740860" cy="136306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筛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对于内容赏有冲突的资料，可根据出处的权威性进行筛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选，一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般来说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业书籍或正规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网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站上的资料更加权威。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9395" y="2627911"/>
            <a:ext cx="7610999" cy="919867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归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类：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对于同一类型的资料，可根据需要进行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类，如按照时间先后的顺序归类。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16509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563638"/>
            <a:ext cx="76328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按照研究报告的框架，整理搜集到的资料和调查到的情况。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4858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1347614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面请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同学们根据自己搜集的资料或调查的情况，写简单的研究性报告吧！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5126" y="342498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撰写报告</a:t>
            </a:r>
          </a:p>
        </p:txBody>
      </p:sp>
      <p:pic>
        <p:nvPicPr>
          <p:cNvPr id="6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073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BJBFB01\Pictures\绿色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3744000"/>
            <a:ext cx="2816225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19" name="文本框 15"/>
          <p:cNvSpPr txBox="1"/>
          <p:nvPr/>
        </p:nvSpPr>
        <p:spPr>
          <a:xfrm>
            <a:off x="5915945" y="3693535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7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6851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31590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为了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了解其他同学研究的问题、开展的活动，学习其他同学研究报告的写法，我们现在需要进行展示活动。展示的形式可以多样化，如布置一个展览或举办一场汇报会。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379" y="356755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展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示报告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637756" y="844644"/>
            <a:ext cx="3744416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开展研究报告展览</a:t>
            </a:r>
            <a:endParaRPr lang="zh-CN" altLang="en-US" sz="3200" b="1" spc="-6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1707654"/>
            <a:ext cx="7920880" cy="164352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选择一个集中的时间，每个小组一个展台，展出所有同学的研究报</a:t>
            </a:r>
            <a:r>
              <a:rPr lang="zh-CN" altLang="en-US" sz="2800" b="1" spc="-6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告，以及</a:t>
            </a:r>
            <a:r>
              <a:rPr lang="zh-CN" altLang="en-US" sz="2800" b="1" spc="-6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重要的文献资料、调查记录，还有活动期间的一些照</a:t>
            </a:r>
            <a:r>
              <a:rPr lang="zh-CN" altLang="en-US" sz="2800" b="1" spc="-6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片。</a:t>
            </a:r>
            <a:endParaRPr lang="zh-CN" altLang="en-US" sz="2800" b="1" spc="-6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751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9552" y="1707654"/>
            <a:ext cx="8100900" cy="174239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小组或小组推选出一位同学进行现场汇报，报告就某一个问题研究的结论，研究类似问题的小组或个人可以针对报告的内容发表观点、评价互动。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3943" y="988660"/>
            <a:ext cx="4116114" cy="64698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spc="-60">
                <a:latin typeface="宋体" panose="02010600030101010101" pitchFamily="2" charset="-122"/>
                <a:ea typeface="宋体" panose="02010600030101010101" pitchFamily="2" charset="-122"/>
              </a:rPr>
              <a:t>举办研究报告汇报会</a:t>
            </a:r>
            <a:endParaRPr lang="zh-CN" altLang="en-US" sz="3200" b="1" spc="-6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8867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059582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展示的时候，听众可以对展示的内容作补充或发表不同的意见；展示者也要适当解答一下听众的疑问。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054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419622"/>
            <a:ext cx="8141467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展示完成了，请大家从研究报告的内容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、格式、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语言等方面展开自评、互评，然后完善自己的研究报告。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交流、完善报告</a:t>
            </a:r>
          </a:p>
        </p:txBody>
      </p:sp>
      <p:pic>
        <p:nvPicPr>
          <p:cNvPr id="5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3612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3744000"/>
            <a:ext cx="2822215" cy="585168"/>
          </a:xfrm>
          <a:prstGeom prst="rect">
            <a:avLst/>
          </a:prstGeom>
        </p:spPr>
      </p:pic>
      <p:sp>
        <p:nvSpPr>
          <p:cNvPr id="15" name="TextBox 48"/>
          <p:cNvSpPr txBox="1"/>
          <p:nvPr/>
        </p:nvSpPr>
        <p:spPr>
          <a:xfrm>
            <a:off x="1676383" y="1075578"/>
            <a:ext cx="5791234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800" b="1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pPr algn="ctr"/>
            <a:r>
              <a:rPr lang="zh-CN" altLang="en-US" sz="6000" dirty="0">
                <a:solidFill>
                  <a:schemeClr val="tx1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</a:rPr>
              <a:t>我爱你，汉字</a:t>
            </a:r>
          </a:p>
        </p:txBody>
      </p:sp>
      <p:sp>
        <p:nvSpPr>
          <p:cNvPr id="20" name="文本框 14"/>
          <p:cNvSpPr txBox="1"/>
          <p:nvPr/>
        </p:nvSpPr>
        <p:spPr>
          <a:xfrm>
            <a:off x="5912018" y="3683954"/>
            <a:ext cx="2692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3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1"/>
          <p:cNvSpPr txBox="1"/>
          <p:nvPr/>
        </p:nvSpPr>
        <p:spPr>
          <a:xfrm>
            <a:off x="186090" y="1202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pic>
        <p:nvPicPr>
          <p:cNvPr id="7" name="Picture 4" descr="E:\24春\图\五下题目旁的图处理后\我爱你，汉字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b="10211"/>
          <a:stretch/>
        </p:blipFill>
        <p:spPr bwMode="auto">
          <a:xfrm>
            <a:off x="1115616" y="2501348"/>
            <a:ext cx="4284000" cy="24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353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275606"/>
            <a:ext cx="7920880" cy="2456057"/>
          </a:xfrm>
          <a:prstGeom prst="rect">
            <a:avLst/>
          </a:prstGeom>
          <a:ln w="12700">
            <a:noFill/>
            <a:prstDash val="sysDash"/>
          </a:ln>
        </p:spPr>
        <p:txBody>
          <a:bodyPr wrap="square">
            <a:spAutoFit/>
          </a:bodyPr>
          <a:lstStyle/>
          <a:p>
            <a:pPr lvl="0" defTabSz="685800">
              <a:lnSpc>
                <a:spcPct val="120000"/>
              </a:lnSpc>
            </a:pP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上节课，通过交流和评价，大家都完善了自己的报告，下面</a:t>
            </a: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在组内评议，推</a:t>
            </a:r>
            <a:r>
              <a:rPr lang="zh-CN" altLang="en-US" sz="3200" b="1" spc="-6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选出一篇优秀的研究报告，以备课下把它们张贴在教室宣传栏进行展示。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推选优秀报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告</a:t>
            </a: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96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68" y="1563638"/>
            <a:ext cx="777458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回顾这一阶段开展活动的过程，我们一起来交流自己的收获吧！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1817" y="377004"/>
            <a:ext cx="4125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总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结评价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包图网_18172371国学竹简学习形象元素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3" y="339502"/>
            <a:ext cx="1005055" cy="7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32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753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综合性学习活动的能力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面：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2211" y="1419622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学到了哪些搜集资料、调查的方法？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掌握了哪些开展研究、转写报告的要领？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有哪些小组活动的心得？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学到了哪些展示交流的方式？</a:t>
            </a:r>
          </a:p>
        </p:txBody>
      </p:sp>
    </p:spTree>
    <p:extLst>
      <p:ext uri="{BB962C8B-B14F-4D97-AF65-F5344CB8AC3E}">
        <p14:creationId xmlns:p14="http://schemas.microsoft.com/office/powerpoint/2010/main" val="407352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7155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汉字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面：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696328"/>
            <a:ext cx="68517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了解到了哪些汉字的历史和文化？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感受到了汉字哪些方面的趣味？</a:t>
            </a:r>
            <a:endParaRPr lang="en-US" altLang="zh-CN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了解到了哪些用字不规范的情况？</a:t>
            </a:r>
          </a:p>
        </p:txBody>
      </p:sp>
    </p:spTree>
    <p:extLst>
      <p:ext uri="{BB962C8B-B14F-4D97-AF65-F5344CB8AC3E}">
        <p14:creationId xmlns:p14="http://schemas.microsoft.com/office/powerpoint/2010/main" val="273770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99592" y="1563638"/>
            <a:ext cx="74888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下面请大家结合“活动参与互评表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”互评在活动中参与的情况。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11379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57752"/>
              </p:ext>
            </p:extLst>
          </p:nvPr>
        </p:nvGraphicFramePr>
        <p:xfrm>
          <a:off x="355612" y="1059582"/>
          <a:ext cx="8568952" cy="336383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23728">
                  <a:extLst>
                    <a:ext uri="{9D8B030D-6E8A-4147-A177-3AD203B41FA5}">
                      <a16:colId xmlns:a16="http://schemas.microsoft.com/office/drawing/2014/main" xmlns="" val="3735679087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938419505"/>
                    </a:ext>
                  </a:extLst>
                </a:gridCol>
                <a:gridCol w="2412776">
                  <a:extLst>
                    <a:ext uri="{9D8B030D-6E8A-4147-A177-3AD203B41FA5}">
                      <a16:colId xmlns:a16="http://schemas.microsoft.com/office/drawing/2014/main" xmlns="" val="11397143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5671504"/>
                  </a:ext>
                </a:extLst>
              </a:tr>
              <a:tr h="62292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小组活动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积极参与小组活动，和同学密切配合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58319093"/>
                  </a:ext>
                </a:extLst>
              </a:tr>
              <a:tr h="97418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搜集、撰写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乐于使用学到的方法搜集资料、撰写研究报告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0605432"/>
                  </a:ext>
                </a:extLst>
              </a:tr>
              <a:tr h="10485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展示交流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积极进行展示交流，与其他同学互动良好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dirty="0" smtClean="0"/>
                        <a:t>☆☆☆</a:t>
                      </a:r>
                      <a:endParaRPr lang="zh-CN" altLang="en-US" sz="3200" dirty="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3111903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271993"/>
            <a:ext cx="396044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活动参与互评表</a:t>
            </a:r>
          </a:p>
        </p:txBody>
      </p:sp>
    </p:spTree>
    <p:extLst>
      <p:ext uri="{BB962C8B-B14F-4D97-AF65-F5344CB8AC3E}">
        <p14:creationId xmlns:p14="http://schemas.microsoft.com/office/powerpoint/2010/main" val="2130512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91630"/>
            <a:ext cx="777686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老师结合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成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长记录评价表”评价同学们在活动中参与的情况。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0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94413"/>
              </p:ext>
            </p:extLst>
          </p:nvPr>
        </p:nvGraphicFramePr>
        <p:xfrm>
          <a:off x="355612" y="1059582"/>
          <a:ext cx="8568952" cy="357837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23728">
                  <a:extLst>
                    <a:ext uri="{9D8B030D-6E8A-4147-A177-3AD203B41FA5}">
                      <a16:colId xmlns:a16="http://schemas.microsoft.com/office/drawing/2014/main" xmlns="" val="3735679087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938419505"/>
                    </a:ext>
                  </a:extLst>
                </a:gridCol>
                <a:gridCol w="2412776">
                  <a:extLst>
                    <a:ext uri="{9D8B030D-6E8A-4147-A177-3AD203B41FA5}">
                      <a16:colId xmlns:a16="http://schemas.microsoft.com/office/drawing/2014/main" xmlns="" val="11397143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教师评</a:t>
                      </a:r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5671504"/>
                  </a:ext>
                </a:extLst>
              </a:tr>
              <a:tr h="62292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活动计划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要点齐全，时间、分工安排明确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58319093"/>
                  </a:ext>
                </a:extLst>
              </a:tr>
              <a:tr h="97418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</a:t>
                      </a:r>
                      <a:r>
                        <a:rPr lang="zh-CN" altLang="en-US" sz="2800" b="1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集资料、调查的结果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资料丰富，与研究内容关系密切；调查记录清晰，内容翔实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smtClean="0"/>
                        <a:t>☆☆☆</a:t>
                      </a:r>
                      <a:endParaRPr lang="zh-CN" altLang="en-US" sz="320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0605432"/>
                  </a:ext>
                </a:extLst>
              </a:tr>
              <a:tr h="10485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smtClean="0">
                          <a:latin typeface="宋体" pitchFamily="2" charset="-122"/>
                          <a:ea typeface="宋体" pitchFamily="2" charset="-122"/>
                        </a:rPr>
                        <a:t>研究报告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格式正确，阐述清楚，分析得当，语言严谨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dirty="0" smtClean="0"/>
                        <a:t>☆☆☆</a:t>
                      </a:r>
                      <a:endParaRPr lang="zh-CN" altLang="en-US" sz="3200" dirty="0" smtClean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3111903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699792" y="271993"/>
            <a:ext cx="396044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成长记录评价表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400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>
              <a:lumMod val="75000"/>
            </a:schemeClr>
          </a:solidFill>
          <a:prstDash val="solid"/>
        </a:ln>
      </a:spPr>
      <a:bodyPr wrap="square" rtlCol="0">
        <a:spAutoFit/>
      </a:bodyPr>
      <a:lstStyle>
        <a:defPPr defTabSz="685800">
          <a:defRPr sz="3200" b="1">
            <a:solidFill>
              <a:schemeClr val="tx1"/>
            </a:solidFill>
            <a:latin typeface="宋体" pitchFamily="2" charset="-122"/>
            <a:ea typeface="宋体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1623</Words>
  <Application>Microsoft Office PowerPoint</Application>
  <PresentationFormat>全屏显示(16:9)</PresentationFormat>
  <Paragraphs>169</Paragraphs>
  <Slides>48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7" baseType="lpstr">
      <vt:lpstr>Arial</vt:lpstr>
      <vt:lpstr>宋体</vt:lpstr>
      <vt:lpstr>Calibri</vt:lpstr>
      <vt:lpstr>黑体</vt:lpstr>
      <vt:lpstr>楷体</vt:lpstr>
      <vt:lpstr>微软雅黑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132</cp:revision>
  <dcterms:created xsi:type="dcterms:W3CDTF">2017-03-17T02:28:00Z</dcterms:created>
  <dcterms:modified xsi:type="dcterms:W3CDTF">2024-01-20T05:56:08Z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