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52"/>
  </p:notesMasterIdLst>
  <p:handoutMasterIdLst>
    <p:handoutMasterId r:id="rId53"/>
  </p:handoutMasterIdLst>
  <p:sldIdLst>
    <p:sldId id="1009" r:id="rId2"/>
    <p:sldId id="1007" r:id="rId3"/>
    <p:sldId id="1010" r:id="rId4"/>
    <p:sldId id="912" r:id="rId5"/>
    <p:sldId id="1008" r:id="rId6"/>
    <p:sldId id="858" r:id="rId7"/>
    <p:sldId id="917" r:id="rId8"/>
    <p:sldId id="891" r:id="rId9"/>
    <p:sldId id="863" r:id="rId10"/>
    <p:sldId id="997" r:id="rId11"/>
    <p:sldId id="847" r:id="rId12"/>
    <p:sldId id="846" r:id="rId13"/>
    <p:sldId id="848" r:id="rId14"/>
    <p:sldId id="1011" r:id="rId15"/>
    <p:sldId id="855" r:id="rId16"/>
    <p:sldId id="1012" r:id="rId17"/>
    <p:sldId id="1000" r:id="rId18"/>
    <p:sldId id="930" r:id="rId19"/>
    <p:sldId id="894" r:id="rId20"/>
    <p:sldId id="932" r:id="rId21"/>
    <p:sldId id="911" r:id="rId22"/>
    <p:sldId id="934" r:id="rId23"/>
    <p:sldId id="781" r:id="rId24"/>
    <p:sldId id="900" r:id="rId25"/>
    <p:sldId id="963" r:id="rId26"/>
    <p:sldId id="1013" r:id="rId27"/>
    <p:sldId id="964" r:id="rId28"/>
    <p:sldId id="965" r:id="rId29"/>
    <p:sldId id="966" r:id="rId30"/>
    <p:sldId id="1014" r:id="rId31"/>
    <p:sldId id="914" r:id="rId32"/>
    <p:sldId id="984" r:id="rId33"/>
    <p:sldId id="940" r:id="rId34"/>
    <p:sldId id="969" r:id="rId35"/>
    <p:sldId id="902" r:id="rId36"/>
    <p:sldId id="1018" r:id="rId37"/>
    <p:sldId id="971" r:id="rId38"/>
    <p:sldId id="1016" r:id="rId39"/>
    <p:sldId id="1006" r:id="rId40"/>
    <p:sldId id="1015" r:id="rId41"/>
    <p:sldId id="982" r:id="rId42"/>
    <p:sldId id="986" r:id="rId43"/>
    <p:sldId id="990" r:id="rId44"/>
    <p:sldId id="955" r:id="rId45"/>
    <p:sldId id="961" r:id="rId46"/>
    <p:sldId id="962" r:id="rId47"/>
    <p:sldId id="910" r:id="rId48"/>
    <p:sldId id="1002" r:id="rId49"/>
    <p:sldId id="1003" r:id="rId50"/>
    <p:sldId id="824" r:id="rId51"/>
  </p:sldIdLst>
  <p:sldSz cx="9144000" cy="5143500" type="screen16x9"/>
  <p:notesSz cx="6858000" cy="9144000"/>
  <p:embeddedFontLst>
    <p:embeddedFont>
      <p:font typeface="楷体" pitchFamily="49" charset="-122"/>
      <p:regular r:id="rId54"/>
    </p:embeddedFont>
    <p:embeddedFont>
      <p:font typeface="微软雅黑" pitchFamily="34" charset="-122"/>
      <p:regular r:id="rId55"/>
      <p:bold r:id="rId56"/>
    </p:embeddedFont>
    <p:embeddedFont>
      <p:font typeface="Calibri" pitchFamily="34" charset="0"/>
      <p:regular r:id="rId57"/>
      <p:bold r:id="rId58"/>
      <p:italic r:id="rId59"/>
      <p:boldItalic r:id="rId60"/>
    </p:embeddedFont>
    <p:embeddedFont>
      <p:font typeface="黑体" pitchFamily="49" charset="-122"/>
      <p:regular r:id="rId61"/>
    </p:embeddedFont>
    <p:embeddedFont>
      <p:font typeface="仿宋" pitchFamily="49" charset="-122"/>
      <p:regular r:id="rId62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46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9C7E6"/>
    <a:srgbClr val="BDD7EE"/>
    <a:srgbClr val="FEE2D3"/>
    <a:srgbClr val="FC8E58"/>
    <a:srgbClr val="DEC5A6"/>
    <a:srgbClr val="ECE0D0"/>
    <a:srgbClr val="E6D2BA"/>
    <a:srgbClr val="0070C0"/>
    <a:srgbClr val="00CC99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A111915-BE36-4E01-A7E5-04B1672EAD32}" styleName="浅色样式 2 - 强调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DBED569-4797-4DF1-A0F4-6AAB3CD982D8}" styleName="浅色样式 3 - 强调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47" autoAdjust="0"/>
    <p:restoredTop sz="91195" autoAdjust="0"/>
  </p:normalViewPr>
  <p:slideViewPr>
    <p:cSldViewPr>
      <p:cViewPr varScale="1">
        <p:scale>
          <a:sx n="103" d="100"/>
          <a:sy n="103" d="100"/>
        </p:scale>
        <p:origin x="-1002" y="-96"/>
      </p:cViewPr>
      <p:guideLst>
        <p:guide orient="horz" pos="146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2.fntdata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1.fntdata"/><Relationship Id="rId62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8" Type="http://schemas.openxmlformats.org/officeDocument/2006/relationships/font" Target="fonts/font5.fntdata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4.fntdata"/><Relationship Id="rId61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60" Type="http://schemas.openxmlformats.org/officeDocument/2006/relationships/font" Target="fonts/font7.fntdata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3.fntdata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6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2024/1/20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14861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2024/1/20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534" y="685800"/>
            <a:ext cx="6094934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4508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3606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36789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620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54420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597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83663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83663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55299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13562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72169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19169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17067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19169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1874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1874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21934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19169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05858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19169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95468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1874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187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" y="3939902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" y="3939902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" y="3939902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和内容">
    <p:bg>
      <p:bgPr>
        <a:solidFill>
          <a:srgbClr val="FEE2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5661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标题幻灯片">
    <p:bg>
      <p:bgPr>
        <a:solidFill>
          <a:srgbClr val="BDD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  <p:sp>
        <p:nvSpPr>
          <p:cNvPr id="3" name="圆角矩形 2">
            <a:extLst>
              <a:ext uri="{FF2B5EF4-FFF2-40B4-BE49-F238E27FC236}">
                <a16:creationId xmlns="" xmlns:a16="http://schemas.microsoft.com/office/drawing/2014/main" id="{50D0BD58-3506-E54C-8689-01F2BF2180BC}"/>
              </a:ext>
            </a:extLst>
          </p:cNvPr>
          <p:cNvSpPr/>
          <p:nvPr userDrawn="1"/>
        </p:nvSpPr>
        <p:spPr>
          <a:xfrm>
            <a:off x="1152296" y="1081079"/>
            <a:ext cx="6084000" cy="2766466"/>
          </a:xfrm>
          <a:prstGeom prst="roundRect">
            <a:avLst>
              <a:gd name="adj" fmla="val 5500"/>
            </a:avLst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extrusionH="76200" contourW="12700" prstMaterial="matte">
            <a:bevelT w="184150" h="31750" prst="coolSlant"/>
            <a:bevelB/>
            <a:extrusionClr>
              <a:srgbClr val="F89A99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749"/>
            <a:endParaRPr kumimoji="1" lang="zh-CN" altLang="en-US" dirty="0">
              <a:solidFill>
                <a:prstClr val="white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7417" y="2353406"/>
            <a:ext cx="1987296" cy="245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855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B162B2A0-40DE-7440-8C5B-7140E91268B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1664" y="51470"/>
            <a:ext cx="1281499" cy="50405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4000" cy="514502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slide" Target="slide4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slide" Target="slide37.xml"/><Relationship Id="rId5" Type="http://schemas.openxmlformats.org/officeDocument/2006/relationships/image" Target="../media/image14.png"/><Relationship Id="rId10" Type="http://schemas.openxmlformats.org/officeDocument/2006/relationships/slide" Target="slide31.xml"/><Relationship Id="rId4" Type="http://schemas.openxmlformats.org/officeDocument/2006/relationships/image" Target="../media/image13.png"/><Relationship Id="rId9" Type="http://schemas.openxmlformats.org/officeDocument/2006/relationships/slide" Target="slide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microsoft.com/office/2007/relationships/hdphoto" Target="../media/hdphoto4.wdp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microsoft.com/office/2007/relationships/hdphoto" Target="../media/hdphoto7.wdp"/><Relationship Id="rId5" Type="http://schemas.openxmlformats.org/officeDocument/2006/relationships/image" Target="../media/image35.png"/><Relationship Id="rId4" Type="http://schemas.microsoft.com/office/2007/relationships/hdphoto" Target="../media/hdphoto6.wdp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37083B6E-C453-9D23-DC45-B925E92BD47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0F2F4"/>
              </a:clrFrom>
              <a:clrTo>
                <a:srgbClr val="F0F2F4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528" y="1563638"/>
            <a:ext cx="2411901" cy="230425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81395BDB-463A-08DC-CCCC-CEEF2BE3B2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800" y="555526"/>
            <a:ext cx="5616624" cy="3816424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E37DF921-AD72-1BB7-84AA-1224E2B46DCC}"/>
              </a:ext>
            </a:extLst>
          </p:cNvPr>
          <p:cNvSpPr txBox="1"/>
          <p:nvPr/>
        </p:nvSpPr>
        <p:spPr>
          <a:xfrm>
            <a:off x="3347864" y="1563638"/>
            <a:ext cx="460851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亲爱的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同学们</a:t>
            </a:r>
            <a:r>
              <a:rPr lang="en-US" altLang="zh-CN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:</a:t>
            </a:r>
            <a:endParaRPr lang="en-US" altLang="zh-CN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汉字是中华文化的瑰宝，你对汉字有哪些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了解，又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想深入了解哪些内容呢？快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和我一起走进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第三单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元的世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界，一起遨游汉字王国吧</a:t>
            </a:r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!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17116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06" b="7665"/>
          <a:stretch/>
        </p:blipFill>
        <p:spPr bwMode="auto">
          <a:xfrm>
            <a:off x="306885" y="474103"/>
            <a:ext cx="3329011" cy="4185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23">
            <a:extLst>
              <a:ext uri="{FF2B5EF4-FFF2-40B4-BE49-F238E27FC236}">
                <a16:creationId xmlns="" xmlns:a16="http://schemas.microsoft.com/office/drawing/2014/main" id="{56CEF93B-2EE3-1E98-A044-6B95333EC5A0}"/>
              </a:ext>
            </a:extLst>
          </p:cNvPr>
          <p:cNvSpPr/>
          <p:nvPr/>
        </p:nvSpPr>
        <p:spPr bwMode="auto">
          <a:xfrm>
            <a:off x="4860032" y="1102618"/>
            <a:ext cx="2160000" cy="463550"/>
          </a:xfrm>
          <a:prstGeom prst="roundRect">
            <a:avLst/>
          </a:prstGeom>
          <a:solidFill>
            <a:srgbClr val="ECE0D0"/>
          </a:solidFill>
          <a:ln w="25400">
            <a:solidFill>
              <a:srgbClr val="DEC5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汉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字真有趣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圆角矩形 23">
            <a:extLst>
              <a:ext uri="{FF2B5EF4-FFF2-40B4-BE49-F238E27FC236}">
                <a16:creationId xmlns="" xmlns:a16="http://schemas.microsoft.com/office/drawing/2014/main" id="{6F381E17-E8D0-B66E-7525-A0C7C0231754}"/>
              </a:ext>
            </a:extLst>
          </p:cNvPr>
          <p:cNvSpPr/>
          <p:nvPr/>
        </p:nvSpPr>
        <p:spPr bwMode="auto">
          <a:xfrm>
            <a:off x="4860032" y="1820168"/>
            <a:ext cx="2340000" cy="463550"/>
          </a:xfrm>
          <a:prstGeom prst="roundRect">
            <a:avLst/>
          </a:prstGeom>
          <a:solidFill>
            <a:srgbClr val="ECE0D0"/>
          </a:solidFill>
          <a:ln w="25400">
            <a:solidFill>
              <a:srgbClr val="DEC5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我爱你</a:t>
            </a:r>
            <a:r>
              <a:rPr lang="en-US" altLang="zh-CN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汉字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圆角矩形 4">
            <a:extLst>
              <a:ext uri="{FF2B5EF4-FFF2-40B4-BE49-F238E27FC236}">
                <a16:creationId xmlns="" xmlns:a16="http://schemas.microsoft.com/office/drawing/2014/main" id="{EF78AA4F-4D6B-953D-44E0-11E4EBF7FC99}"/>
              </a:ext>
            </a:extLst>
          </p:cNvPr>
          <p:cNvSpPr/>
          <p:nvPr/>
        </p:nvSpPr>
        <p:spPr>
          <a:xfrm>
            <a:off x="3763269" y="3003798"/>
            <a:ext cx="5273227" cy="1573197"/>
          </a:xfrm>
          <a:prstGeom prst="roundRect">
            <a:avLst/>
          </a:prstGeom>
          <a:ln w="28575">
            <a:solidFill>
              <a:srgbClr val="DEC5A6"/>
            </a:solidFill>
            <a:prstDash val="dashDot"/>
          </a:ln>
        </p:spPr>
        <p:txBody>
          <a:bodyPr wrap="square">
            <a:spAutoFit/>
          </a:bodyPr>
          <a:lstStyle/>
          <a:p>
            <a:pPr defTabSz="685800">
              <a:lnSpc>
                <a:spcPct val="120000"/>
              </a:lnSpc>
              <a:defRPr/>
            </a:pPr>
            <a:r>
              <a:rPr lang="zh-CN" altLang="en-US" sz="2400">
                <a:solidFill>
                  <a:srgbClr val="FC8E5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◎</a:t>
            </a:r>
            <a:r>
              <a:rPr lang="zh-CN" altLang="en-US" sz="2400" b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感受汉字的趣味，了解汉字文化。</a:t>
            </a:r>
            <a:endParaRPr lang="en-US" altLang="zh-CN" sz="24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  <a:p>
            <a:pPr defTabSz="685800">
              <a:lnSpc>
                <a:spcPct val="120000"/>
              </a:lnSpc>
              <a:defRPr/>
            </a:pPr>
            <a:r>
              <a:rPr lang="zh-CN" altLang="en-US" sz="2400">
                <a:solidFill>
                  <a:srgbClr val="FC8E5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◎</a:t>
            </a:r>
            <a:r>
              <a:rPr lang="zh-CN" altLang="en-US" sz="2400" b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学习搜集资料的基本方法。</a:t>
            </a:r>
            <a:endParaRPr lang="en-US" altLang="zh-CN" sz="2400" b="1" smtClean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  <a:p>
            <a:pPr defTabSz="685800">
              <a:lnSpc>
                <a:spcPct val="120000"/>
              </a:lnSpc>
              <a:defRPr/>
            </a:pPr>
            <a:r>
              <a:rPr lang="zh-CN" altLang="en-US" sz="2400">
                <a:solidFill>
                  <a:srgbClr val="FC8E5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◎</a:t>
            </a:r>
            <a:r>
              <a:rPr lang="zh-CN" altLang="en-US" sz="2400" b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学写简单的研究报告。</a:t>
            </a:r>
            <a:endParaRPr lang="zh-CN" altLang="en-US" sz="24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752014" y="1043792"/>
            <a:ext cx="1009409" cy="48662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rgbClr val="FF0000"/>
              </a:solidFill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1475655" y="4011910"/>
            <a:ext cx="1603877" cy="56508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133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0"/>
          <p:cNvSpPr/>
          <p:nvPr/>
        </p:nvSpPr>
        <p:spPr>
          <a:xfrm>
            <a:off x="5637607" y="1059582"/>
            <a:ext cx="176253" cy="811629"/>
          </a:xfrm>
          <a:custGeom>
            <a:avLst/>
            <a:gdLst>
              <a:gd name="connsiteX0" fmla="*/ 470574 w 531534"/>
              <a:gd name="connsiteY0" fmla="*/ 0 h 2342606"/>
              <a:gd name="connsiteX1" fmla="*/ 311 w 531534"/>
              <a:gd name="connsiteY1" fmla="*/ 1245326 h 2342606"/>
              <a:gd name="connsiteX2" fmla="*/ 531534 w 531534"/>
              <a:gd name="connsiteY2" fmla="*/ 2342606 h 2342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534" h="2342606">
                <a:moveTo>
                  <a:pt x="470574" y="0"/>
                </a:moveTo>
                <a:cubicBezTo>
                  <a:pt x="230362" y="427446"/>
                  <a:pt x="-9849" y="854892"/>
                  <a:pt x="311" y="1245326"/>
                </a:cubicBezTo>
                <a:cubicBezTo>
                  <a:pt x="10471" y="1635760"/>
                  <a:pt x="271002" y="1989183"/>
                  <a:pt x="531534" y="2342606"/>
                </a:cubicBezTo>
              </a:path>
            </a:pathLst>
          </a:custGeom>
          <a:noFill/>
          <a:ln>
            <a:solidFill>
              <a:srgbClr val="DEC5A6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: 圆角 6">
            <a:extLst>
              <a:ext uri="{FF2B5EF4-FFF2-40B4-BE49-F238E27FC236}">
                <a16:creationId xmlns="" xmlns:a16="http://schemas.microsoft.com/office/drawing/2014/main" id="{04DB3547-0DEF-2995-2E51-C27C39758C2B}"/>
              </a:ext>
            </a:extLst>
          </p:cNvPr>
          <p:cNvSpPr/>
          <p:nvPr/>
        </p:nvSpPr>
        <p:spPr>
          <a:xfrm>
            <a:off x="518928" y="3565156"/>
            <a:ext cx="1872208" cy="360040"/>
          </a:xfrm>
          <a:prstGeom prst="roundRect">
            <a:avLst/>
          </a:prstGeom>
          <a:solidFill>
            <a:srgbClr val="ECE0D0"/>
          </a:solidFill>
          <a:ln>
            <a:solidFill>
              <a:srgbClr val="DEC5A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遨游汉字王国</a:t>
            </a:r>
            <a:endParaRPr lang="zh-CN" altLang="en-US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: 圆角 28">
            <a:extLst>
              <a:ext uri="{FF2B5EF4-FFF2-40B4-BE49-F238E27FC236}">
                <a16:creationId xmlns="" xmlns:a16="http://schemas.microsoft.com/office/drawing/2014/main" id="{F69F9456-0DDE-ADBD-C7B3-A6F5DA7D3672}"/>
              </a:ext>
            </a:extLst>
          </p:cNvPr>
          <p:cNvSpPr/>
          <p:nvPr/>
        </p:nvSpPr>
        <p:spPr>
          <a:xfrm>
            <a:off x="2699658" y="3205118"/>
            <a:ext cx="2937950" cy="360038"/>
          </a:xfrm>
          <a:prstGeom prst="roundRect">
            <a:avLst/>
          </a:prstGeom>
          <a:solidFill>
            <a:srgbClr val="ECE0D0"/>
          </a:solidFill>
          <a:ln>
            <a:solidFill>
              <a:srgbClr val="DEC5A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任务</a:t>
            </a:r>
            <a:r>
              <a:rPr lang="zh-CN" altLang="en-US" sz="1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</a:t>
            </a:r>
            <a:r>
              <a:rPr lang="zh-CN" altLang="en-US" sz="16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：我是汉字研究员</a:t>
            </a:r>
            <a:endParaRPr lang="zh-CN" altLang="en-US" sz="16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: 圆角 19">
            <a:extLst>
              <a:ext uri="{FF2B5EF4-FFF2-40B4-BE49-F238E27FC236}">
                <a16:creationId xmlns="" xmlns:a16="http://schemas.microsoft.com/office/drawing/2014/main" id="{49C70C3A-6BFA-5201-6F0F-8E63F9F04270}"/>
              </a:ext>
            </a:extLst>
          </p:cNvPr>
          <p:cNvSpPr/>
          <p:nvPr/>
        </p:nvSpPr>
        <p:spPr>
          <a:xfrm>
            <a:off x="5799346" y="935722"/>
            <a:ext cx="1892691" cy="360019"/>
          </a:xfrm>
          <a:prstGeom prst="roundRect">
            <a:avLst/>
          </a:prstGeom>
          <a:solidFill>
            <a:schemeClr val="bg1"/>
          </a:solidFill>
          <a:ln>
            <a:solidFill>
              <a:srgbClr val="DEC5A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活动前准备</a:t>
            </a:r>
            <a:endParaRPr lang="zh-CN" altLang="en-US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: 圆角 21">
            <a:extLst>
              <a:ext uri="{FF2B5EF4-FFF2-40B4-BE49-F238E27FC236}">
                <a16:creationId xmlns="" xmlns:a16="http://schemas.microsoft.com/office/drawing/2014/main" id="{5F8C1E86-A852-360C-8186-0F5B4203A7EB}"/>
              </a:ext>
            </a:extLst>
          </p:cNvPr>
          <p:cNvSpPr/>
          <p:nvPr/>
        </p:nvSpPr>
        <p:spPr>
          <a:xfrm>
            <a:off x="5815866" y="1635646"/>
            <a:ext cx="1876171" cy="360019"/>
          </a:xfrm>
          <a:prstGeom prst="roundRect">
            <a:avLst/>
          </a:prstGeom>
          <a:solidFill>
            <a:schemeClr val="bg1"/>
          </a:solidFill>
          <a:ln>
            <a:solidFill>
              <a:srgbClr val="DEC5A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开</a:t>
            </a:r>
            <a:r>
              <a:rPr lang="zh-CN" altLang="en-US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展活动交流会</a:t>
            </a:r>
            <a:endParaRPr lang="zh-CN" altLang="en-US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: 圆角 39">
            <a:extLst>
              <a:ext uri="{FF2B5EF4-FFF2-40B4-BE49-F238E27FC236}">
                <a16:creationId xmlns="" xmlns:a16="http://schemas.microsoft.com/office/drawing/2014/main" id="{DF76753E-B0E9-4413-930D-DA57344D002C}"/>
              </a:ext>
            </a:extLst>
          </p:cNvPr>
          <p:cNvSpPr/>
          <p:nvPr/>
        </p:nvSpPr>
        <p:spPr>
          <a:xfrm>
            <a:off x="5801352" y="2837142"/>
            <a:ext cx="2196000" cy="360019"/>
          </a:xfrm>
          <a:prstGeom prst="roundRect">
            <a:avLst/>
          </a:prstGeom>
          <a:solidFill>
            <a:schemeClr val="bg1"/>
          </a:solidFill>
          <a:ln>
            <a:solidFill>
              <a:srgbClr val="DEC5A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开展汉字研究活动</a:t>
            </a:r>
            <a:endParaRPr lang="zh-CN" altLang="en-US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: 圆角 40">
            <a:extLst>
              <a:ext uri="{FF2B5EF4-FFF2-40B4-BE49-F238E27FC236}">
                <a16:creationId xmlns="" xmlns:a16="http://schemas.microsoft.com/office/drawing/2014/main" id="{C25A9C9F-70F1-B92F-53B9-A0150B3BADCE}"/>
              </a:ext>
            </a:extLst>
          </p:cNvPr>
          <p:cNvSpPr/>
          <p:nvPr/>
        </p:nvSpPr>
        <p:spPr>
          <a:xfrm>
            <a:off x="5822425" y="3507852"/>
            <a:ext cx="2243540" cy="360019"/>
          </a:xfrm>
          <a:prstGeom prst="roundRect">
            <a:avLst/>
          </a:prstGeom>
          <a:solidFill>
            <a:schemeClr val="bg1"/>
          </a:solidFill>
          <a:ln>
            <a:solidFill>
              <a:srgbClr val="DEC5A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撰写汉字研究报告</a:t>
            </a:r>
            <a:endParaRPr lang="zh-CN" altLang="en-US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矩形: 圆角 11">
            <a:extLst>
              <a:ext uri="{FF2B5EF4-FFF2-40B4-BE49-F238E27FC236}">
                <a16:creationId xmlns="" xmlns:a16="http://schemas.microsoft.com/office/drawing/2014/main" id="{F870B5F5-E42E-4B16-7478-7EB2F8D84D0C}"/>
              </a:ext>
            </a:extLst>
          </p:cNvPr>
          <p:cNvSpPr/>
          <p:nvPr/>
        </p:nvSpPr>
        <p:spPr>
          <a:xfrm>
            <a:off x="2641641" y="1295377"/>
            <a:ext cx="2988000" cy="346012"/>
          </a:xfrm>
          <a:prstGeom prst="roundRect">
            <a:avLst/>
          </a:prstGeom>
          <a:solidFill>
            <a:srgbClr val="ECE0D0"/>
          </a:solidFill>
          <a:ln>
            <a:solidFill>
              <a:srgbClr val="DEC5A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任务</a:t>
            </a:r>
            <a:r>
              <a:rPr lang="zh-CN" altLang="en-US" sz="1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  <a:r>
              <a:rPr lang="zh-CN" altLang="en-US" sz="16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：发现汉字的趣味</a:t>
            </a:r>
            <a:endParaRPr lang="zh-CN" altLang="en-US" sz="16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2168123" y="1463040"/>
            <a:ext cx="531534" cy="1972806"/>
          </a:xfrm>
          <a:custGeom>
            <a:avLst/>
            <a:gdLst>
              <a:gd name="connsiteX0" fmla="*/ 470574 w 531534"/>
              <a:gd name="connsiteY0" fmla="*/ 0 h 2342606"/>
              <a:gd name="connsiteX1" fmla="*/ 311 w 531534"/>
              <a:gd name="connsiteY1" fmla="*/ 1245326 h 2342606"/>
              <a:gd name="connsiteX2" fmla="*/ 531534 w 531534"/>
              <a:gd name="connsiteY2" fmla="*/ 2342606 h 2342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534" h="2342606">
                <a:moveTo>
                  <a:pt x="470574" y="0"/>
                </a:moveTo>
                <a:cubicBezTo>
                  <a:pt x="230362" y="427446"/>
                  <a:pt x="-9849" y="854892"/>
                  <a:pt x="311" y="1245326"/>
                </a:cubicBezTo>
                <a:cubicBezTo>
                  <a:pt x="10471" y="1635760"/>
                  <a:pt x="271002" y="1989183"/>
                  <a:pt x="531534" y="2342606"/>
                </a:cubicBezTo>
              </a:path>
            </a:pathLst>
          </a:custGeom>
          <a:noFill/>
          <a:ln>
            <a:solidFill>
              <a:srgbClr val="DEC5A6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E:\24春\图\包图网的图\遨游蓝色书洋插画\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899" y="1211126"/>
            <a:ext cx="1722265" cy="2296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任意多边形 11"/>
          <p:cNvSpPr/>
          <p:nvPr/>
        </p:nvSpPr>
        <p:spPr>
          <a:xfrm>
            <a:off x="5639613" y="2949008"/>
            <a:ext cx="176253" cy="811629"/>
          </a:xfrm>
          <a:custGeom>
            <a:avLst/>
            <a:gdLst>
              <a:gd name="connsiteX0" fmla="*/ 470574 w 531534"/>
              <a:gd name="connsiteY0" fmla="*/ 0 h 2342606"/>
              <a:gd name="connsiteX1" fmla="*/ 311 w 531534"/>
              <a:gd name="connsiteY1" fmla="*/ 1245326 h 2342606"/>
              <a:gd name="connsiteX2" fmla="*/ 531534 w 531534"/>
              <a:gd name="connsiteY2" fmla="*/ 2342606 h 2342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534" h="2342606">
                <a:moveTo>
                  <a:pt x="470574" y="0"/>
                </a:moveTo>
                <a:cubicBezTo>
                  <a:pt x="230362" y="427446"/>
                  <a:pt x="-9849" y="854892"/>
                  <a:pt x="311" y="1245326"/>
                </a:cubicBezTo>
                <a:cubicBezTo>
                  <a:pt x="10471" y="1635760"/>
                  <a:pt x="271002" y="1989183"/>
                  <a:pt x="531534" y="2342606"/>
                </a:cubicBezTo>
              </a:path>
            </a:pathLst>
          </a:custGeom>
          <a:noFill/>
          <a:ln>
            <a:solidFill>
              <a:srgbClr val="DEC5A6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2270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929994"/>
            <a:ext cx="2822215" cy="58516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3929994"/>
            <a:ext cx="2822215" cy="585168"/>
          </a:xfrm>
          <a:prstGeom prst="rect">
            <a:avLst/>
          </a:prstGeom>
        </p:spPr>
      </p:pic>
      <p:pic>
        <p:nvPicPr>
          <p:cNvPr id="15" name="Picture 3" descr="C:\Users\BJBFB01\Pictures\绿色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639" y="2863974"/>
            <a:ext cx="2816225" cy="585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C:\Users\BJBFB01\Pictures\第二课时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585" y="2863974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C:\Users\BJBFB01\Pictures\第一课时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265" y="2863974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文本框 14">
            <a:hlinkClick r:id="rId8" action="ppaction://hlinksldjump"/>
          </p:cNvPr>
          <p:cNvSpPr txBox="1"/>
          <p:nvPr/>
        </p:nvSpPr>
        <p:spPr>
          <a:xfrm>
            <a:off x="887753" y="2831316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8" name="文本框 1"/>
          <p:cNvSpPr txBox="1"/>
          <p:nvPr/>
        </p:nvSpPr>
        <p:spPr>
          <a:xfrm>
            <a:off x="243670" y="180318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语文 五年级 下册</a:t>
            </a:r>
          </a:p>
        </p:txBody>
      </p:sp>
      <p:sp>
        <p:nvSpPr>
          <p:cNvPr id="10" name="TextBox 48"/>
          <p:cNvSpPr txBox="1"/>
          <p:nvPr/>
        </p:nvSpPr>
        <p:spPr>
          <a:xfrm>
            <a:off x="2166348" y="1291139"/>
            <a:ext cx="4811304" cy="992579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6000" b="1" dirty="0">
                <a:ln w="0"/>
                <a:effectLst/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 汉字真有趣 </a:t>
            </a:r>
          </a:p>
        </p:txBody>
      </p:sp>
      <p:sp>
        <p:nvSpPr>
          <p:cNvPr id="14" name="文本框 14">
            <a:hlinkClick r:id="rId9" action="ppaction://hlinksldjump"/>
          </p:cNvPr>
          <p:cNvSpPr txBox="1"/>
          <p:nvPr/>
        </p:nvSpPr>
        <p:spPr>
          <a:xfrm>
            <a:off x="3766680" y="2831316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17" name="文本框 15">
            <a:hlinkClick r:id="rId10" action="ppaction://hlinksldjump"/>
          </p:cNvPr>
          <p:cNvSpPr txBox="1"/>
          <p:nvPr/>
        </p:nvSpPr>
        <p:spPr>
          <a:xfrm>
            <a:off x="6660232" y="2831316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第三课时</a:t>
            </a:r>
            <a:endParaRPr kumimoji="1" lang="zh-CN" altLang="en-US" sz="36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8" name="文本框 14">
            <a:hlinkClick r:id="rId11" action="ppaction://hlinksldjump"/>
          </p:cNvPr>
          <p:cNvSpPr txBox="1"/>
          <p:nvPr/>
        </p:nvSpPr>
        <p:spPr>
          <a:xfrm>
            <a:off x="2356377" y="3867894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第四课时</a:t>
            </a:r>
            <a:endParaRPr kumimoji="1" lang="zh-CN" altLang="en-US" sz="36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8" name="文本框 14">
            <a:hlinkClick r:id="rId12" action="ppaction://hlinksldjump"/>
          </p:cNvPr>
          <p:cNvSpPr txBox="1"/>
          <p:nvPr/>
        </p:nvSpPr>
        <p:spPr>
          <a:xfrm>
            <a:off x="5619037" y="3867894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第五课时</a:t>
            </a:r>
            <a:endParaRPr kumimoji="1" lang="zh-CN" altLang="en-US" sz="36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0887599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23春\课件\首页图背景图\汉字背景1_组合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82869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2627784" y="1059582"/>
            <a:ext cx="42484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任务：</a:t>
            </a:r>
            <a:endParaRPr lang="en-US" altLang="zh-CN" sz="40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4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发现汉字的趣味</a:t>
            </a:r>
            <a:endParaRPr lang="zh-CN" altLang="en-US" sz="4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6364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BJBFB01\Pictures\第一课时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56136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14"/>
          <p:cNvSpPr txBox="1"/>
          <p:nvPr/>
        </p:nvSpPr>
        <p:spPr>
          <a:xfrm>
            <a:off x="3549999" y="97198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7" name="文本框 3">
            <a:extLst>
              <a:ext uri="{FF2B5EF4-FFF2-40B4-BE49-F238E27FC236}">
                <a16:creationId xmlns="" xmlns:a16="http://schemas.microsoft.com/office/drawing/2014/main" id="{E37DF921-AD72-1BB7-84AA-1224E2B46DCC}"/>
              </a:ext>
            </a:extLst>
          </p:cNvPr>
          <p:cNvSpPr txBox="1"/>
          <p:nvPr/>
        </p:nvSpPr>
        <p:spPr>
          <a:xfrm>
            <a:off x="2457506" y="1953061"/>
            <a:ext cx="4027226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800" b="1" smtClean="0">
                <a:latin typeface="宋体" panose="02010600030101010101" pitchFamily="2" charset="-122"/>
                <a:ea typeface="宋体" panose="02010600030101010101" pitchFamily="2" charset="-122"/>
              </a:rPr>
              <a:t>活动前准备</a:t>
            </a:r>
            <a:endParaRPr lang="zh-CN" altLang="en-US" sz="4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9613765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755576" y="1160014"/>
            <a:ext cx="7632848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    快速浏览整个单元的内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容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，说一说：本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单元由哪两部分内容组成？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90" r="1957" b="11423"/>
          <a:stretch/>
        </p:blipFill>
        <p:spPr bwMode="auto">
          <a:xfrm>
            <a:off x="1978872" y="2427734"/>
            <a:ext cx="5041400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直接连接符 2"/>
          <p:cNvCxnSpPr/>
          <p:nvPr/>
        </p:nvCxnSpPr>
        <p:spPr>
          <a:xfrm>
            <a:off x="2536746" y="4083918"/>
            <a:ext cx="196282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2536746" y="4659982"/>
            <a:ext cx="196282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15">
            <a:extLst>
              <a:ext uri="{FF2B5EF4-FFF2-40B4-BE49-F238E27FC236}">
                <a16:creationId xmlns="" xmlns:a16="http://schemas.microsoft.com/office/drawing/2014/main" id="{64AEA518-DF8F-CC20-B72E-B4A150989B85}"/>
              </a:ext>
            </a:extLst>
          </p:cNvPr>
          <p:cNvSpPr txBox="1"/>
          <p:nvPr/>
        </p:nvSpPr>
        <p:spPr>
          <a:xfrm>
            <a:off x="1331640" y="385773"/>
            <a:ext cx="3240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了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解活动主题</a:t>
            </a:r>
            <a:endParaRPr kumimoji="1"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Picture 2" descr="E:\24春\图\包图网的图\手绘西周青铜器小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5486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889027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95536" y="771550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    仔细阅读“活动建议”，看看本次学习活动的大致步骤是什么。</a:t>
            </a:r>
          </a:p>
        </p:txBody>
      </p:sp>
      <p:sp>
        <p:nvSpPr>
          <p:cNvPr id="7" name="文本框 15"/>
          <p:cNvSpPr txBox="1"/>
          <p:nvPr/>
        </p:nvSpPr>
        <p:spPr>
          <a:xfrm>
            <a:off x="978496" y="3939902"/>
            <a:ext cx="3960440" cy="5847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defTabSz="685800">
              <a:defRPr sz="3600" b="1">
                <a:latin typeface="宋体" pitchFamily="2" charset="-122"/>
                <a:ea typeface="宋体" pitchFamily="2" charset="-122"/>
              </a:defRPr>
            </a:lvl1pPr>
            <a:lvl2pPr marL="342900" defTabSz="685800">
              <a:defRPr sz="1400"/>
            </a:lvl2pPr>
            <a:lvl3pPr marL="685800" defTabSz="685800">
              <a:defRPr sz="1400"/>
            </a:lvl3pPr>
            <a:lvl4pPr marL="1028700" defTabSz="685800">
              <a:defRPr sz="1400"/>
            </a:lvl4pPr>
            <a:lvl5pPr marL="1371600" defTabSz="685800">
              <a:defRPr sz="1400"/>
            </a:lvl5pPr>
            <a:lvl6pPr marL="1714500" defTabSz="685800">
              <a:defRPr sz="1400"/>
            </a:lvl6pPr>
            <a:lvl7pPr marL="2057400" defTabSz="685800">
              <a:defRPr sz="1400"/>
            </a:lvl7pPr>
            <a:lvl8pPr marL="2400300" defTabSz="685800">
              <a:defRPr sz="1400"/>
            </a:lvl8pPr>
            <a:lvl9pPr marL="2743200" defTabSz="685800">
              <a:defRPr sz="1400"/>
            </a:lvl9pPr>
          </a:lstStyle>
          <a:p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根据计划开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展活动</a:t>
            </a:r>
            <a:endParaRPr lang="en-US" altLang="zh-CN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文本框 9"/>
          <p:cNvSpPr txBox="1"/>
          <p:nvPr/>
        </p:nvSpPr>
        <p:spPr>
          <a:xfrm>
            <a:off x="1305776" y="2499742"/>
            <a:ext cx="3096344" cy="5847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685800">
              <a:defRPr sz="3600" b="1">
                <a:latin typeface="楷体" pitchFamily="49" charset="-122"/>
                <a:ea typeface="楷体" pitchFamily="49" charset="-122"/>
              </a:defRPr>
            </a:lvl1pPr>
            <a:lvl2pPr marL="342900" defTabSz="685800">
              <a:defRPr sz="1400"/>
            </a:lvl2pPr>
            <a:lvl3pPr marL="685800" defTabSz="685800">
              <a:defRPr sz="1400"/>
            </a:lvl3pPr>
            <a:lvl4pPr marL="1028700" defTabSz="685800">
              <a:defRPr sz="1400"/>
            </a:lvl4pPr>
            <a:lvl5pPr marL="1371600" defTabSz="685800">
              <a:defRPr sz="1400"/>
            </a:lvl5pPr>
            <a:lvl6pPr marL="1714500" defTabSz="685800">
              <a:defRPr sz="1400"/>
            </a:lvl6pPr>
            <a:lvl7pPr marL="2057400" defTabSz="685800">
              <a:defRPr sz="1400"/>
            </a:lvl7pPr>
            <a:lvl8pPr marL="2400300" defTabSz="685800">
              <a:defRPr sz="1400"/>
            </a:lvl8pPr>
            <a:lvl9pPr marL="2743200" defTabSz="685800">
              <a:defRPr sz="1400"/>
            </a:lvl9pPr>
          </a:lstStyle>
          <a:p>
            <a:pPr algn="l"/>
            <a:r>
              <a:rPr lang="zh-CN" altLang="en-US" sz="3200" smtClean="0"/>
              <a:t>组</a:t>
            </a:r>
            <a:r>
              <a:rPr lang="zh-CN" altLang="en-US" sz="3200" dirty="0"/>
              <a:t>成活动小组</a:t>
            </a:r>
            <a:endParaRPr lang="en-US" altLang="zh-CN" sz="3200" dirty="0"/>
          </a:p>
        </p:txBody>
      </p:sp>
      <p:sp>
        <p:nvSpPr>
          <p:cNvPr id="22" name="文本框 12"/>
          <p:cNvSpPr txBox="1"/>
          <p:nvPr/>
        </p:nvSpPr>
        <p:spPr>
          <a:xfrm>
            <a:off x="5281722" y="2499742"/>
            <a:ext cx="3096345" cy="5847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defTabSz="685800">
              <a:defRPr sz="3600" b="1">
                <a:latin typeface="宋体" pitchFamily="2" charset="-122"/>
                <a:ea typeface="宋体" pitchFamily="2" charset="-122"/>
              </a:defRPr>
            </a:lvl1pPr>
            <a:lvl2pPr marL="342900" defTabSz="685800">
              <a:defRPr sz="1400"/>
            </a:lvl2pPr>
            <a:lvl3pPr marL="685800" defTabSz="685800">
              <a:defRPr sz="1400"/>
            </a:lvl3pPr>
            <a:lvl4pPr marL="1028700" defTabSz="685800">
              <a:defRPr sz="1400"/>
            </a:lvl4pPr>
            <a:lvl5pPr marL="1371600" defTabSz="685800">
              <a:defRPr sz="1400"/>
            </a:lvl5pPr>
            <a:lvl6pPr marL="1714500" defTabSz="685800">
              <a:defRPr sz="1400"/>
            </a:lvl6pPr>
            <a:lvl7pPr marL="2057400" defTabSz="685800">
              <a:defRPr sz="1400"/>
            </a:lvl7pPr>
            <a:lvl8pPr marL="2400300" defTabSz="685800">
              <a:defRPr sz="1400"/>
            </a:lvl8pPr>
            <a:lvl9pPr marL="2743200" defTabSz="685800">
              <a:defRPr sz="1400"/>
            </a:lvl9pPr>
          </a:lstStyle>
          <a:p>
            <a:r>
              <a:rPr lang="zh-CN" altLang="en-US" sz="3200" smtClean="0">
                <a:latin typeface="楷体" panose="02010609060101010101" pitchFamily="49" charset="-122"/>
                <a:ea typeface="楷体" panose="02010609060101010101" pitchFamily="49" charset="-122"/>
              </a:rPr>
              <a:t>讨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论活动内容</a:t>
            </a:r>
            <a:endParaRPr lang="en-US" altLang="zh-CN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文本框 15"/>
          <p:cNvSpPr txBox="1"/>
          <p:nvPr/>
        </p:nvSpPr>
        <p:spPr>
          <a:xfrm>
            <a:off x="5436095" y="3961510"/>
            <a:ext cx="3096345" cy="5847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defTabSz="685800">
              <a:defRPr sz="3600" b="1">
                <a:latin typeface="宋体" pitchFamily="2" charset="-122"/>
                <a:ea typeface="宋体" pitchFamily="2" charset="-122"/>
              </a:defRPr>
            </a:lvl1pPr>
            <a:lvl2pPr marL="342900" defTabSz="685800">
              <a:defRPr sz="1400"/>
            </a:lvl2pPr>
            <a:lvl3pPr marL="685800" defTabSz="685800">
              <a:defRPr sz="1400"/>
            </a:lvl3pPr>
            <a:lvl4pPr marL="1028700" defTabSz="685800">
              <a:defRPr sz="1400"/>
            </a:lvl4pPr>
            <a:lvl5pPr marL="1371600" defTabSz="685800">
              <a:defRPr sz="1400"/>
            </a:lvl5pPr>
            <a:lvl6pPr marL="1714500" defTabSz="685800">
              <a:defRPr sz="1400"/>
            </a:lvl6pPr>
            <a:lvl7pPr marL="2057400" defTabSz="685800">
              <a:defRPr sz="1400"/>
            </a:lvl7pPr>
            <a:lvl8pPr marL="2400300" defTabSz="685800">
              <a:defRPr sz="1400"/>
            </a:lvl8pPr>
            <a:lvl9pPr marL="2743200" defTabSz="685800">
              <a:defRPr sz="1400"/>
            </a:lvl9pPr>
          </a:lstStyle>
          <a:p>
            <a:r>
              <a:rPr lang="zh-CN" altLang="en-US" sz="3200" smtClean="0">
                <a:latin typeface="楷体" panose="02010609060101010101" pitchFamily="49" charset="-122"/>
                <a:ea typeface="楷体" panose="02010609060101010101" pitchFamily="49" charset="-122"/>
              </a:rPr>
              <a:t>制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订活动计划</a:t>
            </a:r>
            <a:endParaRPr lang="en-US" altLang="zh-CN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右箭头 3"/>
          <p:cNvSpPr/>
          <p:nvPr/>
        </p:nvSpPr>
        <p:spPr>
          <a:xfrm rot="5400000">
            <a:off x="6343071" y="3274598"/>
            <a:ext cx="720080" cy="466512"/>
          </a:xfrm>
          <a:prstGeom prst="rightArrow">
            <a:avLst/>
          </a:prstGeom>
          <a:grpFill/>
          <a:ln>
            <a:solidFill>
              <a:schemeClr val="accent3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右箭头 9"/>
          <p:cNvSpPr/>
          <p:nvPr/>
        </p:nvSpPr>
        <p:spPr>
          <a:xfrm>
            <a:off x="4275787" y="2613433"/>
            <a:ext cx="720080" cy="466512"/>
          </a:xfrm>
          <a:prstGeom prst="rightArrow">
            <a:avLst/>
          </a:prstGeom>
          <a:noFill/>
          <a:ln>
            <a:solidFill>
              <a:schemeClr val="accent3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右箭头 10"/>
          <p:cNvSpPr/>
          <p:nvPr/>
        </p:nvSpPr>
        <p:spPr>
          <a:xfrm flipH="1">
            <a:off x="4561643" y="4062520"/>
            <a:ext cx="720080" cy="466512"/>
          </a:xfrm>
          <a:prstGeom prst="rightArrow">
            <a:avLst/>
          </a:prstGeom>
          <a:grpFill/>
          <a:ln>
            <a:solidFill>
              <a:schemeClr val="accent3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765200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1" grpId="0"/>
      <p:bldP spid="22" grpId="0"/>
      <p:bldP spid="23" grpId="0"/>
      <p:bldP spid="4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827584" y="1635646"/>
            <a:ext cx="7560840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   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认真阅读“阅读材料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”的内容，思考自己想选择哪方面的活动内容。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30800" y="411510"/>
            <a:ext cx="31691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选定活动内容</a:t>
            </a:r>
          </a:p>
        </p:txBody>
      </p:sp>
      <p:pic>
        <p:nvPicPr>
          <p:cNvPr id="4" name="Picture 2" descr="E:\24春\图\包图网的图\手绘西周青铜器小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5486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085520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1502429"/>
            <a:ext cx="7632848" cy="171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800" b="1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3200" b="1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字谜 </a:t>
            </a:r>
            <a:r>
              <a:rPr lang="zh-CN" altLang="en-US" sz="3200" b="1" dirty="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由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谜面、谜底组成，一般只呈现谜面，不呈现谜底；搜集字谜，就是要通过图书、网络等渠道，有目的地查找并记录字谜。</a:t>
            </a:r>
          </a:p>
        </p:txBody>
      </p:sp>
      <p:sp>
        <p:nvSpPr>
          <p:cNvPr id="10" name="文本框 15">
            <a:extLst>
              <a:ext uri="{FF2B5EF4-FFF2-40B4-BE49-F238E27FC236}">
                <a16:creationId xmlns="" xmlns:a16="http://schemas.microsoft.com/office/drawing/2014/main" id="{A0D678E2-B771-5D5A-6661-F5FB201ED77E}"/>
              </a:ext>
            </a:extLst>
          </p:cNvPr>
          <p:cNvSpPr txBox="1"/>
          <p:nvPr/>
        </p:nvSpPr>
        <p:spPr>
          <a:xfrm>
            <a:off x="1664480" y="434110"/>
            <a:ext cx="2378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资料链接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1" name="Picture 12" descr="C:\Users\BJBFB01\Desktop\眼镜_副本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DFE"/>
              </a:clrFrom>
              <a:clrTo>
                <a:srgbClr val="FFFD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339503"/>
            <a:ext cx="855339" cy="899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2420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24春\图\教材图\P4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10" b="34953"/>
          <a:stretch/>
        </p:blipFill>
        <p:spPr bwMode="auto">
          <a:xfrm>
            <a:off x="757903" y="-1"/>
            <a:ext cx="6982449" cy="5156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文本框 7"/>
          <p:cNvSpPr txBox="1"/>
          <p:nvPr/>
        </p:nvSpPr>
        <p:spPr>
          <a:xfrm>
            <a:off x="4634201" y="339502"/>
            <a:ext cx="671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日</a:t>
            </a:r>
          </a:p>
        </p:txBody>
      </p:sp>
      <p:sp>
        <p:nvSpPr>
          <p:cNvPr id="15" name="文本框 7"/>
          <p:cNvSpPr txBox="1"/>
          <p:nvPr/>
        </p:nvSpPr>
        <p:spPr>
          <a:xfrm>
            <a:off x="5221891" y="711870"/>
            <a:ext cx="671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坐</a:t>
            </a:r>
          </a:p>
        </p:txBody>
      </p:sp>
      <p:sp>
        <p:nvSpPr>
          <p:cNvPr id="16" name="文本框 7"/>
          <p:cNvSpPr txBox="1"/>
          <p:nvPr/>
        </p:nvSpPr>
        <p:spPr>
          <a:xfrm>
            <a:off x="5833959" y="1131590"/>
            <a:ext cx="671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也</a:t>
            </a:r>
          </a:p>
        </p:txBody>
      </p:sp>
      <p:sp>
        <p:nvSpPr>
          <p:cNvPr id="17" name="文本框 7"/>
          <p:cNvSpPr txBox="1"/>
          <p:nvPr/>
        </p:nvSpPr>
        <p:spPr>
          <a:xfrm>
            <a:off x="6914079" y="1491630"/>
            <a:ext cx="504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口</a:t>
            </a:r>
          </a:p>
        </p:txBody>
      </p:sp>
      <p:sp>
        <p:nvSpPr>
          <p:cNvPr id="19" name="文本框 7"/>
          <p:cNvSpPr txBox="1"/>
          <p:nvPr/>
        </p:nvSpPr>
        <p:spPr>
          <a:xfrm>
            <a:off x="6770063" y="83374"/>
            <a:ext cx="6480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文字谜</a:t>
            </a:r>
            <a:endParaRPr lang="zh-CN" altLang="en-US" sz="32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文本框 7"/>
          <p:cNvSpPr txBox="1"/>
          <p:nvPr/>
        </p:nvSpPr>
        <p:spPr>
          <a:xfrm>
            <a:off x="3861008" y="3236131"/>
            <a:ext cx="1080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latin typeface="宋体" pitchFamily="2" charset="-122"/>
                <a:ea typeface="宋体" pitchFamily="2" charset="-122"/>
              </a:defRPr>
            </a:lvl1pPr>
          </a:lstStyle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画谜</a:t>
            </a:r>
          </a:p>
        </p:txBody>
      </p:sp>
      <p:sp>
        <p:nvSpPr>
          <p:cNvPr id="20" name="文本框 7"/>
          <p:cNvSpPr txBox="1"/>
          <p:nvPr/>
        </p:nvSpPr>
        <p:spPr>
          <a:xfrm>
            <a:off x="6925478" y="3669179"/>
            <a:ext cx="6713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斗</a:t>
            </a:r>
          </a:p>
        </p:txBody>
      </p:sp>
      <p:sp>
        <p:nvSpPr>
          <p:cNvPr id="21" name="文本框 7"/>
          <p:cNvSpPr txBox="1"/>
          <p:nvPr/>
        </p:nvSpPr>
        <p:spPr>
          <a:xfrm>
            <a:off x="3218419" y="3939902"/>
            <a:ext cx="6713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休</a:t>
            </a:r>
          </a:p>
        </p:txBody>
      </p:sp>
      <p:sp>
        <p:nvSpPr>
          <p:cNvPr id="22" name="文本框 7"/>
          <p:cNvSpPr txBox="1"/>
          <p:nvPr/>
        </p:nvSpPr>
        <p:spPr>
          <a:xfrm>
            <a:off x="4621449" y="4542889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十”加“两个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点</a:t>
            </a:r>
            <a:r>
              <a:rPr lang="en-US" altLang="zh-CN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058971" y="3155689"/>
            <a:ext cx="1422184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/>
            <a:r>
              <a:rPr lang="zh-CN" altLang="en-US" sz="24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十二点整</a:t>
            </a:r>
            <a:endParaRPr lang="en-US" altLang="zh-CN" sz="2400" b="1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文本框 7"/>
          <p:cNvSpPr txBox="1"/>
          <p:nvPr/>
        </p:nvSpPr>
        <p:spPr>
          <a:xfrm>
            <a:off x="1585487" y="3091897"/>
            <a:ext cx="7080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人 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586163" y="3615117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木</a:t>
            </a:r>
            <a:endParaRPr lang="en-US" altLang="zh-CN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9" grpId="0"/>
      <p:bldP spid="18" grpId="0"/>
      <p:bldP spid="20" grpId="0"/>
      <p:bldP spid="21" grpId="0"/>
      <p:bldP spid="22" grpId="0"/>
      <p:bldP spid="2" grpId="0" animBg="1"/>
      <p:bldP spid="2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24春\图\教材图\P4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1" t="65296" r="9893" b="12153"/>
          <a:stretch/>
        </p:blipFill>
        <p:spPr bwMode="auto">
          <a:xfrm>
            <a:off x="611560" y="780444"/>
            <a:ext cx="8148535" cy="3087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7"/>
          <p:cNvSpPr txBox="1"/>
          <p:nvPr/>
        </p:nvSpPr>
        <p:spPr>
          <a:xfrm>
            <a:off x="7740352" y="3899080"/>
            <a:ext cx="6713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默</a:t>
            </a:r>
          </a:p>
        </p:txBody>
      </p:sp>
      <p:sp>
        <p:nvSpPr>
          <p:cNvPr id="7" name="文本框 7"/>
          <p:cNvSpPr txBox="1"/>
          <p:nvPr/>
        </p:nvSpPr>
        <p:spPr>
          <a:xfrm>
            <a:off x="3654222" y="186775"/>
            <a:ext cx="1835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latin typeface="宋体" pitchFamily="2" charset="-122"/>
                <a:ea typeface="宋体" pitchFamily="2" charset="-122"/>
              </a:defRPr>
            </a:lvl1pPr>
          </a:lstStyle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故事谜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76541" y="3867894"/>
            <a:ext cx="7363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字形：“黑”和“犬”。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字义：年轻人“笑而不答”是“沉默”的意思。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24春\图\教材图\P4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2" t="4653" r="8923" b="72230"/>
          <a:stretch/>
        </p:blipFill>
        <p:spPr bwMode="auto">
          <a:xfrm>
            <a:off x="859819" y="542536"/>
            <a:ext cx="7585756" cy="2893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9"/>
          <p:cNvSpPr txBox="1"/>
          <p:nvPr/>
        </p:nvSpPr>
        <p:spPr>
          <a:xfrm>
            <a:off x="296213" y="3579862"/>
            <a:ext cx="8712968" cy="573042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685800">
              <a:defRPr sz="3600" b="1">
                <a:latin typeface="楷体" pitchFamily="49" charset="-122"/>
                <a:ea typeface="楷体" pitchFamily="49" charset="-122"/>
              </a:defRPr>
            </a:lvl1pPr>
            <a:lvl2pPr marL="342900" defTabSz="685800">
              <a:defRPr sz="1400"/>
            </a:lvl2pPr>
            <a:lvl3pPr marL="685800" defTabSz="685800">
              <a:defRPr sz="1400"/>
            </a:lvl3pPr>
            <a:lvl4pPr marL="1028700" defTabSz="685800">
              <a:defRPr sz="1400"/>
            </a:lvl4pPr>
            <a:lvl5pPr marL="1371600" defTabSz="685800">
              <a:defRPr sz="1400"/>
            </a:lvl5pPr>
            <a:lvl6pPr marL="1714500" defTabSz="685800">
              <a:defRPr sz="1400"/>
            </a:lvl6pPr>
            <a:lvl7pPr marL="2057400" defTabSz="685800">
              <a:defRPr sz="1400"/>
            </a:lvl7pPr>
            <a:lvl8pPr marL="2400300" defTabSz="685800">
              <a:defRPr sz="1400"/>
            </a:lvl8pPr>
            <a:lvl9pPr marL="2743200" defTabSz="685800">
              <a:defRPr sz="1400"/>
            </a:lvl9pPr>
          </a:lstStyle>
          <a:p>
            <a:pPr algn="l">
              <a:lnSpc>
                <a:spcPct val="130000"/>
              </a:lnSpc>
            </a:pPr>
            <a:r>
              <a:rPr lang="zh-CN" altLang="en-US" sz="2800" dirty="0"/>
              <a:t>“阔”字在字形、字义方面的特点真是让人印象深刻。</a:t>
            </a:r>
            <a:endParaRPr lang="en-US" altLang="zh-CN" sz="28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24春\图\教材图\P4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1" t="29226" r="37424" b="46340"/>
          <a:stretch/>
        </p:blipFill>
        <p:spPr bwMode="auto">
          <a:xfrm>
            <a:off x="365569" y="666019"/>
            <a:ext cx="5114130" cy="3289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9"/>
          <p:cNvSpPr txBox="1"/>
          <p:nvPr/>
        </p:nvSpPr>
        <p:spPr>
          <a:xfrm>
            <a:off x="5479698" y="1219595"/>
            <a:ext cx="3583127" cy="2677656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685800">
              <a:defRPr sz="3600" b="1">
                <a:latin typeface="楷体" pitchFamily="49" charset="-122"/>
                <a:ea typeface="楷体" pitchFamily="49" charset="-122"/>
              </a:defRPr>
            </a:lvl1pPr>
            <a:lvl2pPr marL="342900" defTabSz="685800">
              <a:defRPr sz="1400"/>
            </a:lvl2pPr>
            <a:lvl3pPr marL="685800" defTabSz="685800">
              <a:defRPr sz="1400"/>
            </a:lvl3pPr>
            <a:lvl4pPr marL="1028700" defTabSz="685800">
              <a:defRPr sz="1400"/>
            </a:lvl4pPr>
            <a:lvl5pPr marL="1371600" defTabSz="685800">
              <a:defRPr sz="1400"/>
            </a:lvl5pPr>
            <a:lvl6pPr marL="1714500" defTabSz="685800">
              <a:defRPr sz="1400"/>
            </a:lvl6pPr>
            <a:lvl7pPr marL="2057400" defTabSz="685800">
              <a:defRPr sz="1400"/>
            </a:lvl7pPr>
            <a:lvl8pPr marL="2400300" defTabSz="685800">
              <a:defRPr sz="1400"/>
            </a:lvl8pPr>
            <a:lvl9pPr marL="2743200" defTabSz="685800">
              <a:defRPr sz="1400"/>
            </a:lvl9pPr>
          </a:lstStyle>
          <a:p>
            <a:pPr algn="l">
              <a:lnSpc>
                <a:spcPct val="120000"/>
              </a:lnSpc>
            </a:pPr>
            <a:r>
              <a:rPr lang="zh-CN" altLang="en-US" sz="2800" dirty="0" smtClean="0"/>
              <a:t>    这类歇后语巧妙利用音同或音近的汉字，变原来的字义为谐音字义，产生俏皮风趣的表达效果。</a:t>
            </a:r>
            <a:endParaRPr lang="en-US" altLang="zh-CN" sz="2800" dirty="0"/>
          </a:p>
        </p:txBody>
      </p:sp>
    </p:spTree>
    <p:extLst>
      <p:ext uri="{BB962C8B-B14F-4D97-AF65-F5344CB8AC3E}">
        <p14:creationId xmlns:p14="http://schemas.microsoft.com/office/powerpoint/2010/main" val="61681905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24春\图\教材图\P4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9" t="53484" r="7167" b="7613"/>
          <a:stretch/>
        </p:blipFill>
        <p:spPr bwMode="auto">
          <a:xfrm>
            <a:off x="837793" y="195486"/>
            <a:ext cx="7471915" cy="4589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6994141" y="2490007"/>
            <a:ext cx="1005403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枇杷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260977" y="4075298"/>
            <a:ext cx="1005403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琵琶</a:t>
            </a:r>
          </a:p>
        </p:txBody>
      </p:sp>
      <p:sp>
        <p:nvSpPr>
          <p:cNvPr id="5" name="矩形 4"/>
          <p:cNvSpPr/>
          <p:nvPr/>
        </p:nvSpPr>
        <p:spPr>
          <a:xfrm>
            <a:off x="5399179" y="3993907"/>
            <a:ext cx="2880320" cy="95410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itchFamily="2" charset="-122"/>
                <a:ea typeface="宋体" pitchFamily="2" charset="-122"/>
              </a:rPr>
              <a:t>音同字不</a:t>
            </a:r>
            <a:r>
              <a:rPr lang="zh-CN" altLang="en-US" sz="2800" b="1">
                <a:solidFill>
                  <a:schemeClr val="tx1">
                    <a:lumMod val="95000"/>
                    <a:lumOff val="5000"/>
                  </a:schemeClr>
                </a:solidFill>
                <a:latin typeface="宋体" pitchFamily="2" charset="-122"/>
                <a:ea typeface="宋体" pitchFamily="2" charset="-122"/>
              </a:rPr>
              <a:t>同</a:t>
            </a:r>
            <a:r>
              <a:rPr lang="zh-CN" altLang="en-US" sz="2800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宋体" pitchFamily="2" charset="-122"/>
                <a:ea typeface="宋体" pitchFamily="2" charset="-122"/>
              </a:rPr>
              <a:t>，</a:t>
            </a:r>
            <a:endParaRPr lang="en-US" altLang="zh-CN" sz="2800" b="1" smtClean="0">
              <a:solidFill>
                <a:schemeClr val="tx1">
                  <a:lumMod val="95000"/>
                  <a:lumOff val="5000"/>
                </a:schemeClr>
              </a:solidFill>
              <a:latin typeface="宋体" pitchFamily="2" charset="-122"/>
              <a:ea typeface="宋体" pitchFamily="2" charset="-122"/>
            </a:endParaRPr>
          </a:p>
          <a:p>
            <a:pPr defTabSz="685800"/>
            <a:r>
              <a:rPr lang="zh-CN" altLang="en-US" sz="2800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宋体" pitchFamily="2" charset="-122"/>
                <a:ea typeface="宋体" pitchFamily="2" charset="-122"/>
              </a:rPr>
              <a:t>意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itchFamily="2" charset="-122"/>
                <a:ea typeface="宋体" pitchFamily="2" charset="-122"/>
              </a:rPr>
              <a:t>思差</a:t>
            </a:r>
            <a:r>
              <a:rPr lang="zh-CN" altLang="en-US" sz="2800" b="1">
                <a:solidFill>
                  <a:schemeClr val="tx1">
                    <a:lumMod val="95000"/>
                    <a:lumOff val="5000"/>
                  </a:schemeClr>
                </a:solidFill>
                <a:latin typeface="宋体" pitchFamily="2" charset="-122"/>
                <a:ea typeface="宋体" pitchFamily="2" charset="-122"/>
              </a:rPr>
              <a:t>得</a:t>
            </a:r>
            <a:r>
              <a:rPr lang="zh-CN" altLang="en-US" sz="2800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宋体" pitchFamily="2" charset="-122"/>
                <a:ea typeface="宋体" pitchFamily="2" charset="-122"/>
              </a:rPr>
              <a:t>远</a:t>
            </a:r>
            <a:endParaRPr lang="zh-CN" alt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24春\图\教材图\P4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2" b="9806"/>
          <a:stretch/>
        </p:blipFill>
        <p:spPr bwMode="auto">
          <a:xfrm>
            <a:off x="827584" y="60333"/>
            <a:ext cx="4176464" cy="5083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圆角矩形 2"/>
          <p:cNvSpPr/>
          <p:nvPr/>
        </p:nvSpPr>
        <p:spPr>
          <a:xfrm>
            <a:off x="1076201" y="771550"/>
            <a:ext cx="3440618" cy="868564"/>
          </a:xfrm>
          <a:prstGeom prst="roundRect">
            <a:avLst/>
          </a:prstGeom>
          <a:grp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5906" y="555526"/>
            <a:ext cx="3328542" cy="4464000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1076201" y="1640114"/>
            <a:ext cx="3456384" cy="868564"/>
          </a:xfrm>
          <a:prstGeom prst="roundRect">
            <a:avLst/>
          </a:prstGeom>
          <a:grp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062" y="668097"/>
            <a:ext cx="3328542" cy="4464000"/>
          </a:xfrm>
          <a:prstGeom prst="rect">
            <a:avLst/>
          </a:prstGeom>
        </p:spPr>
      </p:pic>
      <p:sp>
        <p:nvSpPr>
          <p:cNvPr id="7" name="圆角矩形 6"/>
          <p:cNvSpPr/>
          <p:nvPr/>
        </p:nvSpPr>
        <p:spPr>
          <a:xfrm>
            <a:off x="1064763" y="3363838"/>
            <a:ext cx="3459939" cy="853438"/>
          </a:xfrm>
          <a:prstGeom prst="roundRect">
            <a:avLst/>
          </a:prstGeom>
          <a:grp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92"/>
          <a:stretch/>
        </p:blipFill>
        <p:spPr>
          <a:xfrm>
            <a:off x="5238062" y="668097"/>
            <a:ext cx="3162399" cy="4464000"/>
          </a:xfrm>
          <a:prstGeom prst="rect">
            <a:avLst/>
          </a:prstGeom>
        </p:spPr>
      </p:pic>
      <p:sp>
        <p:nvSpPr>
          <p:cNvPr id="9" name="圆角矩形 8"/>
          <p:cNvSpPr/>
          <p:nvPr/>
        </p:nvSpPr>
        <p:spPr>
          <a:xfrm>
            <a:off x="1064763" y="4217217"/>
            <a:ext cx="3444173" cy="730301"/>
          </a:xfrm>
          <a:prstGeom prst="roundRect">
            <a:avLst/>
          </a:prstGeom>
          <a:grp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25"/>
          <a:stretch/>
        </p:blipFill>
        <p:spPr>
          <a:xfrm>
            <a:off x="5425313" y="668097"/>
            <a:ext cx="3141291" cy="44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443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标注 1"/>
          <p:cNvSpPr/>
          <p:nvPr/>
        </p:nvSpPr>
        <p:spPr>
          <a:xfrm>
            <a:off x="956522" y="3341675"/>
            <a:ext cx="6351782" cy="1246299"/>
          </a:xfrm>
          <a:prstGeom prst="wedgeRoundRectCallout">
            <a:avLst>
              <a:gd name="adj1" fmla="val 53989"/>
              <a:gd name="adj2" fmla="val -11957"/>
              <a:gd name="adj3" fmla="val 16667"/>
            </a:avLst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“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星、凤、蜀、祭”等字的演变过程真有意思。</a:t>
            </a:r>
          </a:p>
        </p:txBody>
      </p:sp>
      <p:sp>
        <p:nvSpPr>
          <p:cNvPr id="3" name="圆角矩形标注 2"/>
          <p:cNvSpPr/>
          <p:nvPr/>
        </p:nvSpPr>
        <p:spPr>
          <a:xfrm>
            <a:off x="2411760" y="2151090"/>
            <a:ext cx="4527748" cy="817245"/>
          </a:xfrm>
          <a:prstGeom prst="wedgeRoundRectCallout">
            <a:avLst>
              <a:gd name="adj1" fmla="val -55454"/>
              <a:gd name="adj2" fmla="val -28076"/>
              <a:gd name="adj3" fmla="val 16667"/>
            </a:avLst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形声字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有两种造字方法。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83568" y="533363"/>
            <a:ext cx="8064896" cy="1195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685800">
              <a:lnSpc>
                <a:spcPct val="12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    读材料，提取主要信息，说说你的发现和感受吧！</a:t>
            </a:r>
          </a:p>
        </p:txBody>
      </p:sp>
      <p:pic>
        <p:nvPicPr>
          <p:cNvPr id="1026" name="Picture 2" descr="E:\各种形象图\公司画图-课件用人物\半身女孩1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53" b="9564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8882" y="2947038"/>
            <a:ext cx="1278136" cy="1612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各种形象图\公司画图-课件用人物\半身男孩1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92" b="96136" l="9836" r="899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685491"/>
            <a:ext cx="1223301" cy="1621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8780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827584" y="1491630"/>
            <a:ext cx="7632848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685800">
              <a:lnSpc>
                <a:spcPct val="120000"/>
              </a:lnSpc>
            </a:pPr>
            <a:r>
              <a:rPr lang="zh-CN" altLang="en-US" sz="3200" b="1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3200" b="1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请大家选择自己感兴趣的一项活动内容，请选择同样活动内容的学生组成四人小组，合作学习。</a:t>
            </a:r>
            <a:endParaRPr lang="zh-CN" altLang="en-US" sz="3200" b="1" dirty="0">
              <a:solidFill>
                <a:prstClr val="black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4591126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96144" y="2067694"/>
            <a:ext cx="4860032" cy="5847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en-US" altLang="zh-CN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讨论确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定组员的分工。</a:t>
            </a:r>
          </a:p>
        </p:txBody>
      </p:sp>
      <p:sp>
        <p:nvSpPr>
          <p:cNvPr id="5" name="矩形 4"/>
          <p:cNvSpPr/>
          <p:nvPr/>
        </p:nvSpPr>
        <p:spPr>
          <a:xfrm>
            <a:off x="1389134" y="267494"/>
            <a:ext cx="3600400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制订活动计划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96144" y="2789225"/>
            <a:ext cx="7020272" cy="107721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讨论确定活动时间、活动流程和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展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示方式等。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96144" y="4003199"/>
            <a:ext cx="3384376" cy="5847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en-US" altLang="zh-CN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撰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写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活动计划。</a:t>
            </a:r>
          </a:p>
        </p:txBody>
      </p:sp>
      <p:sp>
        <p:nvSpPr>
          <p:cNvPr id="7" name="矩形 6"/>
          <p:cNvSpPr/>
          <p:nvPr/>
        </p:nvSpPr>
        <p:spPr>
          <a:xfrm>
            <a:off x="719572" y="1294618"/>
            <a:ext cx="5364596" cy="647305"/>
          </a:xfrm>
          <a:prstGeom prst="rect">
            <a:avLst/>
          </a:prstGeom>
          <a:noFill/>
          <a:ln w="15875">
            <a:noFill/>
            <a:prstDash val="sysDash"/>
          </a:ln>
        </p:spPr>
        <p:txBody>
          <a:bodyPr wrap="square" rtlCol="0">
            <a:noAutofit/>
          </a:bodyPr>
          <a:lstStyle/>
          <a:p>
            <a:pPr algn="ctr" defTabSz="685800"/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制订活动</a:t>
            </a:r>
            <a:r>
              <a:rPr lang="zh-CN" altLang="en-US" sz="3200" b="1">
                <a:latin typeface="宋体" pitchFamily="2" charset="-122"/>
                <a:ea typeface="宋体" pitchFamily="2" charset="-122"/>
              </a:rPr>
              <a:t>计</a:t>
            </a:r>
            <a:r>
              <a:rPr lang="zh-CN" altLang="en-US" sz="3200" b="1" smtClean="0">
                <a:latin typeface="宋体" pitchFamily="2" charset="-122"/>
                <a:ea typeface="宋体" pitchFamily="2" charset="-122"/>
              </a:rPr>
              <a:t>划的步骤：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8" name="Picture 2" descr="E:\24春\图\包图网的图\手绘西周青铜器小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5486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4471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43608" y="1851670"/>
            <a:ext cx="6912768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请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大家按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照步骤制订小组活动计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划吧！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0588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24春\图\五下题目旁的图处理后\汉字真有趣合成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12" b="10212"/>
          <a:stretch/>
        </p:blipFill>
        <p:spPr bwMode="auto">
          <a:xfrm>
            <a:off x="1182304" y="2441549"/>
            <a:ext cx="4284000" cy="24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BJBFB01\Pictures\第二课时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000" y="3744000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1"/>
          <p:cNvSpPr txBox="1"/>
          <p:nvPr/>
        </p:nvSpPr>
        <p:spPr>
          <a:xfrm>
            <a:off x="243670" y="180318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语文 五年级 下册</a:t>
            </a:r>
          </a:p>
        </p:txBody>
      </p:sp>
      <p:sp>
        <p:nvSpPr>
          <p:cNvPr id="9" name="TextBox 48"/>
          <p:cNvSpPr txBox="1"/>
          <p:nvPr/>
        </p:nvSpPr>
        <p:spPr>
          <a:xfrm>
            <a:off x="2166348" y="1291139"/>
            <a:ext cx="4811304" cy="992579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6000" b="1" dirty="0">
                <a:ln w="0"/>
                <a:effectLst/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 汉字真有趣 </a:t>
            </a:r>
          </a:p>
        </p:txBody>
      </p:sp>
      <p:sp>
        <p:nvSpPr>
          <p:cNvPr id="10" name="文本框 14"/>
          <p:cNvSpPr txBox="1"/>
          <p:nvPr/>
        </p:nvSpPr>
        <p:spPr>
          <a:xfrm>
            <a:off x="6244237" y="3691113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</p:spTree>
    <p:extLst>
      <p:ext uri="{BB962C8B-B14F-4D97-AF65-F5344CB8AC3E}">
        <p14:creationId xmlns:p14="http://schemas.microsoft.com/office/powerpoint/2010/main" val="204642308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755576" y="1347614"/>
            <a:ext cx="7560840" cy="2456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    以往的综合性学习活动，我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们是通过哪些渠道获取资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料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的？读一读“活动建议”中关于搜集资料的图表，说说你获得了哪些新的认识。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51889" y="451351"/>
            <a:ext cx="3096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学习搜集资料</a:t>
            </a:r>
          </a:p>
        </p:txBody>
      </p:sp>
      <p:pic>
        <p:nvPicPr>
          <p:cNvPr id="4" name="Picture 2" descr="E:\24春\图\包图网的图\手绘西周青铜器小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5486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117841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对角圆角矩形 2"/>
          <p:cNvSpPr/>
          <p:nvPr/>
        </p:nvSpPr>
        <p:spPr>
          <a:xfrm>
            <a:off x="179512" y="1262266"/>
            <a:ext cx="3210637" cy="3574514"/>
          </a:xfrm>
          <a:prstGeom prst="round2DiagRect">
            <a:avLst>
              <a:gd name="adj1" fmla="val 16667"/>
              <a:gd name="adj2" fmla="val 11001"/>
            </a:avLst>
          </a:prstGeom>
          <a:solidFill>
            <a:schemeClr val="accent6">
              <a:lumMod val="40000"/>
              <a:lumOff val="60000"/>
            </a:schemeClr>
          </a:solidFill>
          <a:ln w="19050">
            <a:noFill/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查找图书</a:t>
            </a:r>
          </a:p>
          <a:p>
            <a:r>
              <a:rPr lang="en-US" altLang="zh-CN" sz="21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1.</a:t>
            </a:r>
            <a:r>
              <a:rPr lang="zh-CN" altLang="en-US" sz="21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在学校阅览室、图书馆或书店，可以按类别找书。如，搜集汉字故事，可以到语言类或文化类的书架上去找。</a:t>
            </a:r>
            <a:endParaRPr lang="en-US" altLang="zh-CN" sz="2100" b="1" dirty="0">
              <a:solidFill>
                <a:schemeClr val="tx1"/>
              </a:solidFill>
              <a:latin typeface="仿宋" panose="02010609060101010101" pitchFamily="49" charset="-122"/>
              <a:ea typeface="仿宋" panose="02010609060101010101" pitchFamily="49" charset="-122"/>
              <a:sym typeface="+mn-ea"/>
            </a:endParaRPr>
          </a:p>
          <a:p>
            <a:r>
              <a:rPr lang="en-US" altLang="zh-CN" sz="21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2</a:t>
            </a:r>
            <a:r>
              <a:rPr lang="zh-CN" altLang="en-US" sz="21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.书名、目录、内容简介等，能帮助我们大致判断书中是否有自己需要的内容。</a:t>
            </a:r>
          </a:p>
        </p:txBody>
      </p:sp>
      <p:sp>
        <p:nvSpPr>
          <p:cNvPr id="2" name="对角圆角矩形 1"/>
          <p:cNvSpPr/>
          <p:nvPr/>
        </p:nvSpPr>
        <p:spPr>
          <a:xfrm>
            <a:off x="3491880" y="1275606"/>
            <a:ext cx="3232150" cy="3489166"/>
          </a:xfrm>
          <a:prstGeom prst="round2DiagRect">
            <a:avLst>
              <a:gd name="adj1" fmla="val 16667"/>
              <a:gd name="adj2" fmla="val 12377"/>
            </a:avLst>
          </a:prstGeom>
          <a:solidFill>
            <a:schemeClr val="accent6">
              <a:lumMod val="40000"/>
              <a:lumOff val="60000"/>
            </a:schemeClr>
          </a:solidFill>
          <a:ln w="19050">
            <a:noFill/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1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网络搜索</a:t>
            </a:r>
          </a:p>
          <a:p>
            <a:r>
              <a:rPr lang="en-US" altLang="zh-CN" sz="21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1.</a:t>
            </a:r>
            <a:r>
              <a:rPr lang="zh-CN" altLang="en-US" sz="21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在网上搜集资料，关键词很重要。如，搜集汉字故事，可以检索关键词“汉字故事”，不能仅仅检索“故事”。</a:t>
            </a:r>
          </a:p>
          <a:p>
            <a:r>
              <a:rPr lang="zh-CN" altLang="en-US" sz="21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2.检索后的条目很多，可以根据题目、显示的内容等，判断哪些是需要的资料。</a:t>
            </a:r>
          </a:p>
        </p:txBody>
      </p:sp>
      <p:sp>
        <p:nvSpPr>
          <p:cNvPr id="4" name="对角圆角矩形 3"/>
          <p:cNvSpPr/>
          <p:nvPr/>
        </p:nvSpPr>
        <p:spPr>
          <a:xfrm>
            <a:off x="6836216" y="1275606"/>
            <a:ext cx="2200280" cy="2215494"/>
          </a:xfrm>
          <a:prstGeom prst="round2DiagRect">
            <a:avLst>
              <a:gd name="adj1" fmla="val 16667"/>
              <a:gd name="adj2" fmla="val 9767"/>
            </a:avLst>
          </a:prstGeom>
          <a:solidFill>
            <a:schemeClr val="accent6">
              <a:lumMod val="40000"/>
              <a:lumOff val="60000"/>
            </a:schemeClr>
          </a:solidFill>
          <a:ln w="19050">
            <a:noFill/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1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请教别人</a:t>
            </a:r>
          </a:p>
          <a:p>
            <a:r>
              <a:rPr lang="zh-CN" altLang="en-US" sz="21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1.想想谁可能会有自己需要的资料。</a:t>
            </a:r>
          </a:p>
          <a:p>
            <a:r>
              <a:rPr lang="zh-CN" altLang="en-US" sz="21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2.想好问题，请教合适的人。</a:t>
            </a:r>
            <a:endParaRPr lang="zh-CN" altLang="en-US" sz="2100" dirty="0">
              <a:solidFill>
                <a:schemeClr val="tx1"/>
              </a:solidFill>
              <a:latin typeface="仿宋" panose="02010609060101010101" pitchFamily="49" charset="-122"/>
              <a:ea typeface="仿宋" panose="02010609060101010101" pitchFamily="49" charset="-122"/>
              <a:sym typeface="+mn-ea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3450532" y="192936"/>
            <a:ext cx="2101004" cy="64698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3200" b="1" dirty="0">
                <a:solidFill>
                  <a:srgbClr val="00B05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搜集资料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67355" y1="69690" x2="84615" y2="902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5002" y="1452404"/>
            <a:ext cx="360040" cy="30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7856">
                        <a14:foregroundMark x1="49903" y1="38596" x2="49903" y2="38596"/>
                        <a14:foregroundMark x1="49318" y1="63743" x2="49318" y2="63743"/>
                        <a14:foregroundMark x1="48148" y1="86550" x2="48148" y2="865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735" y="1410357"/>
            <a:ext cx="526014" cy="350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24570" y1="16146" x2="26290" y2="52604"/>
                        <a14:foregroundMark x1="76413" y1="19792" x2="74693" y2="570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4070" y="1360820"/>
            <a:ext cx="426170" cy="40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直接连接符 10"/>
          <p:cNvCxnSpPr/>
          <p:nvPr/>
        </p:nvCxnSpPr>
        <p:spPr>
          <a:xfrm>
            <a:off x="2339178" y="2435112"/>
            <a:ext cx="76654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394962" y="2748548"/>
            <a:ext cx="54006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755002" y="3684652"/>
            <a:ext cx="235072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431971" y="4020309"/>
            <a:ext cx="2673751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6147966" y="2067694"/>
            <a:ext cx="33449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3743127" y="2378983"/>
            <a:ext cx="54006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4361316" y="3972684"/>
            <a:ext cx="195389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3771702" y="4304149"/>
            <a:ext cx="266429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3771702" y="4620756"/>
            <a:ext cx="115212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466970" y="4332724"/>
            <a:ext cx="2673751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408679" y="4654664"/>
            <a:ext cx="122413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7860243" y="2067694"/>
            <a:ext cx="808003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7084070" y="2383353"/>
            <a:ext cx="151216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7024326" y="2699011"/>
            <a:ext cx="835917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7272881" y="3021318"/>
            <a:ext cx="125134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右中括号 5">
            <a:extLst>
              <a:ext uri="{FF2B5EF4-FFF2-40B4-BE49-F238E27FC236}">
                <a16:creationId xmlns:a16="http://schemas.microsoft.com/office/drawing/2014/main" xmlns="" id="{93B84E59-0115-32D8-EAF3-6BB7F635D85E}"/>
              </a:ext>
            </a:extLst>
          </p:cNvPr>
          <p:cNvSpPr/>
          <p:nvPr/>
        </p:nvSpPr>
        <p:spPr>
          <a:xfrm rot="16200000">
            <a:off x="4666017" y="-2323936"/>
            <a:ext cx="274692" cy="6799431"/>
          </a:xfrm>
          <a:prstGeom prst="rightBracket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xmlns="" id="{3D9D17D2-6D2F-BA73-D72A-7B8329FDC416}"/>
              </a:ext>
            </a:extLst>
          </p:cNvPr>
          <p:cNvCxnSpPr/>
          <p:nvPr/>
        </p:nvCxnSpPr>
        <p:spPr>
          <a:xfrm>
            <a:off x="4499992" y="771550"/>
            <a:ext cx="0" cy="49071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1619673" y="831142"/>
            <a:ext cx="7128792" cy="817245"/>
          </a:xfrm>
          <a:prstGeom prst="wedgeRoundRectCallout">
            <a:avLst>
              <a:gd name="adj1" fmla="val -53410"/>
              <a:gd name="adj2" fmla="val 20278"/>
              <a:gd name="adj3" fmla="val 16667"/>
            </a:avLst>
          </a:prstGeom>
          <a:noFill/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 查找</a:t>
            </a: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图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书可以获得更</a:t>
            </a:r>
            <a:r>
              <a:rPr lang="zh-CN" altLang="en-US" sz="28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微软雅黑" panose="020B0503020204020204" charset="-122"/>
              </a:rPr>
              <a:t>为</a:t>
            </a:r>
            <a:r>
              <a:rPr lang="zh-CN" altLang="en-US" sz="28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微软雅黑" panose="020B0503020204020204" charset="-122"/>
              </a:rPr>
              <a:t>全</a:t>
            </a: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微软雅黑" panose="020B0503020204020204" charset="-122"/>
              </a:rPr>
              <a:t>面、</a:t>
            </a:r>
            <a:r>
              <a:rPr lang="zh-CN" altLang="en-US" sz="28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微软雅黑" panose="020B0503020204020204" charset="-122"/>
              </a:rPr>
              <a:t>权</a:t>
            </a:r>
            <a:r>
              <a:rPr lang="zh-CN" altLang="en-US" sz="28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微软雅黑" panose="020B0503020204020204" charset="-122"/>
              </a:rPr>
              <a:t>威的资料。</a:t>
            </a:r>
            <a:endParaRPr lang="en-US" altLang="zh-CN" sz="2800" b="1" dirty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67320" y="2288316"/>
            <a:ext cx="6297180" cy="817245"/>
          </a:xfrm>
          <a:prstGeom prst="wedgeRoundRectCallout">
            <a:avLst>
              <a:gd name="adj1" fmla="val 53652"/>
              <a:gd name="adj2" fmla="val 1278"/>
              <a:gd name="adj3" fmla="val 16667"/>
            </a:avLst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网络</a:t>
            </a: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搜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索的限制条件少，方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便</a:t>
            </a: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快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捷。</a:t>
            </a:r>
            <a:endParaRPr lang="en-US" altLang="zh-CN" sz="2800" b="1" dirty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746912" y="3614987"/>
            <a:ext cx="6803492" cy="1246299"/>
          </a:xfrm>
          <a:prstGeom prst="wedgeRoundRectCallout">
            <a:avLst>
              <a:gd name="adj1" fmla="val -52278"/>
              <a:gd name="adj2" fmla="val -8101"/>
              <a:gd name="adj3" fmla="val 16667"/>
            </a:avLst>
          </a:prstGeom>
          <a:noFill/>
          <a:ln w="28575">
            <a:solidFill>
              <a:srgbClr val="B9C7E6"/>
            </a:solidFill>
          </a:ln>
        </p:spPr>
        <p:txBody>
          <a:bodyPr wrap="square" rtlCol="0" anchor="t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    请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教</a:t>
            </a: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别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人能在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交流</a:t>
            </a: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互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动中获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得专业</a:t>
            </a: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指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导，提高搜集资料的成功率。</a:t>
            </a:r>
            <a:endParaRPr lang="en-US" altLang="zh-CN" sz="2800" b="1" dirty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微软雅黑" panose="020B0503020204020204" charset="-122"/>
            </a:endParaRPr>
          </a:p>
        </p:txBody>
      </p:sp>
      <p:pic>
        <p:nvPicPr>
          <p:cNvPr id="3074" name="Picture 2" descr="E:\各种形象图\公司画图-课件用人物\半身男孩9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3" b="97667" l="9817" r="8995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9502"/>
            <a:ext cx="1226109" cy="1800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各种形象图\公司画图-课件用人物\半身女孩8.t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582" b="98243" l="3242" r="897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54995" y="1923678"/>
            <a:ext cx="1090496" cy="1546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E:\各种形象图\公司画图-课件用人物\半身男孩7.t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977" b="94712" l="4981" r="8984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702" y="3230149"/>
            <a:ext cx="1323399" cy="1631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960430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11560" y="699542"/>
            <a:ext cx="8208912" cy="3711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这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三种搜集资料的方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法还有三种使用的原则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endParaRPr lang="en-US" altLang="zh-CN" sz="28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第一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，要根据内容、结合现有条件选择合适的搜集资料的渠道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en-US" altLang="zh-CN" sz="28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第二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，要从搜集的方向和内容中提取关键信息进行精准查找和检索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en-US" altLang="zh-CN" sz="28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第三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，为了让搜集到的资料更加完善，可以将三种渠道结合起来使用。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2665110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827584" y="1505187"/>
            <a:ext cx="7704856" cy="1786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    下面以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“搜集体现汉字特点的故事”这个任务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为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例，让我们来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学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一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学这三种渠道的使用方法吧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360952071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395536" y="685285"/>
            <a:ext cx="8424936" cy="1742392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  </a:t>
            </a:r>
            <a:r>
              <a:rPr lang="zh-CN" altLang="en-US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 </a:t>
            </a:r>
            <a:r>
              <a:rPr lang="en-US" altLang="zh-CN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1.</a:t>
            </a:r>
            <a:r>
              <a:rPr lang="zh-CN" altLang="en-US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想一想自己家中是否有这一类的图书，学校阅览室或附近的图书馆、书店哪个地方可能会有与汉字故事相关的图书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。</a:t>
            </a:r>
            <a:endParaRPr lang="zh-CN" altLang="en-US" sz="28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395536" y="2273136"/>
            <a:ext cx="8496944" cy="1742392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   </a:t>
            </a:r>
            <a:r>
              <a:rPr lang="zh-CN" altLang="en-US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 </a:t>
            </a:r>
            <a:r>
              <a:rPr lang="en-US" altLang="zh-CN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2.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到书店和图书馆查找，可以到语言类或文化类书柜上去找，也可以在工作人员的帮助下进行电脑检索，找到相关图书的准确位置。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654331" y="3823486"/>
            <a:ext cx="8424936" cy="1170321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    </a:t>
            </a:r>
            <a:r>
              <a:rPr lang="en-US" altLang="zh-CN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3.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根据书名、目录、内容简介等初步判断书中是否有需要的内容。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203849" y="195486"/>
            <a:ext cx="2736303" cy="584775"/>
            <a:chOff x="3081748" y="195486"/>
            <a:chExt cx="2736303" cy="584775"/>
          </a:xfrm>
        </p:grpSpPr>
        <p:sp>
          <p:nvSpPr>
            <p:cNvPr id="6" name="矩形 5"/>
            <p:cNvSpPr/>
            <p:nvPr/>
          </p:nvSpPr>
          <p:spPr>
            <a:xfrm>
              <a:off x="3369779" y="195486"/>
              <a:ext cx="244827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b="1">
                  <a:latin typeface="宋体" panose="02010600030101010101" pitchFamily="2" charset="-122"/>
                  <a:ea typeface="宋体" panose="02010600030101010101" pitchFamily="2" charset="-122"/>
                </a:rPr>
                <a:t> 查找图书</a:t>
              </a:r>
              <a:endPara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>
                          <a14:foregroundMark x1="67355" y1="69690" x2="84615" y2="9026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081748" y="291741"/>
              <a:ext cx="509416" cy="432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0083735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389062" y="987574"/>
            <a:ext cx="8496944" cy="1170321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   </a:t>
            </a:r>
            <a:r>
              <a:rPr lang="en-US" altLang="zh-CN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1.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提炼出本次任务的关键词“汉字故事”“趣味汉字”等，</a:t>
            </a:r>
            <a:r>
              <a:rPr lang="zh-CN" altLang="en-US" sz="2800" b="1">
                <a:latin typeface="宋体" pitchFamily="2" charset="-122"/>
                <a:ea typeface="宋体" pitchFamily="2" charset="-122"/>
              </a:rPr>
              <a:t>在</a:t>
            </a:r>
            <a:r>
              <a:rPr lang="zh-CN" altLang="en-US" sz="2800" b="1" smtClean="0">
                <a:latin typeface="宋体" pitchFamily="2" charset="-122"/>
                <a:ea typeface="宋体" pitchFamily="2" charset="-122"/>
              </a:rPr>
              <a:t>网络检索栏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里输入。</a:t>
            </a:r>
            <a:endParaRPr lang="zh-CN" altLang="en-US" sz="28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389062" y="2211710"/>
            <a:ext cx="8496944" cy="1170321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    </a:t>
            </a:r>
            <a:r>
              <a:rPr lang="en-US" altLang="zh-CN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2.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观察搜索到的条目：一般会显示完整标题、文章发布日期、内容摘选等内容。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755576" y="3579862"/>
            <a:ext cx="7920880" cy="1246299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  </a:t>
            </a:r>
            <a:r>
              <a:rPr lang="en-US" altLang="zh-CN" sz="2800" b="1" dirty="0" smtClean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3</a:t>
            </a:r>
            <a:r>
              <a:rPr lang="en-US" altLang="zh-CN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.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浏览这些内容，大致判断该条目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下可能包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含哪些资料，找到合适的条目点击查阅。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198255" y="267494"/>
            <a:ext cx="2741897" cy="584775"/>
            <a:chOff x="3096281" y="267494"/>
            <a:chExt cx="2741897" cy="584775"/>
          </a:xfrm>
        </p:grpSpPr>
        <p:sp>
          <p:nvSpPr>
            <p:cNvPr id="6" name="矩形 5"/>
            <p:cNvSpPr/>
            <p:nvPr/>
          </p:nvSpPr>
          <p:spPr>
            <a:xfrm>
              <a:off x="3389906" y="267494"/>
              <a:ext cx="244827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 网络搜索</a:t>
              </a:r>
            </a:p>
          </p:txBody>
        </p:sp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97856">
                          <a14:foregroundMark x1="49903" y1="38596" x2="49903" y2="38596"/>
                          <a14:foregroundMark x1="49318" y1="63743" x2="49318" y2="63743"/>
                          <a14:foregroundMark x1="48148" y1="86550" x2="48148" y2="8655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6281" y="393596"/>
              <a:ext cx="540000" cy="36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1953415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323528" y="1131590"/>
            <a:ext cx="8712968" cy="1246299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  </a:t>
            </a:r>
            <a:r>
              <a:rPr lang="zh-CN" altLang="en-US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 </a:t>
            </a:r>
            <a:r>
              <a:rPr lang="en-US" altLang="zh-CN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1.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想一想老师、家长、邻居中，谁对汉字故事有一定的了解和研究，从而有目的地请教。</a:t>
            </a:r>
            <a:endParaRPr lang="zh-CN" altLang="en-US" sz="28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353058" y="2473587"/>
            <a:ext cx="8496944" cy="674227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    </a:t>
            </a:r>
            <a:r>
              <a:rPr lang="en-US" altLang="zh-CN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2.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把别人讲的故事及时地记录下来。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683568" y="3413683"/>
            <a:ext cx="8496944" cy="1246299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 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3</a:t>
            </a:r>
            <a:r>
              <a:rPr lang="en-US" altLang="zh-CN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.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如果别人讲得不太详细，可以及时追问，丰富故事的细节。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223216" y="303290"/>
            <a:ext cx="2716936" cy="584775"/>
            <a:chOff x="3146203" y="303290"/>
            <a:chExt cx="2716936" cy="584775"/>
          </a:xfrm>
        </p:grpSpPr>
        <p:sp>
          <p:nvSpPr>
            <p:cNvPr id="6" name="矩形 5"/>
            <p:cNvSpPr/>
            <p:nvPr/>
          </p:nvSpPr>
          <p:spPr>
            <a:xfrm>
              <a:off x="3414867" y="303290"/>
              <a:ext cx="244827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 请教别人</a:t>
              </a:r>
            </a:p>
          </p:txBody>
        </p:sp>
        <p:pic>
          <p:nvPicPr>
            <p:cNvPr id="9" name="Picture 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>
                          <a14:foregroundMark x1="24570" y1="16146" x2="26290" y2="52604"/>
                          <a14:foregroundMark x1="76413" y1="19792" x2="74693" y2="5703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6203" y="393820"/>
              <a:ext cx="457875" cy="432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33014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971600" y="1275606"/>
            <a:ext cx="7488832" cy="1865122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defTabSz="685749">
              <a:lnSpc>
                <a:spcPct val="120000"/>
              </a:lnSpc>
            </a:pP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请大家课下用以上学到的这些方法，根据自己小组活动的需要，有目的地搜集资料吧！</a:t>
            </a:r>
            <a:endParaRPr lang="zh-CN" altLang="en-US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44399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BJBFB01\Pictures\绿色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000" y="3744000"/>
            <a:ext cx="2816225" cy="585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1"/>
          <p:cNvSpPr txBox="1"/>
          <p:nvPr/>
        </p:nvSpPr>
        <p:spPr>
          <a:xfrm>
            <a:off x="243670" y="180318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语文 五年级 下册</a:t>
            </a:r>
          </a:p>
        </p:txBody>
      </p:sp>
      <p:sp>
        <p:nvSpPr>
          <p:cNvPr id="6" name="TextBox 48"/>
          <p:cNvSpPr txBox="1"/>
          <p:nvPr/>
        </p:nvSpPr>
        <p:spPr>
          <a:xfrm>
            <a:off x="2166348" y="1291139"/>
            <a:ext cx="4811304" cy="992579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6000" b="1" dirty="0">
                <a:ln w="0"/>
                <a:effectLst/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 汉字真有趣 </a:t>
            </a:r>
          </a:p>
        </p:txBody>
      </p:sp>
      <p:sp>
        <p:nvSpPr>
          <p:cNvPr id="8" name="文本框 15"/>
          <p:cNvSpPr txBox="1"/>
          <p:nvPr/>
        </p:nvSpPr>
        <p:spPr>
          <a:xfrm>
            <a:off x="6228184" y="3691113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第三课时</a:t>
            </a:r>
            <a:endParaRPr kumimoji="1" lang="zh-CN" altLang="en-US" sz="36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7" name="Picture 2" descr="E:\24春\图\五下题目旁的图处理后\汉字真有趣合成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12" b="10212"/>
          <a:stretch/>
        </p:blipFill>
        <p:spPr bwMode="auto">
          <a:xfrm>
            <a:off x="1182304" y="2441549"/>
            <a:ext cx="4284000" cy="24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977791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71600" y="1419622"/>
            <a:ext cx="7300184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为了更好地展示和交流，请大家先在组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内交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流，熟悉彼此搜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集到的资料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，然后对资料进行筛选和梳理。</a:t>
            </a:r>
            <a:endParaRPr lang="zh-CN" altLang="en-US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23897" y="419243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整理资料</a:t>
            </a:r>
          </a:p>
        </p:txBody>
      </p:sp>
      <p:pic>
        <p:nvPicPr>
          <p:cNvPr id="5" name="Picture 2" descr="E:\24春\图\包图网的图\手绘西周青铜器小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5486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7702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611560" y="1203598"/>
            <a:ext cx="8136904" cy="1170321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zh-CN" altLang="en-US" sz="2800" b="1" spc="-60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spc="-6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       </a:t>
            </a:r>
            <a:r>
              <a:rPr lang="zh-CN" altLang="en-US" sz="2800" b="1" spc="-6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根据</a:t>
            </a:r>
            <a:r>
              <a:rPr lang="zh-CN" altLang="en-US" sz="2800" b="1" spc="-60" dirty="0">
                <a:latin typeface="楷体" panose="02010609060101010101" pitchFamily="49" charset="-122"/>
                <a:ea typeface="楷体" panose="02010609060101010101" pitchFamily="49" charset="-122"/>
              </a:rPr>
              <a:t>活动的时长，确定字谜的数量，结合字谜的类别、难易程度进行分组。</a:t>
            </a:r>
            <a:endParaRPr lang="zh-CN" altLang="en-US" sz="2800" b="1" spc="-6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55576" y="1205541"/>
            <a:ext cx="35283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spc="-6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猜字谜活动小</a:t>
            </a:r>
            <a:r>
              <a:rPr lang="zh-CN" altLang="en-US" sz="3200" b="1" spc="-60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组：</a:t>
            </a: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197896" y="483518"/>
            <a:ext cx="51200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smtClean="0">
                <a:latin typeface="黑体" panose="02010609060101010101" pitchFamily="49" charset="-122"/>
                <a:ea typeface="黑体" panose="02010609060101010101" pitchFamily="49" charset="-122"/>
              </a:rPr>
              <a:t>梳理和筛选资料注意事项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611560" y="2301911"/>
            <a:ext cx="8280920" cy="2390442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zh-CN" altLang="en-US" sz="2800" b="1" spc="-60" dirty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800" b="1" spc="-6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             </a:t>
            </a:r>
            <a:r>
              <a:rPr lang="zh-CN" altLang="en-US" sz="2800" b="1" spc="-6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整理</a:t>
            </a:r>
            <a:r>
              <a:rPr lang="zh-CN" altLang="en-US" sz="2800" b="1" spc="-60" dirty="0">
                <a:latin typeface="楷体" panose="02010609060101010101" pitchFamily="49" charset="-122"/>
                <a:ea typeface="楷体" panose="02010609060101010101" pitchFamily="49" charset="-122"/>
              </a:rPr>
              <a:t>时要考虑多样化的呈现方式，比如将资料整理成展板、手抄报、电子演示文稿等，也可以用毛笔字书写体现汉字特点的故事、对联等。</a:t>
            </a:r>
          </a:p>
        </p:txBody>
      </p:sp>
      <p:sp>
        <p:nvSpPr>
          <p:cNvPr id="8" name="矩形 7"/>
          <p:cNvSpPr/>
          <p:nvPr/>
        </p:nvSpPr>
        <p:spPr>
          <a:xfrm>
            <a:off x="323528" y="2373919"/>
            <a:ext cx="50215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b="1" spc="-6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趣味汉字交流会小</a:t>
            </a:r>
            <a:r>
              <a:rPr lang="zh-CN" altLang="en-US" sz="3200" b="1" spc="-60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组：</a:t>
            </a: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0745538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>
          <a:xfrm>
            <a:off x="1187624" y="1563638"/>
            <a:ext cx="6984776" cy="1322915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zh-CN" altLang="en-US" sz="3200" b="1" spc="-60" dirty="0">
                <a:latin typeface="宋体" pitchFamily="2" charset="-122"/>
                <a:ea typeface="宋体" pitchFamily="2" charset="-122"/>
              </a:rPr>
              <a:t>    各小组要考虑展示的角度和形式，来看哪种更适合本组的主题。</a:t>
            </a:r>
            <a:endParaRPr lang="zh-CN" altLang="en-US" sz="3200" b="1" spc="-60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9810265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3307135"/>
              </p:ext>
            </p:extLst>
          </p:nvPr>
        </p:nvGraphicFramePr>
        <p:xfrm>
          <a:off x="179512" y="988999"/>
          <a:ext cx="8856984" cy="391075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296144">
                  <a:extLst>
                    <a:ext uri="{9D8B030D-6E8A-4147-A177-3AD203B41FA5}">
                      <a16:colId xmlns:a16="http://schemas.microsoft.com/office/drawing/2014/main" xmlns="" val="1695757259"/>
                    </a:ext>
                  </a:extLst>
                </a:gridCol>
                <a:gridCol w="5544616">
                  <a:extLst>
                    <a:ext uri="{9D8B030D-6E8A-4147-A177-3AD203B41FA5}">
                      <a16:colId xmlns:a16="http://schemas.microsoft.com/office/drawing/2014/main" xmlns="" val="4011661475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xmlns="" val="958720959"/>
                    </a:ext>
                  </a:extLst>
                </a:gridCol>
              </a:tblGrid>
              <a:tr h="50568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项目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评价标准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自我评价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37125431"/>
                  </a:ext>
                </a:extLst>
              </a:tr>
              <a:tr h="920750">
                <a:tc rowSpan="3">
                  <a:txBody>
                    <a:bodyPr/>
                    <a:lstStyle/>
                    <a:p>
                      <a:pPr algn="ctr"/>
                      <a:endParaRPr lang="en-US" altLang="zh-CN" sz="28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28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搜集</a:t>
                      </a:r>
                      <a:endParaRPr lang="en-US" altLang="zh-CN" sz="28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28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资料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能运用查找图书、网络搜索、请教别人等多种方法搜集资料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/>
                        <a:t>☆☆☆</a:t>
                      </a:r>
                      <a:endParaRPr lang="zh-CN" altLang="en-US" sz="3200" dirty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216948750"/>
                  </a:ext>
                </a:extLst>
              </a:tr>
              <a:tr h="606215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能正确运用搜集资料的方法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/>
                        <a:t>☆☆☆</a:t>
                      </a:r>
                      <a:endParaRPr lang="zh-CN" altLang="en-US" sz="3200" dirty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889362"/>
                  </a:ext>
                </a:extLst>
              </a:tr>
              <a:tr h="92075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搜集到的资料比较丰富，能够满足活动的需要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/>
                        <a:t>☆☆☆</a:t>
                      </a:r>
                      <a:endParaRPr lang="zh-CN" altLang="en-US" sz="3200" dirty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636793320"/>
                  </a:ext>
                </a:extLst>
              </a:tr>
              <a:tr h="92075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整理</a:t>
                      </a:r>
                      <a:endParaRPr lang="en-US" altLang="zh-CN" sz="28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28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资料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能把资料整理得比较完善、清楚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/>
                        <a:t>☆☆☆</a:t>
                      </a:r>
                      <a:endParaRPr lang="zh-CN" altLang="en-US" sz="3200" dirty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200381170"/>
                  </a:ext>
                </a:extLst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2429762" y="258783"/>
            <a:ext cx="42844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搜集、整理资料自评表</a:t>
            </a:r>
          </a:p>
        </p:txBody>
      </p:sp>
    </p:spTree>
    <p:extLst>
      <p:ext uri="{BB962C8B-B14F-4D97-AF65-F5344CB8AC3E}">
        <p14:creationId xmlns:p14="http://schemas.microsoft.com/office/powerpoint/2010/main" val="1947055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899592" y="601910"/>
            <a:ext cx="7488832" cy="1421924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defTabSz="685749">
              <a:lnSpc>
                <a:spcPct val="120000"/>
              </a:lnSpc>
            </a:pPr>
            <a:r>
              <a:rPr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恭</a:t>
            </a:r>
            <a:r>
              <a:rPr lang="zh-CN" altLang="en-US" sz="3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喜</a:t>
            </a:r>
            <a:r>
              <a:rPr lang="zh-CN" altLang="en-US" sz="36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</a:t>
            </a:r>
            <a:r>
              <a:rPr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完成准备，和小组同学一起开展活动吧！</a:t>
            </a:r>
            <a:endParaRPr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26" name="Picture 2" descr="E:\24春\图\待办事项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851670"/>
            <a:ext cx="3312368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8331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000" y="3744000"/>
            <a:ext cx="2822215" cy="585168"/>
          </a:xfrm>
          <a:prstGeom prst="rect">
            <a:avLst/>
          </a:prstGeom>
        </p:spPr>
      </p:pic>
      <p:sp>
        <p:nvSpPr>
          <p:cNvPr id="8" name="文本框 1"/>
          <p:cNvSpPr txBox="1"/>
          <p:nvPr/>
        </p:nvSpPr>
        <p:spPr>
          <a:xfrm>
            <a:off x="243670" y="180318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语文 五年级 下册</a:t>
            </a:r>
          </a:p>
        </p:txBody>
      </p:sp>
      <p:sp>
        <p:nvSpPr>
          <p:cNvPr id="9" name="TextBox 48"/>
          <p:cNvSpPr txBox="1"/>
          <p:nvPr/>
        </p:nvSpPr>
        <p:spPr>
          <a:xfrm>
            <a:off x="2166348" y="1291139"/>
            <a:ext cx="4811304" cy="992579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6000" b="1" dirty="0">
                <a:ln w="0"/>
                <a:effectLst/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 汉字真有趣 </a:t>
            </a:r>
          </a:p>
        </p:txBody>
      </p:sp>
      <p:sp>
        <p:nvSpPr>
          <p:cNvPr id="10" name="文本框 14"/>
          <p:cNvSpPr txBox="1"/>
          <p:nvPr/>
        </p:nvSpPr>
        <p:spPr>
          <a:xfrm>
            <a:off x="6207935" y="3688117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第四课时</a:t>
            </a:r>
            <a:endParaRPr kumimoji="1" lang="zh-CN" altLang="en-US" sz="36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" name="Picture 2" descr="E:\24春\图\五下题目旁的图处理后\汉字真有趣合成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12" b="10212"/>
          <a:stretch/>
        </p:blipFill>
        <p:spPr bwMode="auto">
          <a:xfrm>
            <a:off x="1182304" y="2441549"/>
            <a:ext cx="4284000" cy="24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892020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2009030" y="2028789"/>
            <a:ext cx="4515972" cy="830993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4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开展活动交流会</a:t>
            </a:r>
            <a:endParaRPr lang="zh-CN" altLang="en-US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85577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离页连接符 1">
            <a:extLst>
              <a:ext uri="{FF2B5EF4-FFF2-40B4-BE49-F238E27FC236}">
                <a16:creationId xmlns:a16="http://schemas.microsoft.com/office/drawing/2014/main" xmlns="" id="{56525F0D-AB83-8CD8-D68B-195BEA000F03}"/>
              </a:ext>
            </a:extLst>
          </p:cNvPr>
          <p:cNvSpPr/>
          <p:nvPr/>
        </p:nvSpPr>
        <p:spPr>
          <a:xfrm>
            <a:off x="3244684" y="1550899"/>
            <a:ext cx="2695468" cy="9292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1DF47154-6C98-F473-C573-8F2E511BBC80}"/>
              </a:ext>
            </a:extLst>
          </p:cNvPr>
          <p:cNvSpPr/>
          <p:nvPr/>
        </p:nvSpPr>
        <p:spPr>
          <a:xfrm>
            <a:off x="710387" y="1635646"/>
            <a:ext cx="7859311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开展猜字谜活动有哪些形式？你更喜欢哪一种呢？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xmlns="" id="{042AD8BC-9DD3-6FF6-E218-80BCC3469776}"/>
              </a:ext>
            </a:extLst>
          </p:cNvPr>
          <p:cNvSpPr txBox="1"/>
          <p:nvPr/>
        </p:nvSpPr>
        <p:spPr>
          <a:xfrm>
            <a:off x="1331640" y="483518"/>
            <a:ext cx="3260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开展猜字谜活动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Picture 2" descr="E:\24春\图\包图网的图\手绘西周青铜器小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5486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010795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530164" y="751384"/>
            <a:ext cx="8136904" cy="1976711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zh-CN" altLang="en-US" sz="3200" b="1" spc="-60" dirty="0">
                <a:latin typeface="宋体" panose="02010600030101010101" pitchFamily="2" charset="-122"/>
                <a:ea typeface="宋体" panose="02010600030101010101" pitchFamily="2" charset="-122"/>
              </a:rPr>
              <a:t>    搜集字谜的小组，把字谜写在纸</a:t>
            </a:r>
            <a:r>
              <a:rPr lang="zh-CN" altLang="en-US" sz="3200" b="1" spc="-60">
                <a:latin typeface="宋体" panose="02010600030101010101" pitchFamily="2" charset="-122"/>
                <a:ea typeface="宋体" panose="02010600030101010101" pitchFamily="2" charset="-122"/>
              </a:rPr>
              <a:t>条</a:t>
            </a:r>
            <a:r>
              <a:rPr lang="zh-CN" altLang="en-US" sz="3200" b="1" spc="-60" smtClean="0">
                <a:latin typeface="宋体" panose="02010600030101010101" pitchFamily="2" charset="-122"/>
                <a:ea typeface="宋体" panose="02010600030101010101" pitchFamily="2" charset="-122"/>
              </a:rPr>
              <a:t>上轮流出示，其他同学猜。（猜出字谜的同学要说说自己是怎么猜的，分享思考的过程）</a:t>
            </a:r>
            <a:endParaRPr lang="zh-CN" altLang="en-US" sz="3200" b="1" spc="-6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折角形 2"/>
          <p:cNvSpPr/>
          <p:nvPr/>
        </p:nvSpPr>
        <p:spPr>
          <a:xfrm>
            <a:off x="1071667" y="2950458"/>
            <a:ext cx="7056455" cy="1652885"/>
          </a:xfrm>
          <a:prstGeom prst="foldedCorner">
            <a:avLst/>
          </a:prstGeom>
          <a:noFill/>
          <a:ln>
            <a:solidFill>
              <a:schemeClr val="accent3">
                <a:lumMod val="75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2800" b="1" spc="-6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spc="-60" smtClean="0">
                <a:latin typeface="楷体" panose="02010609060101010101" pitchFamily="49" charset="-122"/>
                <a:ea typeface="楷体" panose="02010609060101010101" pitchFamily="49" charset="-122"/>
              </a:rPr>
              <a:t>也可以组织更多的趣味形式，如制作灯谜、举办猜字谜游园会、举办字谜擂台、举办猜字谜接力赛。</a:t>
            </a:r>
            <a:endParaRPr lang="zh-CN" altLang="en-US" sz="2800" b="1" spc="-6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27611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000" y="3744000"/>
            <a:ext cx="2822215" cy="585168"/>
          </a:xfrm>
          <a:prstGeom prst="rect">
            <a:avLst/>
          </a:prstGeom>
        </p:spPr>
      </p:pic>
      <p:sp>
        <p:nvSpPr>
          <p:cNvPr id="6" name="文本框 1"/>
          <p:cNvSpPr txBox="1"/>
          <p:nvPr/>
        </p:nvSpPr>
        <p:spPr>
          <a:xfrm>
            <a:off x="243670" y="180318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语文 五年级 下册</a:t>
            </a:r>
          </a:p>
        </p:txBody>
      </p:sp>
      <p:sp>
        <p:nvSpPr>
          <p:cNvPr id="8" name="TextBox 48"/>
          <p:cNvSpPr txBox="1"/>
          <p:nvPr/>
        </p:nvSpPr>
        <p:spPr>
          <a:xfrm>
            <a:off x="2166348" y="1291139"/>
            <a:ext cx="4811304" cy="992579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6000" b="1" dirty="0">
                <a:ln w="0"/>
                <a:effectLst/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 汉字真有趣 </a:t>
            </a:r>
          </a:p>
        </p:txBody>
      </p:sp>
      <p:sp>
        <p:nvSpPr>
          <p:cNvPr id="9" name="文本框 14"/>
          <p:cNvSpPr txBox="1"/>
          <p:nvPr/>
        </p:nvSpPr>
        <p:spPr>
          <a:xfrm>
            <a:off x="6225188" y="3705370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第五课时</a:t>
            </a:r>
            <a:endParaRPr kumimoji="1" lang="zh-CN" altLang="en-US" sz="36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7" name="Picture 2" descr="E:\24春\图\五下题目旁的图处理后\汉字真有趣合成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12" b="10212"/>
          <a:stretch/>
        </p:blipFill>
        <p:spPr bwMode="auto">
          <a:xfrm>
            <a:off x="1182304" y="2441549"/>
            <a:ext cx="4284000" cy="24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734228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967876" y="1490320"/>
            <a:ext cx="7344816" cy="2377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交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流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会中每个人的分工要明确，流程要清楚；展示的形式可以多样化，除了用展板、手抄报、电子演示文稿等，还可以表演、背诵。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xmlns="" id="{042AD8BC-9DD3-6FF6-E218-80BCC3469776}"/>
              </a:ext>
            </a:extLst>
          </p:cNvPr>
          <p:cNvSpPr txBox="1"/>
          <p:nvPr/>
        </p:nvSpPr>
        <p:spPr>
          <a:xfrm>
            <a:off x="1331640" y="483518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举办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趣味汉字交流会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8" name="Picture 2" descr="E:\24春\图\包图网的图\手绘西周青铜器小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5486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654011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772829" y="1275606"/>
            <a:ext cx="7903627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选择合适的形式开展趣味汉字交流会，注意汇报的同学要表述清楚，其他同学要认真倾听，积极互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动。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6977309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631261" y="1838196"/>
            <a:ext cx="6264696" cy="578882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2800" b="1" spc="-60">
                <a:latin typeface="楷体" panose="02010609060101010101" pitchFamily="49" charset="-122"/>
                <a:ea typeface="楷体" panose="02010609060101010101" pitchFamily="49" charset="-122"/>
              </a:rPr>
              <a:t>你是如何选择活动内容的？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631261" y="2414260"/>
            <a:ext cx="6480720" cy="578882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2800" b="1" spc="-60">
                <a:latin typeface="楷体" panose="02010609060101010101" pitchFamily="49" charset="-122"/>
                <a:ea typeface="楷体" panose="02010609060101010101" pitchFamily="49" charset="-122"/>
              </a:rPr>
              <a:t>你是怎么和组员合作的？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631261" y="2990324"/>
            <a:ext cx="6264696" cy="578882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2800" b="1" spc="-60">
                <a:latin typeface="楷体" panose="02010609060101010101" pitchFamily="49" charset="-122"/>
                <a:ea typeface="楷体" panose="02010609060101010101" pitchFamily="49" charset="-122"/>
              </a:rPr>
              <a:t>活动过程中遇到了什么困难？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631261" y="3566388"/>
            <a:ext cx="3816424" cy="578882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2800" b="1" spc="-60">
                <a:latin typeface="楷体" panose="02010609060101010101" pitchFamily="49" charset="-122"/>
                <a:ea typeface="楷体" panose="02010609060101010101" pitchFamily="49" charset="-122"/>
              </a:rPr>
              <a:t>你有哪些收获？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631261" y="4142452"/>
            <a:ext cx="8333227" cy="598249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2800" b="1" spc="-60" dirty="0">
                <a:latin typeface="楷体" panose="02010609060101010101" pitchFamily="49" charset="-122"/>
                <a:ea typeface="楷体" panose="02010609060101010101" pitchFamily="49" charset="-122"/>
              </a:rPr>
              <a:t>你是否有做得不足的地方？下一次可以怎么改进？</a:t>
            </a:r>
          </a:p>
        </p:txBody>
      </p:sp>
      <p:sp>
        <p:nvSpPr>
          <p:cNvPr id="8" name="矩形 7"/>
          <p:cNvSpPr/>
          <p:nvPr/>
        </p:nvSpPr>
        <p:spPr>
          <a:xfrm>
            <a:off x="631261" y="1203598"/>
            <a:ext cx="72728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回顾本次活动的过程，总结自己的表现：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31640" y="431759"/>
            <a:ext cx="2664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总结评价</a:t>
            </a:r>
          </a:p>
        </p:txBody>
      </p:sp>
      <p:pic>
        <p:nvPicPr>
          <p:cNvPr id="14" name="Picture 2" descr="E:\24春\图\包图网的图\手绘西周青铜器小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5486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329665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755576" y="1419622"/>
            <a:ext cx="8064896" cy="612934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3000" b="1" spc="-60">
                <a:latin typeface="楷体" panose="02010609060101010101" pitchFamily="49" charset="-122"/>
                <a:ea typeface="楷体" panose="02010609060101010101" pitchFamily="49" charset="-122"/>
              </a:rPr>
              <a:t>小组成员之间的分工合作是否明确、有效？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755576" y="2283718"/>
            <a:ext cx="5022626" cy="612934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3000" b="1" spc="-60">
                <a:latin typeface="楷体" panose="02010609060101010101" pitchFamily="49" charset="-122"/>
                <a:ea typeface="楷体" panose="02010609060101010101" pitchFamily="49" charset="-122"/>
              </a:rPr>
              <a:t>是否按计划完成了任务？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755576" y="3147814"/>
            <a:ext cx="5670698" cy="612934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3000" b="1" spc="-60">
                <a:latin typeface="楷体" panose="02010609060101010101" pitchFamily="49" charset="-122"/>
                <a:ea typeface="楷体" panose="02010609060101010101" pitchFamily="49" charset="-122"/>
              </a:rPr>
              <a:t>成果展示是否受到大家欢迎？</a:t>
            </a:r>
          </a:p>
        </p:txBody>
      </p:sp>
      <p:sp>
        <p:nvSpPr>
          <p:cNvPr id="8" name="矩形 7"/>
          <p:cNvSpPr/>
          <p:nvPr/>
        </p:nvSpPr>
        <p:spPr>
          <a:xfrm>
            <a:off x="755576" y="605947"/>
            <a:ext cx="42484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回顾小组活动的情况：</a:t>
            </a:r>
          </a:p>
        </p:txBody>
      </p:sp>
    </p:spTree>
    <p:extLst>
      <p:ext uri="{BB962C8B-B14F-4D97-AF65-F5344CB8AC3E}">
        <p14:creationId xmlns:p14="http://schemas.microsoft.com/office/powerpoint/2010/main" val="205781080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11560" y="1131590"/>
            <a:ext cx="8097622" cy="1922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回顾完本次活动的过程及情况后，让我们通过“小组活动评价表”来评一评各</a:t>
            </a:r>
            <a:r>
              <a:rPr lang="zh-CN" altLang="en-US" sz="3200" b="1" spc="-150" dirty="0">
                <a:latin typeface="宋体" panose="02010600030101010101" pitchFamily="2" charset="-122"/>
                <a:ea typeface="宋体" panose="02010600030101010101" pitchFamily="2" charset="-122"/>
              </a:rPr>
              <a:t>小组在本次活动中的表现吧！</a:t>
            </a:r>
          </a:p>
        </p:txBody>
      </p:sp>
    </p:spTree>
    <p:extLst>
      <p:ext uri="{BB962C8B-B14F-4D97-AF65-F5344CB8AC3E}">
        <p14:creationId xmlns:p14="http://schemas.microsoft.com/office/powerpoint/2010/main" val="392893074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2415770"/>
              </p:ext>
            </p:extLst>
          </p:nvPr>
        </p:nvGraphicFramePr>
        <p:xfrm>
          <a:off x="0" y="903736"/>
          <a:ext cx="9144000" cy="39722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5616">
                  <a:extLst>
                    <a:ext uri="{9D8B030D-6E8A-4147-A177-3AD203B41FA5}">
                      <a16:colId xmlns:a16="http://schemas.microsoft.com/office/drawing/2014/main" xmlns="" val="1335040642"/>
                    </a:ext>
                  </a:extLst>
                </a:gridCol>
                <a:gridCol w="3456384">
                  <a:extLst>
                    <a:ext uri="{9D8B030D-6E8A-4147-A177-3AD203B41FA5}">
                      <a16:colId xmlns:a16="http://schemas.microsoft.com/office/drawing/2014/main" xmlns="" val="938750179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1091600764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58692099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3138409078"/>
                    </a:ext>
                  </a:extLst>
                </a:gridCol>
                <a:gridCol w="1115616">
                  <a:extLst>
                    <a:ext uri="{9D8B030D-6E8A-4147-A177-3AD203B41FA5}">
                      <a16:colId xmlns:a16="http://schemas.microsoft.com/office/drawing/2014/main" xmlns="" val="3853851790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项目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评价标准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自我</a:t>
                      </a:r>
                      <a:endParaRPr lang="en-US" altLang="zh-CN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评价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同学</a:t>
                      </a:r>
                      <a:endParaRPr lang="en-US" altLang="zh-CN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评价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老师</a:t>
                      </a:r>
                      <a:endParaRPr lang="en-US" altLang="zh-CN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评价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家长</a:t>
                      </a:r>
                      <a:endParaRPr lang="en-US" altLang="zh-CN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评价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717765521"/>
                  </a:ext>
                </a:extLst>
              </a:tr>
              <a:tr h="8496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制订</a:t>
                      </a:r>
                      <a:endParaRPr lang="en-US" altLang="zh-CN" sz="24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计划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24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小组分工明确，计划安排合理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/>
                        <a:t>☆☆☆</a:t>
                      </a:r>
                      <a:endParaRPr lang="zh-CN" altLang="en-US" sz="2400" dirty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/>
                        <a:t>☆☆☆</a:t>
                      </a:r>
                      <a:endParaRPr lang="zh-CN" altLang="en-US" sz="2400" dirty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/>
                        <a:t>☆☆☆</a:t>
                      </a:r>
                      <a:endParaRPr lang="zh-CN" altLang="en-US" sz="2400" dirty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/>
                        <a:t>-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745759276"/>
                  </a:ext>
                </a:extLst>
              </a:tr>
              <a:tr h="111099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搜集、整理</a:t>
                      </a:r>
                      <a:endParaRPr lang="en-US" altLang="zh-CN" sz="24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资料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搜集资料的方法运用恰当，成果丰富，资料整理得</a:t>
                      </a:r>
                      <a:r>
                        <a:rPr lang="zh-CN" altLang="en-US" sz="24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比较完善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/>
                        <a:t>☆☆☆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/>
                        <a:t>☆☆☆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/>
                        <a:t>☆☆☆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/>
                        <a:t>☆☆☆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362124913"/>
                  </a:ext>
                </a:extLst>
              </a:tr>
              <a:tr h="111099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展示</a:t>
                      </a:r>
                      <a:endParaRPr lang="en-US" altLang="zh-CN" sz="24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交流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展示形式新颖，展示内容丰富，互动效果良好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/>
                        <a:t>☆☆☆</a:t>
                      </a:r>
                      <a:endParaRPr lang="zh-CN" altLang="en-US" sz="2400" dirty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/>
                        <a:t>☆☆☆</a:t>
                      </a:r>
                      <a:endParaRPr lang="zh-CN" altLang="en-US" sz="2400" dirty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/>
                        <a:t>☆☆☆</a:t>
                      </a:r>
                      <a:endParaRPr lang="zh-CN" altLang="en-US" sz="2400" dirty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/>
                        <a:t>-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457547528"/>
                  </a:ext>
                </a:extLst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2969822" y="127977"/>
            <a:ext cx="320435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小组活动评价表</a:t>
            </a:r>
          </a:p>
        </p:txBody>
      </p:sp>
    </p:spTree>
    <p:extLst>
      <p:ext uri="{BB962C8B-B14F-4D97-AF65-F5344CB8AC3E}">
        <p14:creationId xmlns:p14="http://schemas.microsoft.com/office/powerpoint/2010/main" val="4125048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825228" y="1275606"/>
            <a:ext cx="7632848" cy="1786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你想给其他小组的展示打几分？一起来填一填“小组展示互评表”，评出优秀展示小组吧！</a:t>
            </a:r>
          </a:p>
        </p:txBody>
      </p:sp>
    </p:spTree>
    <p:extLst>
      <p:ext uri="{BB962C8B-B14F-4D97-AF65-F5344CB8AC3E}">
        <p14:creationId xmlns:p14="http://schemas.microsoft.com/office/powerpoint/2010/main" val="312845108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3715847"/>
              </p:ext>
            </p:extLst>
          </p:nvPr>
        </p:nvGraphicFramePr>
        <p:xfrm>
          <a:off x="395536" y="1059582"/>
          <a:ext cx="8532440" cy="37443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1680">
                  <a:extLst>
                    <a:ext uri="{9D8B030D-6E8A-4147-A177-3AD203B41FA5}">
                      <a16:colId xmlns:a16="http://schemas.microsoft.com/office/drawing/2014/main" xmlns="" val="2895726935"/>
                    </a:ext>
                  </a:extLst>
                </a:gridCol>
                <a:gridCol w="4752528">
                  <a:extLst>
                    <a:ext uri="{9D8B030D-6E8A-4147-A177-3AD203B41FA5}">
                      <a16:colId xmlns:a16="http://schemas.microsoft.com/office/drawing/2014/main" xmlns="" val="82725855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xmlns="" val="1822272171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项目</a:t>
                      </a:r>
                      <a:endParaRPr lang="zh-CN" altLang="en-US" sz="32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评价标准</a:t>
                      </a:r>
                      <a:endParaRPr lang="zh-CN" altLang="en-US" sz="32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同学评价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9620112"/>
                  </a:ext>
                </a:extLst>
              </a:tr>
              <a:tr h="70978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参与度</a:t>
                      </a:r>
                      <a:endParaRPr lang="zh-CN" altLang="en-US" sz="28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24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小组</a:t>
                      </a:r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成员人人参与，</a:t>
                      </a:r>
                      <a:r>
                        <a:rPr lang="zh-CN" altLang="en-US" sz="24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相互合作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/>
                        <a:t>☆☆☆</a:t>
                      </a:r>
                      <a:endParaRPr lang="zh-CN" altLang="en-US" sz="3200" dirty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683374965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自信心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展示时态度大方，充满自信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/>
                        <a:t>☆☆☆</a:t>
                      </a:r>
                      <a:endParaRPr lang="zh-CN" altLang="en-US" sz="3200" dirty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994852052"/>
                  </a:ext>
                </a:extLst>
              </a:tr>
              <a:tr h="79205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形式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kern="1200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形式多样，</a:t>
                      </a:r>
                      <a:r>
                        <a:rPr lang="zh-CN" altLang="en-US" sz="2400" b="1" kern="120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有创意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/>
                        <a:t>☆☆☆</a:t>
                      </a:r>
                      <a:endParaRPr lang="zh-CN" altLang="en-US" sz="3200" dirty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627627907"/>
                  </a:ext>
                </a:extLst>
              </a:tr>
              <a:tr h="87439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质量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kern="1200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内容丰富，展示清楚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/>
                        <a:t>☆☆☆</a:t>
                      </a:r>
                      <a:endParaRPr lang="zh-CN" altLang="en-US" sz="3200" dirty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251095520"/>
                  </a:ext>
                </a:extLst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2915816" y="199985"/>
            <a:ext cx="3600400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小组展示互评表</a:t>
            </a:r>
          </a:p>
        </p:txBody>
      </p:sp>
    </p:spTree>
    <p:extLst>
      <p:ext uri="{BB962C8B-B14F-4D97-AF65-F5344CB8AC3E}">
        <p14:creationId xmlns:p14="http://schemas.microsoft.com/office/powerpoint/2010/main" val="2920276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1726</Words>
  <Application>Microsoft Office PowerPoint</Application>
  <PresentationFormat>全屏显示(16:9)</PresentationFormat>
  <Paragraphs>230</Paragraphs>
  <Slides>50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50</vt:i4>
      </vt:variant>
    </vt:vector>
  </HeadingPairs>
  <TitlesOfParts>
    <vt:vector size="60" baseType="lpstr">
      <vt:lpstr>Arial</vt:lpstr>
      <vt:lpstr>宋体</vt:lpstr>
      <vt:lpstr>楷体</vt:lpstr>
      <vt:lpstr>Wingdings</vt:lpstr>
      <vt:lpstr>微软雅黑</vt:lpstr>
      <vt:lpstr>Times New Roman</vt:lpstr>
      <vt:lpstr>Calibri</vt:lpstr>
      <vt:lpstr>黑体</vt:lpstr>
      <vt:lpstr>仿宋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130</cp:revision>
  <dcterms:created xsi:type="dcterms:W3CDTF">2017-03-17T02:28:00Z</dcterms:created>
  <dcterms:modified xsi:type="dcterms:W3CDTF">2024-01-20T05:45:44Z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2052-11.1.0.8986</vt:lpwstr>
  </property>
</Properties>
</file>