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3" r:id="rId2"/>
  </p:sldMasterIdLst>
  <p:notesMasterIdLst>
    <p:notesMasterId r:id="rId30"/>
  </p:notesMasterIdLst>
  <p:handoutMasterIdLst>
    <p:handoutMasterId r:id="rId31"/>
  </p:handoutMasterIdLst>
  <p:sldIdLst>
    <p:sldId id="523" r:id="rId3"/>
    <p:sldId id="1463" r:id="rId4"/>
    <p:sldId id="1464" r:id="rId5"/>
    <p:sldId id="978" r:id="rId6"/>
    <p:sldId id="1400" r:id="rId7"/>
    <p:sldId id="632" r:id="rId8"/>
    <p:sldId id="1454" r:id="rId9"/>
    <p:sldId id="1465" r:id="rId10"/>
    <p:sldId id="980" r:id="rId11"/>
    <p:sldId id="1432" r:id="rId12"/>
    <p:sldId id="1433" r:id="rId13"/>
    <p:sldId id="1466" r:id="rId14"/>
    <p:sldId id="1434" r:id="rId15"/>
    <p:sldId id="1449" r:id="rId16"/>
    <p:sldId id="928" r:id="rId17"/>
    <p:sldId id="1455" r:id="rId18"/>
    <p:sldId id="1456" r:id="rId19"/>
    <p:sldId id="1461" r:id="rId20"/>
    <p:sldId id="1440" r:id="rId21"/>
    <p:sldId id="1467" r:id="rId22"/>
    <p:sldId id="1391" r:id="rId23"/>
    <p:sldId id="1457" r:id="rId24"/>
    <p:sldId id="1443" r:id="rId25"/>
    <p:sldId id="1425" r:id="rId26"/>
    <p:sldId id="1377" r:id="rId27"/>
    <p:sldId id="1453" r:id="rId28"/>
    <p:sldId id="1468" r:id="rId29"/>
  </p:sldIdLst>
  <p:sldSz cx="9144000" cy="5143500" type="screen16x9"/>
  <p:notesSz cx="6858000" cy="9144000"/>
  <p:embeddedFontLst>
    <p:embeddedFont>
      <p:font typeface="黑体" pitchFamily="49" charset="-122"/>
      <p:regular r:id="rId32"/>
    </p:embeddedFont>
    <p:embeddedFont>
      <p:font typeface="楷体" pitchFamily="49" charset="-122"/>
      <p:regular r:id="rId33"/>
    </p:embeddedFont>
    <p:embeddedFont>
      <p:font typeface="微软雅黑" pitchFamily="34" charset="-122"/>
      <p:regular r:id="rId34"/>
      <p:bold r:id="rId35"/>
    </p:embeddedFont>
    <p:embeddedFont>
      <p:font typeface="汉语拼音" pitchFamily="34" charset="0"/>
      <p:regular r:id="rId36"/>
    </p:embeddedFont>
    <p:embeddedFont>
      <p:font typeface="仿宋" pitchFamily="49" charset="-122"/>
      <p:regular r:id="rId37"/>
    </p:embeddedFont>
    <p:embeddedFont>
      <p:font typeface="Calibri" pitchFamily="34" charset="0"/>
      <p:regular r:id="rId38"/>
      <p:bold r:id="rId39"/>
      <p:italic r:id="rId40"/>
      <p:boldItalic r:id="rId41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76">
          <p15:clr>
            <a:srgbClr val="A4A3A4"/>
          </p15:clr>
        </p15:guide>
        <p15:guide id="2" pos="173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743">
          <p15:clr>
            <a:srgbClr val="A4A3A4"/>
          </p15:clr>
        </p15:guide>
        <p15:guide id="2" pos="223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2D3"/>
    <a:srgbClr val="0000FF"/>
    <a:srgbClr val="CC3300"/>
    <a:srgbClr val="FF6600"/>
    <a:srgbClr val="00B050"/>
    <a:srgbClr val="0066CC"/>
    <a:srgbClr val="4325D9"/>
    <a:srgbClr val="FF0000"/>
    <a:srgbClr val="FFFFC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72" autoAdjust="0"/>
    <p:restoredTop sz="94660"/>
  </p:normalViewPr>
  <p:slideViewPr>
    <p:cSldViewPr>
      <p:cViewPr>
        <p:scale>
          <a:sx n="90" d="100"/>
          <a:sy n="90" d="100"/>
        </p:scale>
        <p:origin x="-726" y="-438"/>
      </p:cViewPr>
      <p:guideLst>
        <p:guide orient="horz" pos="2676"/>
        <p:guide pos="17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2743"/>
        <p:guide pos="223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3.fntdata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2023/11/22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30750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2023/11/22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7080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6516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916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" y="3939902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自定义版式">
    <p:bg>
      <p:bgPr>
        <a:solidFill>
          <a:srgbClr val="FEE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043305" y="4227830"/>
            <a:ext cx="914400" cy="914400"/>
          </a:xfrm>
          <a:prstGeom prst="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" y="3939902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" y="3939902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98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"/>
            <a:ext cx="9144000" cy="51450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 descr="data:image/jpeg;base64,/9j/4AAQSkZJRgABAQAAAQABAAD/2wBDAAgGBgcGBQgHBwcJCQgKDBQNDAsLDBkSEw8UHRofHh0aHBwgJC4nICIsIxwcKDcpLDAxNDQ0Hyc5PTgyPC4zNDL/2wBDAQkJCQwLDBgNDRgyIRwhMjIyMjIyMjIyMjIyMjIyMjIyMjIyMjIyMjIyMjIyMjIyMjIyMjIyMjIyMjIyMjIyMjL/wAARCAEsAhU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SD+9PD45pu2l219geYSCQ5+9ipknZejZqrinAVLSHcurKrdRUnmKB1rPFLk1LgUpFwzjtzTRcup4warAUuKORBctC7buB+VPFyT3FVRmlxS5UK5bWZuxp4kY9aqKSO9SKxFQ4jTLQY0oJqJZcdQDUqzIeCMVLQw5oBYVKgMjBUUsT0A5NdRpeiwLZ7ryFWkk5w3VRWFWvGkrsuMHLY5Bi/ak8yUdM13LeHtOcNtRlJ6EMeKoSeGWOQkiAZ/i7Cs446k9y/ZSRy8b3EjfKGJ9hmp7eK+vJ1ihibLdMjA/Ou3sdOh0+Hy48Ek5LdzVnqPlxxWM8ervliUqPdnGt4e1jCkqpz6OOK09P8NOkjNeygr2VD1rbnuTEozULahExAGc1hLE1pq2xapxTLSW0EcQiUAJ0wKkWNE5VeO1QROh+Ynj61YEqMODmuSVzQVm4461BKzkjB4pl3dJbplRlqzVvJZHzn8KqFNvULml5L8lW25rFuJbpZWTDNg1sifZFukNZuo3CRDzEOSa1pXvawpFAas8Jw6g/Wp4fEQXIdFx7Vz97cLKSw4PpWabgr3Fdyw8ZLVGXtGjs5tUtZ2DDj1zVG5vYFUiM5J71y5vCvQ1E963qauOGS2JdQ2ZLxQeMCoTfe9YzXJNM84nvW6pIjnNZrsk8E037Vg5zz9ay/NJ70u4+tVyC5jeivhgA1HJqDbjgVko7Z68VZjTceWrNwSK5mTvdS43E8UQ3cm4c1G4wuM9KriRQ3XBppJib1NyS8KxqN2T3qMXAkGGWqEcoY/Mal8xB0YVHKkVcvQghuCMVewcDvisP7TtPBqb+0ZCNu7j6VEoNvQqMkixPJg4qsX4JpWbf8xOarGTk4qoqyJbux5kJbFPCEjOahVgDnvUclwVbGaoLmjHsXAY81digPll6x45MjJPNXxd4hA7is5p9Ck0XRevHgBulEl6zoMnFZjS7uaaZeKSpofMyaWfOcmoHdWFQSSYqFpTWiRLJWYYpDOQvHWqckxPApglIGKtIlsvJdMp61bi1JlGM1hiQ7s07zD60OCe4KR0P9rsoAU0f2tIwwzcVgpJzk08Plxz1qPZR7FczNZr1MEsX+naoZtSjMZVMj0zVOcgRj6VnvJzgURppicjRbU5M/eOPrVaa/ZzxwKpNJULyZNaKmiXJvYne4Jzk81CtztJxUDvUG/mr5URctiT8aKiU8c0UWQ7mvilxS0uK6jKw3FLinAZFOAouOwzFOC07FOC1LYDAKcBTttKFpNiExSgUuMUdKm4AFAp1NqeO0uZWAjgkYnphTSbtuNK5HmtDT9Fu9SUvFsROzSHAP0q/H4ZUQF7m9VXxkKgzj8aktpTY26QK27bnmuWeITX7t6m0aTv7xraToaWEG+dQZ+cuGyMe1WzdpvPPyjjJrAn1WcrgudtUZdQbA+bNcXsZ1HzTZupRjojprnWEjTbGefWsiXVZnb/WED61iyXbN3qET4OTW0MNGJDqNnRjVZY4+HP40RaxPKwXcQB1INc/9qBGKhaYg5BqvYR7C52dVc6h85QuHA71VNwWOQawBdEdTUq3fvSVFIftLnQx3rbfmfp0q1balg4rmhP8vXrViGfGKiVFFKZ0kknnnPWogPJbIziqcdxtUHPWphdKeDWHK1oWaRn82Pai/NXL6u04nI9PStm3mBmyWwB6Vau7S2m+diCxHY0QkqctRSXMjg5WJPUj1FUJDljnNdVf6V5TeYqkoelYN5EAeAQR7V6FOopbGEotGc2QKiYk9Knb5eoqNpF/Gt0zNjQD60hIzjNMeT3qBpcGqSJLeV7GnAN6iqAmqxFLz1pNBcuxKSRVpSQOtU0nUd6f52T96s2mzRMsuxI45quyHOaPO56io5JcdTQkFxSSOhqNp2XuaaZCeKrz5NWvMlssi6PrUqXBzwaywGXmpEl55pOKEpM1xdkDrUZuxnqKp7sionyDzUpIfMaH2rPQ0xnJ5zk1VR+OKmVhRYfNcsRysCM1cWfcKzTMop8ctJq40zSEox1pGl44qp51I0vHFLlKuSSSVA0hIqNpPU1C8uelUkS2OeUg4FRiQ1C70xXJNWkS2Wg5o3mow1GaYXJhIRUizYNVgacCBUuw7k0s7PxmqzE4pzOAOtQPKKEhN3EJOaaTUbSj1qJp6qwNj5GqDdzUT3FQmb3p2IL3mhe4orNabnrRT5Srnb4oC1oNpd6igtbS4P8AsmnDSb5k3C1lI9lp+1h3HyvsZ4FOAq8dIvhGH+yTbT0Ow03+zrsSiI20oc8bShzS9rF9RcrKoFOC1qN4d1NFLfZiQOwYGs943iYrIjKw6gjBFTGpGfwu4pRa3GAUuMU4KScKMk9hVmHTL255ht3YdM44/OhyS1bEk3sVVQu4RRkk4Fdlp/hiyW3VrhTLIRk/NgA+2Kp6N4bnhuxPeHaYzlUHO78a6vaqR7UwuOgrzcXirtRps6aVLrJFVNMsECBbWIeWcr8vQ1NO6rE44yRVC+vvssnLZyO1ZE2p+YSN361yRpTnq2b3SGanIUlO1uPSsl5221amdZW+Zs/Q1QmIQkHmvQpqysYTepHJdcdarNLnnNRysO1RFsrjvXQkRqSNN6GmGU55pmKcLd3BIHFPQl3HCWgzVAwZTikFFiSbeTUsb5FV1pwyDSGi8slW4ZRkH0rKVmJqzG5HNQ0UmbivuxgdaJt0YDYO01li4cHrSmdiOSTWXJqacxoJdFRgHg1MLpmljVW+YkY9KxvOwack7l1A6549qHBApM7GXeIirEEY/Kudvo1LcqM1OLtlAG7JqRpIpACRzisIJwZo7NGDNbxyAgKAay5rIoScV1MlvETlRiqs1qv4V0xq2MZQOVaA+tQtbtXSPZxk9Kia1j6AVqqpnyHNm3cdjT41ZTyDW6baMVVlUJkYzVe0uLlKRz6U0byakcnsBUYLYzTTJHfNSkMetN2kjPepRG5ouBGOBznNJyeuakKketPWMkZPApXHYhIDCo/LwauiIIDyOaaVUL6mkpDsVxx1ND/MKXIJxikY4piIw2DUoeoD1o3Yq7XGSlqljkwKqbs09WxRYRcEnvSPIexqvvFI0oFFh3JSc0xzxwageY/SmB88E07CuOJzSd6QkUm4DvTAlDEGn7+Oar+YKgkmOeKLXC5oB+OKYXY9KoJd7QeatW0pm7UNWGmOOe5qByatSJx1qq4PWhMRA5wKgd6lkqsck0xDHaoCTVgxE0wpincRXPWilbANFFxn0qUkY/KV684NPVcDGwjPXmoDfwAkGRVOMnNS+eGXK/MPUGvnGpdj0STkEDnFOznvVSS8RQQXKketZ8up7W+SQ01TkwubgNUb2209g0l3CpLjBYjms8a2yDBIJrPu9TmuzsJ+X0FaU6E79iZSjY27WHSrOPzIBEuBjcev61bt7mCRR5WAg9OBXEylc43tx2qBLieGUbJGH+6a2eG5tW9SFUt0O4utWht229WrFutdLEhDism5uGm5kfcwHXFZzyEN7VVPDRW4pVGaNzdvL1OaqM/y5JIqu8wPRqiLO3TpXSo2Rk3cmM7r3ppuA5w360juFAz0qm5yxIqkrgPkALHFNjXc4BpEbDjeOKezDdlRj6VYiUwhcH1pzHYuM8YqsbhweTSNOG6mlZ9QuD8mm4Hek8xe5pRIvrTDQlSPcMjpTvs57sKjWbAxUonFJ3Akjh96l8rHqari5A6U4XRNS0xk7KqDJNRb1z1qGSUtjmoy4DZJ5oSAsu2D3oRypyOtQiYHrUgZSOoosBOJ3Q7jnBqZbrccg9KrGUbcDkVEXGOKnluO5eN5jIzTftO7q1Zjvz1qJpWXpT9mgbNYyj1pjTrjpWcrtjk07zKOQVyw8ikniq7uvcUhkHrUTsD3qkhNkUrJngU1EyfalEa5yTTwQvQ1RmOWJUOalDJjtVZpKYZsCla47otNIi9qha4A4qo8pPeoi/qaaiHMWzcFjS+aMVRMvNL5lVyoVy07hqiLe9Rb896aSSaaQMkJpu7mkyR70oOe1MQueaXNNwxPSlKEDkUwDPNNZqQtUbNk0wuByTSkgCmEmmk0wHFqZknvSFqaZMUhC8j1oKgjmlUkjJxTHfaetMBhjJb2qzCfKGAarGb0pBIGPJodwLxudo55qJpS4JHFVsqvU5pHnA6UrDHs2Tyaid1HSonmqs82e9OwXNATxlOeCKrSzR9iTVJ5veoHmz0pWFctNKCaKphs0UwPY47qWObzGw7f7fIrWttdRI9kkWG/vJxj8KwGYioyxNZyoxnuaqbWxuz64rvsZdyf3geary6lblcqHzWPmkyKFh4IHUky898rDkGov7QYAgDgjB5qqcZpwVOwzV+ziuhPMzQsLoBiGbjPerkowwdWxWXbCJpAOQfYZrVUK6cMCK56ySlc0g9CpI5OSTVVsZ70+5SQS/uunrVRln3fMalA2JJ97lfxFSLIFWoypVcnNVmkIPFXuTctST7uuKgLgdKiZs803NO1hcxKWNAY5qLdSb8d6BcxI4JPBqByVp4k96hlbmmiW7ibznrTxISOar7xTfM54NXYRb83HenCcDvVPzBjmmGUetKwXZoef70CfB61mmfHek+0D1o5R8xri49elL5sbVkC5x/FThcA/wAVLlHzs02x/C1RmZ0GTVD7QfU0G5JHWjlC5oreZ4p3ng96yDOBSrcDPWjlDnZreaD3ppcetZ4uPenGbI60uUOYu+bjvTGl96pGYDvUL3OKfKHMXmnx3pv2jPes83Geppvne9VyonmNLzqTz/es43GKaJx60coXNIy1G0tUjP703zsmiwXLTSe9RtLUOSaVR60hEqsKeW9qjyBSgmgSYvNOVfWkAYnpUyQlj70XGriovNW4rXeRk4zToLXJGRV9IVUjrmolPsaJXI4tP2uMEGi4sAASStXN4VMDrUTktnNZ8zuW0jClt2BPBxUIjJNbbIAOaqyxDOQK2VQzcTMePbULZ9K0DGCaPKUjkU+YVjKeTacVC0grY+xRMfu006OH+6T9KfOluFmY/n4qNpciuhXQUK89cVUu9EaKBpAh4pqpEOVmGZeetIZiORWtZeH7i/J8tTmrreD7mNCTgkCh1YLS4KL6HNNcmomuKuXmmzW7MroRisuSNh2NUnch3RI1yPWoGuMniomBzilRGB5HFMCRVeX6U4x+X1GTV23SLaN+Rnpim3UBU8Agdqi40ilvPoKKRlOelFFyj15hUZqVhTNo9apMCI5ptT+Xu7ijyDjqKfMBXxS4NT+S3oaTymxnBo5kBCCytuU4PrVq1vWgVlMatu7nrUfl+1OEdTK0lZgnbY6GzgiktTIyfN19qrT2e8llAGOoxVC3a4WQGESE9MLnmtCP+1OZFtpdg5I2HpXFKm4u9zdTTWxk3ELDK4rLljZWORiu1uraG6tBJtMcoGCjcc+uaxtQstsW1UOSOSBkUQqdGKUDnC+KYZR61YaxkLMMHr3FVZLR0JBNdCsZNMQze9RtLnvUTqVNNLADmrSRNyUS4prTD1qnJJjPNQGY5qkhcxbebPQ0wSYqmZjTfOp2JuXjPxyageU9qqmUk9aPMzRYLkxkb1phmOOfzqItUTtRYTkWPObs1HnOOc1RZzmm+YfWqsK5pC4cUjXR7HFZ3mE9zRuPqakOYv8A2lvWgXJ9ao5NLkmmO7L63RPQ0/7ScdazgcU/f60WQXL4uMnANIzlu9VUPpUygntUhcXcaTeR3qVYnYdDSi3Zj0ouh6lcuTQGPrVr7BIRkDimizYnkUuZBZkHmEmpE3NzVlNOckHHFXk03IB6Cpc0ikmZ6ZqUBielaSWEaN8zc+lWksgSDgYqHND5bmQsTHoKsx2r4yy4rZW1RQPlGar3RYt5YXj6VPPcrksVo7fc3tVsRRw4PBNEVk6/Mx2nHAFSmyWRMyvt+tS5eZSRKkiFCVxwO1ZbajKj9sfStN4UtrYmIq5PXPestrfzWyw257U4WCVxx1JmHKirsE6zRgjg96oNpjMwx0qzDYTW+Sj5Wm+W2glcsMuRVd1xVlPMbAZPxFK8ORwpNRexVrmaVy3SpRHntVryQn3wfyqKSTa3HA9qfNcVu5Lb2u48itEQJEgYpgU7T76FISMJv9CPvUy/uCHBaRDuH3VOcVk227GiskSWKW8lzic7UP8AF1xXRpo1hPEv71HQ9getchDPGG5YY+taUF5FHxEx3Hue1Z1IyezKg11Oli0ixUg20O1l4zUs2jROmTkGsSPX5IEZRLnjjjoaopq1z9oeX7QxZvXkVj7Oo+ppzxNCfwrazyfv3BPU5WuF8X+HfsVzi3jBTH8Irpm1i53kySs4z0J4rQtrmzvFK3CqS3rW0JVKbu9URJRlojxR7J9x+U0i2kjn7pr1i+0nT/LeTYpwD92uMm8mORkXjFdkK3Psc0qfKZFvE0YIZDntxU1xG7xiQgHb2FdBpf8ApMoiOwr6sKXWLUWrZTYykdFqfae9YOXS5yT26E7umaKfMSXwBgCitUI9LIpu3PanmnI+xs1VwFgsp7htsUTufYVfh8P6hKcGHy/dzitfTdWiFusbyQq3oMjFaH2oMSBMc+xzXDVxNVOyR0xpRa3MVPCsgG6a6jX2AJrQg0TTFXDMWfGMk4ptzebMgFiaom9bPKGsXOtNastQhHobY03TYWV2SPI6ZAqY6bYz5kWCMse+3rXO/ai3JyKnh1eW3wAcr6GsnCpvcu8TYEL2yg+Rhc9Y+34VLJbtNGuyeSP3XvVOHxDA3Eo2/jVtdVtZPuSKayamnqilYpS6LPNcea90XX02gGpza26II2xuxgU641O3t4ifMAb0B61zF34kn3goc474rSKqVCW4xLl5o42uwIDA/drDm0WRmJ2nn2q9b+JpZcRz/MpPXuK6SK6guLQNE6kpyQwxkVs51KejI5YS2OBn8P3CRlpEGO3HNYl1YmP7y4rudW1MyzyRjG0H5QKw7m2eeInbkmumnUla8jCcF0OLuFCkiqL8dK37nTXAYkjI7ViXELIa7IyTOaSaKpNNLVL5JPamMmKu5mMBNL0puO1PWNj16UAN3Uh5qXyGIJAOKhKFTSuBGy0wipipqMjHagdhmKWlIoxQFgye1KDnrQBmnohNA7ABT1SrEUAYc1Yjt0B55pOQ7FVU2jpViJwvarXkITnFJ5KelRzJjSIXmLcIdo9KWOPPSQg1MIo/SpFhQdBS5khkkbMq7C+akJXOWquQAfvUF8cZqB3L0c6Dg4qwt5EODkVjZ5yCacGPSk4pj5jVaaFm3Z5z3q4l1EI85z7Vz/OPvU5ZCp+9ScRqdjovtkKplm/CmR6nbtJgox544rGWQOBk81PGBkEHmp5EVzs1pb5XYIgxz1PQVcKCQLk8YrLEqBRnFPW8wQAalrsVfuW5YV2kLjrSrbgqCBk1GlyCc4zU4vlXIwKWpWg6ODJ5Fa1to0ksSuiZDVz76m6OSCMduKltvEl5bPuilx7dqUoza0BSj1Ok/seCA/6TKF/2R1oa0gUq0KKyjoc5rmLjV7u83GSUtuOTS22pSWsbLvOSOPrWfs59WVzx6GprM6qm0JEGYc7RyK5eQsckDirkRlvJzuJYmtGDRZ5H3SRlU+laJqmrMh3m7o52RpFTIU9KoNdurck16Bc6LbiCMD5CeGZjxXIX/h+5m1FobQeapPysowMVdOrF7kyg0ZL35zweakgvpQchiPxq7b+FL2W58pkIIOCasatoDaYoG0gEdfWtHOF7Inlla5SN++PvE1PDfvuAJP1rIOUODViHdI4AFNxVhczNc3J3jceKlj1ARk4bFZ8oIhU7Gz3PaqWJuCFwDUcqZXM0dF/am/h8Y9PWsXUokkkLRgc+lJHa3kvKq2B3xVhNMvnQkR4A6ljikkovRg22UbXzYG3A4/GnTztITvkBH1q3/Yt4xBYE59KmPhq6OCEOPUU+aF7tgoswmMCtyuSe+KK2j4ZlP394P0op+0j3DlkdI3B6U2uw1XR4p7UyQQhJk6BejCucm0+5t8GWF1GM5I4opYiNRFzpuLKi8HNX4NVltxwiMB0yKqbGJwBzSGNh1BH1q5KMtGSm1sa0esQsP3kGCe4NH2y3EgJGV/2ayQtOAxWTow6F+0kbnn2MhHznBOOVp7pp2dplGT3zWBS4JqHh13H7V9joTpFvJGGjcEHpzVZ/D8rHMZ49Qaykd0OVYirltqVxbgjezKf4c4qHRmvhY1Ui90K+hSh9jyHP500+Gmc4D8+9A1CcS+Zu5/Org1CWRlc7T7AYqZKrEpODMptCnglxs3Y/u81ZH2i3hb5D07Cte1uyJ/3kbc9zW2RD5e7C4rGdaSdpItQXQ83dz9o3SA81pB4pEIQhQfU9K1NXFgYmHk5fs3SuSuJfLYhTit4S50ZSXKyDUgEcqpDc9qwp4C55Faksxc81A20iumLsYTs2ZRh25GKpyQE9Oa1pEU1AVUEitFKxm4mULVnOAOav29htUb+T6U8EK3BqbzhQ5NiSRL5MYjwKz5rEE5WrfnKe9IZBjrSTaKsjHktypwaiMIq7JlmPFMMeRWlybFNofSmGE1ZIwabnFFxEAjweamjFIeaACKLiLaNgVMrd6qIxqdTnmkyiwGzRuFQg4680E96mw0PZwOlN804POKiYgnrSEKepNMZJv9DTTIQaYWVfeo2kA5o0C6J/Np6ycVSEgNPEmO9LQV0XBLimlx71V82mmTnrRoF0XkkwKsxXAHeskOTViH5j1xSauCaNUXANHn85qiEkJOBx60g3k45pWHc1BdEDg0xro+tVEWT0NWEtJpvuxMT7CloO9xpmLHrSrI3vWla+GtRnAZbWQg8g4rVtvCt2T+9VY177jUurFdSlGT6GHBvc4UGtSDT3mKjaxJ7AZrsNM8NWNtH5sziY4yq5xWhI6wwhbS3Bb+9jpXNLEXdoo3jR6sydJ0AqVleMoPfrXQLaLGhA9PrTIJbwooIG7vkVahjnDbpZc+2K5Jyk3qzeMUloVJLGKSLE0ZIznkVJb2ECHMS7D64q0VkOVZVdT6HFQXfmqoEa7T7Go5m9LlWsRGKOEyZjyT/FiuZ1SFr/AHRCPeB0JHSuot4pxExcGRmPUmpordIlLuiDv0q4z5HcTjc88tvAMtyfMeVVXPPFbEHgu1tF8xG8x1H3WGM1vX2qxKuAMsKxpdXYhh+Vbe0qzM+SnEa+n2uwRGJFXutRTaZYqQRCuB2IqNZmlJbfg0EAqXlnCj0z1qtV1Fp2LKw6aIvnZUK84qvNqljFgRW6tjuRisa6kAdsNkVmz3GMgGrjSvuQ6ljo5fEUQj2+Qox6VQfxA5+XcFX0Fc28xYnJqtJOB3NaKjEh1WdTL4lUN/qA/ux/worjXuCT1oq1RiL2kj3aISvEzAZUggD3oiMmNkhB7ENU9rJ8gTOR06VTktlhvTLIyGMggrjOf8K8tato7R91DtUTxIiuOrKBnFRpbx6lbbblCcH5X7j8abLaweW00EjhV6gucD86ypNYkVQsLHC8cccVpFN/DuS2luSt4bucHZLEecck9KqHR70StGLdiR3HQ/jXS6Zeie1UOfnxyTVeWe785VIwrH5WUgitI4iom0yHRgc21jdK+37NLkdflNI1rOhAaGRcjPKmusjkkOYnmUtjjj+tQR3M8VwImHQ/dqlipdifYLuc2tpO0e9YZCnqFOKj24PNd00gVgCMcVVupLRIHndI3VepIBoji23sDoLucftqSMlMnbn0rUutasoQjQW0b46YUAilttfLRHMPAb+If0rR1ZtX5SFTSe4yC9DqVkAAzwK1Ehaa2OHwcetJ9qsrlF8yJGfHHy4x9DVtI4pF+UEfQ1yVJLtY6Ip9zmb6wlVmcuGX+VYs1iSTjrXeTWEFyu3BVgMA1lSaS6B2EkbbeuM5ralVjbUynB3ujiGsJGY8YOelI2juB8xFdU1oC55XcDTWt8ZyBXSpmLgcPcabOrEKhI9RVaS1lEZ3qRjviu+8lemKpXGm+eWDH5G9KtTJcDgHYKMAc1BJI/QV0t54akiVpFcFc8DviqEFrAzlZCNo461opoy5WYYdgec1Ks571e1C2iR8QAlR1yKy2XB6VSaYFjeD0qNs0JG2M4ND5A5pgRHrTCAaeST2pu0k8CmS2N2kHilJOMEVKImXGe/TNKbeR+QAaVwIQcVIrkUGznBAKHmnPZXMQBaM4PpS5hJtAZM0GQkU6Kwupj8kRq/D4fvZGClQv1NJzRWr2RmMxqNmOK6iLwjMxGZB78Vbk8ESpD5nmqF9W4rN1orqV7ObOHfcfWkVT3FdDNpTQS+WwyR3HSmvp8Z4IwavnRPKznmPPFIDW6dKTBKKxrQ0/wAI3l2VfyNqHnc/AxQ6kVuJRbehygDt0FSLC7HofrXqtn4LsUT5sHAySTipl0GwjBVYFPvWf1iL2NfYyPMobC4fAWFm7cDNbFp4c1ScfurSTj/Zr0rS9Ot4i3G0KuRWkkhjYusT4PRtvArnnimnZI1hh1a7Z5jB4U1mZtv2SQD1bgVu2fgq3ikX7VOWx99EHf0zXdWs++2dmOPXNV2j2hdmCTzmsniZvTY1VCC13MK08NaTbzb5I2ZQeFJrXjmtrfiC2jQDphaWWJNnmSSgsOqqelWIvsywKCmd69aiUr6vUtRS2K9xqLyJsQBR321DFBNcIWXkVXlXbKVXI54FaCLPBBHII8qBkkD3ptKK0He7GJYSoQC6tJ/dzWlHGLaP52Vj2CrjFZYne3dmaNlZx940i/arlxhWKnvUyjKW7GmkaUt6i8dDUL6iAnA5qEafNJKBJwAOuaR7dI5dgw1RaJV2SW88juCG4zWrwwyTmqEcHlldoGKsmRUUkkcdaiVnsNE/zFeeM1BKnyne2R6VBJfopHPA61XllNzuEcmVXrzQosLmLqcaq2VPHpWBO7AnANdHdWjrE0sp+QHk5rmr28jExEQIQcAnqa7aWuxz1NB0UxRMs3XtVa7umZcD8qYLsYIHekDGXoB9a25bamVyi0kh6g1UkLE810YtYmwcHpzkVDcWMLDgbapSJcWcrM5TPNRw2s91yowvqelbzaVbkkvk1ZSNEQKo4HStLk8pgnRJSeJR+VFdBjFFF2OyO8l1HKlbf5VbqAaWBnlKjBPrXP2UkskqLkYPYV1UTwWFoZpn2jp681500oaI7Yu+pm3+pxQRNaxjaWPzbvSud89BL8p4PaqWqTz3F48hOcnOcY4qCB8HdJxXTTpKMTCU7s6KG9EaglsY7VtQavb3ELBGkj28jJ6muEkuwx4Y1Na6i0DqO3pUzopoaq2O2XU8NhogQP51qWV2l2vRSwri49SjMm7rn+GtbTr1jIFjjYj2Fc86VkaxnqaerSi1Qs0xw/RT7Vyt1d+aCrSHZn7oPFdPrdib7TwSwEsR3ZAycd/8fwrJs9JsWVS8vmlxgBuMVVGUIxu9yZqTdkU7W082yW5iww3FWHXbTZxItoZM4ZX4963Y7RLFXggQhHbkHkVcexC2h8qBJHJzsc4FN1tQ9nocxaX10XUhAceoro7K7kWMtMyKvfHWsD+2QGOLVEI4wO1MW7lkJ2hgG6jNXOm5bqxMZpdbnXx3cUg4kIND3EasSyrt67sda561SeXCrgVqw6bJIP305YDoK5pQjF6s1Umy2TBdQkrIFJGAeMiq40svuMkwZTg8Cnrp6I2UY49MUl9qlvpluXncnHRe5pJtaQG0t5FO5s7W1yZZnIHZV5Fcnea0BerFbMMKfm3DrSXWrajqlxK8ReOAnj6VBpnhq5vJXnkRtit3712wXKrzZyylzO0UTahqUc2myAAqTxyOaydF06TUbpYyg8voWJxt966O4sn2NHAm9SMEkdPpWppGlvaW5ZeXYYIHIolUUY6CUHKWpy2q6WkN4LaKJpG6DZzmiLwTdOqySxhCx4UmutisnS/jmljyFB++uAPetSSJLxkcyjYh5CGspV5RskaKinqzCs/CGn21urTxGRyOeelc1qPg9Y9SYK+6NvmA9K7+6uooZFhVQQ3UntVZ4FDBsHngEipp1Zp3bHOnG1kjztvC7219HCy+YHx07Vfh8JPFdlGjHLcfSuw+zpvD7fmHeql3qQhuMNGWAUqc8ZrV1ZvYzVOC3OJvNNRr0goFjjyoApqWFurfLxWldlXc7B361VGFNdC2MWlcQ20Z6oDSSKiqV2Ag1NuzUZG9sYoGWdGtzcX0ceBhjjmuoFlDFLtdB8p5rM8ORBLuNtpPPOBXX3MERh3CII3auSrU9+x0U4e7czHVGl/doFQAcVdSGC4tnTbwOueM1XEftUhhdMZUjPrWckmUpMzZfDkNxl2ba2MqoqmPDFoWDSOSe4Arf8tgATnFIUqlKS6iaXYzbbRrK2bcIt+Om6tByrYwgX0xS4o20Xvqw22IWXIxSpDkFjgAdSTipRGx6A0Sg/ZyixhmJyD6UX6IEu5VuC0NzA5OYvbuM81tNfAeWVOFYgAAZzXOysXXD9uMelNVzs2hj19acqfNa5SlY6a7RWtmMaYbgY6VjPdS+YeduBtwKhku5nfBclB2q3Fp3mLuWXOBlsDpUxioL3huV3oJBbSzqXVcgds9as3ckdtDCcckY25qNJkjjZYmKkDg+9Z93ctPIC7biBjNNJyl5BJ2RZmbeI5VUAMKu2s8jlFU8KDWQs52qhOQOlBkYHKkjHpVOndWEpWNa4nR4SOSSeQ1PTVIY1VFUgAY6VlCZmHzHPvTFIGcjNT7NWsyuY6I3ilcLyT2rMubryZegDdearRTSqGaNCeME46VUkBZsODnrzURp2Y3Ivi8ldxulxnqRUs16uMK+739azlicrkCon3glSDmnyonmYXl1uB55rLXU57csI3OG6+9PuywBzWakbythQTmuiMVbUylJ3Jb/V7q5jKM2F64FZ1vaTXkh2hiO5rdt9H3RsbhCMniuj0zRPIt8KoAbuTQ6sYLQXI5vU5ODQnO3JPPWti30eBAMIS47mujishAedpH1pZJ4YWUGJQPWsJVnLY1VNLc5u90+S3QuUG3pwehrMkt5GiLgcDrXT312suUXaFPXHOaprpsN1Htgnw/8SMetaQqNK8iZR10OXaMlsDmnGH5QAjbjXT3Phw20BlWVZAoyy9PyrGdTn0raNVS2M3BrcihiTZh05FFP2kUUwshI7r7LEEgAeTPWq8mr3WxoGXKFs7SOhrE/tLB4anHU9/U5HvT9n3QvaLuac90zL8ybQfQVnTzDj5h7YqCS/DLtDVXyZG+9WkY2Icrkxkbr+tH2k/iKYtpNKdqsDWjaeHriZhmOQj2WnKUVuJJvZFaK7ft3rqtFOqSQsYPlQdcnFWNP0Czs7cTXUMmR2IrWtoHnjcC3jt1xgfMDuHqRXHVqxa0R0U6bW5dsrkuiK4DSMvzHPGKZdX0dq/RVB68dTVdtloQApZyMs+41VeCa+m8thiMjhq5lFXv0Nm3YtjWVEygIoDcg5B/lWvHcF1UsoAx1rnP7JS0BcyKdvPNQ/bRcXBUXAVMgDPT6U3BS+ESk1udHLZpcQSxyBMMcqQo4PrWNDZQWtxln3uWwqsML+NXjKilB5jPgHIHQ1Tu7t1kjkhtd8jH7pGRRDm2CVtzXW22lGiCRjHOO5o3v56H7/HIU8CqH2u6+QzlFJGCqnOPwqR7qdxttYmJHBO2p5WVdGrlSoyMd8ZqC4tYrkDzIw/OcECqCW94xL5VGIwdzc4oFtepytyrN6bs/wA6SjbqJvyLccHlL8kcKAHG0gUrSTRriOFGJPIQ8VnzG7hAaXaR+Bqe2vdy7FiJf1FNxe+4XWxAtxPaq0UFqIwWJwDkDNWbTUZ2kCTIv0FKl1GZdgwZD2FJe3awWcs0QBlVeMYND10sJaa3KOqXk11uitrWUoDzJtPIqOG9GmQHAUyN/Cx6fWqd/qT3FmWJCN90joce9c69yeQK6YUuaNmZSqWdzori9WeVecHuC2aWXVXiMIjfcg6o1c0tyVwTzTzdbl6c1p7FIz9qd7DdWVwIY0kjE8gJ2gnqO3tUepaMLu33CQCRQSAOQa4ITyK24EqfUcV2Ghal/oCeZI0jKSME8isZ0pU/eizSM4z0aOeuLCSHl0Kg9CR1qg8e30rd1nVZbyYIRsSMkbRXPzMEPBropuTWpjOyegHAHNPhjJf1zVYOWPXpWnZOvGetVJtImOrN7QLZnuAA20DnNdJcRKBuMnAPPFZ2iyW6uuwgMwwwP9K0L4sjLlUZPQ9a8+cm5nbFJRIYlWbIUlcHgjvSXv8AotnGQQG6c+vc1CZ2jXZFHxgZZeTmqd9eG52R5PlqepHNOMW5eQrpItafdrK3l3Ad2ZvvZq/Na/NmNSF757VlxWmxvMWRJlAyFVsE5q9b3pluGheMxMBngmie94jXZkMm6N9ojOB952BwKiN/HkIIywzyScflU2qmUYDSZRuQKxRIVY88VcI8yuyZPl0NuSAl1dQ+xlypB4Bx0xU0CSNC5dAzAcZzk1mJqkipsVUHGMgdqlN4/lCQSuT0Kg8UnGWw1KJSvZfOlJ8sJjjAquimlkfJ6UgfFdCVlYybTZKq5NWVlMaMDIQe6+tVY3xzmlYFsnrmhq+407bA8hPIOPbNQE5NPwT1FIBk8CqWggU1JuzSrHxT1hJPBBqW0OwoOF6UhbFTtbsiAnvUEikCovcvZDklkOEUnBPSpXjcAeZnI9e1TWnkx7dy5k6io5meWRicg+9RfUdtAXgCpBIgIYRjcO5qHLADNDHjii1wJpbWyvgGlOxx1A71CdOsImUwv+J9ahZmUg0xnUjqQfrQotdRNomurgeZtXGB3zUIuW7Ofzqq6O5yMAetI0ZjHJq0lsRzO5pW9yySruY7c881dvWgkjXy3V+vQ1zwY4604M2eSSPY0nDW5SmWJU+Xg1T80o+QSCKsGdQuAGz/ALRzVKcZ5BwauPmZy8iV76XccyMQeuTVaWUE5qpOXU5zxUZkZlGa1UEiHI0VlR1GW5orKLMDwKKfKHONgtLWSMu0KZHbFLJ9igZR9jhcEe9UZZy0eBjr0qEOf4jWvJfcz5rFwLaNk/Z0+lOC2Uf/AC7Bj7sapCWng55NPkFzGxaXtvbsrRWyqR+Nb0finaCRANxGPvcflXHo4FOabsBWcqEJbmiqSS0Ogn8RXsnyiXaD2AqgL+ffnznXtwcVneZkD1qRXA9zTVKKWiFzt7s1jeTyoFaZmHoTWxpmpw26FXgUEAYYdTXNQvk9auI2eKynTTViozadzom1Ozn3iWAHJ6+tV4oNKcsxQKD23HNZikHipE4Oe1ZeztsX7RvdG9GNN8lo4z5ZYfe/u/So0ixKVt7lTjoTxms3J7U5TUqHmUqifQ0oTHHct58rBxkblqWWRwN1u8jqOpIrMHFSrcOqlRIwB6jNJw6lcxbjMjnLSKuDznp+dWrc28s5RZGZcZLb8Y/CsjzM8E5B7VJHAu8MQFz3zUygCka39lq5JM7M3uKibTpEiAV9pz8zegpyztAmPM3EcCg3vmbU3kN3OazvMvQhFtAjZhkUugJYk+1cdql3MZjHnCqegru2uET+JW+i1TEtmZiTbpx/Fjmrp1HF3auROF1ZOx53JO4bcQaRZSwzivQ7yMcHylZGGR8gyKoosdsCPKQKT0ZAa6FiLrYxdGz3OKKynnY2PpWrpWlz3NwjTQusOM78cV0xulkQIdgUdMRjileeMgASzfQEAD9KUq0mrJAqcU7tnFXrtHcvFtxtOKsafcT2imbeyjqoA6mulWGy8zfJCZWP98/4VZDWzxlNqxrjG3GRih1tLWBU9b3OHuL0sxIzVNptx5PNd1JpWimT5mZsnvgAfpVabQ9HKbwh5bnYTgCqVePZkulLucer88dK0tPhmuJkijByxwK3ToWlrzAjk+jtitKxs7aJuIzGB6SZpTrq2iHGk76sl0zR3ihd5iS4bAwf1rWuWCW2+RAVVeDnJzT1kiePAI2+hqGVYiuyRQU/vVxOTk7s60klZGFJcFpC4YqfQdqZHC8zYXk/XrVu7tYAw8nk+xGKrhdvY5+tdMZXWhg076kTMVJGSPWrFnP5U6upO761GYst/qm57etDQk8LbtVOzVhLmTuXrzVUltZIduCemOR1rFLc1a+yygbjCwHqamisRvHnfIp79aUeWC0B803qUPMxT1usRbMnk5xV6fT7cNhWLD1p1to8UxyS+364yabqQtdgoST0Mgy5bNPLjArRuNGiiK4mK5/hYc1Kvh/5QxuF59qftYbi9nIzUbipd+K010RBgNMR9BU0ekW24hndiKh1oFqEjGBBpwG0dK2xp1uvAjY+9CwRRf6xWA7VPtl0LUDJRHf7qMw9hVq2il8z/VuB7ira3PlO3lnK9s077aWYBlBHtUylJ9BpIiuYHUc/dPOaqLtSRSQSAavTXLSAKqnHpioZ5SgAYLk8gilFu1mN2G3E0AXdGD5mfSqaSiSQgkbjwB6VK6+bHuMyAHjIXkVQNoVHmCbIJx0qo22Ik30NURK+AZBnHapZbMC3VlOBnk1nxbVX/WHOP7v/ANerqsfIC+Z8p9RSd11KTTKk1phNwcFarPbrgYf9KuMgdtgl/SifT3hjDtKpB7CqUrbkteRSSKOMEtJz2qCeRMcOSalkWL+Iv+Bqq0cRPDMB781a7shsLfbJLtYkL6+lW41jLgDP1FVgsQwFLn9K0bGDLqY1BOcjJpTYR7FaaNAC3Q1l3Em011V5YxSYkkYLnqAazxottOcsHx65pQqxWrKlB9DlpJsjnFMSftXW/wDCN2TthUfP+9VlNH06A7fs0WQOSxzmtHiIGapSZyCnfk7RRXSzWihzttkx6BRiij2yDkPN91Lyea7v+x7YKE8hGA9RzUi6PZBebSMn6Vu8ZHsZqjJ9TgRnOamV8ckV28ml2yruW2iAB/uDOKnhsLcRMWt4W44GwVLxcbbD9g27XOBafPSm+aSeld5NY223alpED7oKoPZ2qE+Yi+2xQKccTF9CZUWupy6sfSpVPHSuojtbaWLEaiJwe/OaPsLdipo9uheyZz0bnPercchPABNa6WTk8kCp0tMHOal1kWqbM6HPdDU/mbeMEVfEHv8ApSPEqgGs/aJlcrRTUsegJqYB/wC6anGBTsgUnIEithwcbWppMmfuGrgwwqKTNLmG0QZkP8P61LGZO+KFQseTirKwgc9R7UOQJMTzG29BnFRCSRXzgZ9c1ea1DJ8q4JHeqJtbrtGcexFQpJlNSQ5ppX6uMVNEItvzyn6CqjW9yBzGceoqIwz7chTinZPqLma3NWa8RSpWXcR1FZksryk4bI9zUJinP8BNOW3n/wCebU1FR6icnIVQ/QYH1qQW0jAt5iceppotrgsB5ZzVlLabZyuCO3rQ5W6iS8iFIJD/ABACp0sJpFLI+foKcIJcfcarERuogAobA6AiolN9CoxXVFM6TcYyWUfWm/2dOrBdyHPcHitDfdDJK9fwpq283deD2zU88urK5F0RAum3angqw9jU32WaFQWwAauwRzIAMKB9as71C4YZXvmp9o7lqCKEVvcyx/IwKjtmrSROhAl27T1ABNSqiqA8Z2BqUI+Tlgcj1qXK5SVgaKF1yIUwe/FVHW3nkCKojI7gVZ8kDPbvxnmkW3UncPlP60J2E9SpPbOHJSQHjoOP0qGCcwSEkFj7mrzJu3Zz7HJqNbVCeVNWpK1mS1roQfa3Y/MWK+meKkDCbbknCnhR2qY2iBfljyfrSRRvCxIUA0c0eg9eo2aA4BTCj0Jqn5kin5WI+laLrLMORkUi2hPWIY9aFOy1Bq+xWgmOT5g3Z9anjRiN2/d6AnpVkWcfZacLVPcVLmug0mRM8sYAOzHqKlaTbAGxlj3pTAhOCpP40ojO3YQdtRdFEPnDAwQfXNMkO/DDj3qY2qkZDGk+y9stj6000LUhJLhV+X607yXiGS4A+tSi3UHGacYgw2knAp8wWIJ5mIynHHpWfJvYknafrWo1qMEZNV2tkzxk/jTjJITuUogwJGxDn2pGinYAFMgdM4rTit40IIPPvzU5iDAcD8KHU1BR0MpYJCFCwqMDnpzU0ajcN0efUBaveRQ1vuXBJpOpcaiVR5attMAIz/dpk5gJI8sNxxVxbbZyCSacIt3VdpqeZXuOzMhIoTL80Y24x93NT/ZI3Y4giEZHGVGa0fJHpR5QFNzuLlKC2SdBAmP90VIkaQPt+VCfQVYkkgt1zNPHGP8AbcD+dZ9x4k0K2B87V7LjsJQx/IVnKqlux2sXZYg+DsBpnksF+7WBP8Q/C9tnbfmUjtFC39QBWNc/F3R48/ZrG8mP+3tQH9TWTxVKP2kJtdTuVjCDMnAqvcQGTJAWQdiCQVrzW6+MlwSfs+jQr6eZKX/kBWXL8Y/EBP7uy06Mf9c2P/s1R9epJ6MzlUgtD1oadPtGMfnRXjp+L/ibPCWI/wC2R/xoqvr8DP2lPzPZjBk9KhfanUE/hWanjvwvKnyazag/7bFf5inr4k0Of/VaxYOfQXCZ/nXaoy6opTj0ZeeMN6jI6EVFhowQvSoZdY0yFf32o2kY9XnUfzNZ03i/w5ADu1myPrtkDfyoSG5re5ffzNmFCkjoTVGa0uJXzlAKzJviJ4XiPGpCQ+iQuf6Vn3HxV8PRt+7S8l/3YgP5kVpG62RnKcHuzpYrOZHDFlJFXFjY9etcA/xe03d+70y5I93UUf8AC4rFR8ukTn6ygf0pvmZKqU11PREg9RT/AC+MAV5m/wAZ4/8AlnoZ+rXX/wBhVaT4yXhOY9IgX/elJ/oKnlkP28F1PVRHjtSmMHqP0rx+T4wa2eI7GwX6q5/9mqNfi54gzk22nkehjb/4qjlkL6zTPXzbgnOSKRrXjg5NeUJ8X9WH39OsG/3Q4/8AZjUw+MV6PvaVan6SNT94Pb0z08RHtUi227G4cV5gPjJcAc6RB+Ep/wAKcfjTdgYXSLb8ZGqXzAq1PueqLaoAPk/Wni3UZ+X9a8el+M+tNkRWGnp9Vcn/ANCqhN8WfE8v3JbWL/chB/nmlyyY/rFNHuYUjoDj0pGBC42k14OPib4sPJ1NB7C3j/8Aianh+KnieM/NcwS/78C/0xR7KQfWoHtDLJn5QwFRiJz2NeVR/F/XU4lstPkHsjg/+hVoW3xkmDDztER/+ucxX+amnyyXQXt4PqelJAw6oTUiF1PKmuJtvizHdDCeHb1j/wBM23f0q8njrUJx+58Iak3pvOwfmVrOUrfFb7zWM0/h/I64A45U/lS5I4wcVxk3inxXKp+zeHLa297m5DY/IismW+8azSbpde0yzA/gUpgf+On+dYSxNCPxTX3/AORqo1HtF/d/mekZb0pyl92WBxXB23iHV7ZcXfiPSZcdT5GT+hFXP+E8ggGJL+2lI6mO3Yf+zVzTzHDR2lf0TNo0aj3VvVr/ADO06njP5UhDjGK4WX4lWqjiRz/uw/4mqsnxRC/6uKU+5Rf8Ky/tSj0T+4p0u8keiqrj1qVUbH3K8ub4mXMg4LL+AH8qafiLdkY+0SL9BWcs3praD/r5gqC/mR6v5bf3cYp20gZbgeteQv47ncfPeyn6yH/GqknidLg5kuOPdv8A69ZPOe1Nl/V4dZnsUt9Zw/6y7t0x/ekA/rVOTxFo8PLX8f8AwAFv5A15KNcsTyZtx95BTW1qyJ/1iY/36xlnFbpD8yvYUv5j1JvFuiLz50r/AO7E39aiPjbR0Pyw3jfSIf1NeYjWbMj76/8AfVRvrVr2OfowrJ5tinsl9w/ZUV1PUx460np9mvfxjX/4qlHjfRj96O5H1jH+NeSya0hOEQ/nUR1CVz8oH50v7UxXZEuNHoz2KPxnojf8tJo/rEf6ZqePxboZ5N2w+sL/AOFeJNLetzt4+tQvcXQHOB/wKrWa4jsv6+Zk1BdGe6yeLtCj5+2Fv92Jv8Krt430FDnzZifaE14cLu6JwG5+tSrPdE4Zh+LVX9qYhdF/XzJ5oPa57OfH2hKet2fpbmrtv4u0G5iV/tvl5/hlRlI/SvEklnHJkwPbNSi4KjmTNL+16y+yvxLUEe3/APCR6GP+YlB+ZqN/FOgp11FPwRj/AErxFrnH8Tfgary3Oc5Zz+NX/a1R/ZQmopHuZ8XeHRwdUi/FW/wph8a+GgcHVI/+/b/4V4QbmIDJDH6nNN+2IOViP5VX9qVP5DLmj3Pdz438M/8AQVj/ABR/8KqzfELwtCD/AMTDzD6JC/8AhXh/2ssSFhb8qY0sx6Q4FH9pVuyBzR7DP8V9Bj4htr6Y+0agfqazJ/jBEv8Ax76JK/vJMF/kprywmcj7hAqNxOBk5H41Lx1Z9UQ5s9If4vamx/daRaqP9uRj/hULfFrXT92y05fqrn/2avNmklA5U/gaaJ5e0TkUfWa7+0R7W256JJ8UvEDjIa1T/ch/xJqpL8SfEknH24IPRYUH9K4oPckcQn86aRcsehUfWs3Vqveb+8ftex08/jjxBNnOrXS/7jlf5Vl3HiHVLg/vr+6k/wB6VjWayyAfKhJ96btuD/Bg1F293+InORM93K5+Zn/Gq7XD8/eNOKSjqpJ9hTcNk5jOaEkQ7vqRmd+hFN85zSlmOf3RH1qFnI9/pWqimYuVuo7c5POadjJ+YkVWMh6ggVE0zDqePrV8jI9oi4yrnqfzorONyoPJf8Foq/ZyHzX6HWCDRc/MbY/SZv8AGni00POSqY/66t/jWQJbfG5LOIe5m/8Ar0faIgozbxe/78n+tJrE/wDPyX3napUf5V9xvx2Xh5hny4z/ANtH/wAacbXw1Hy1ujD0Dyf/ABVYK3EZzjyAD3MhP86JJI2QBrm146L1/pU+zxF/4r+8v2lG3wL7jVkXw0pGLBz7+fj+b0nkeHXOBZoCem66I/qawWuIlbElxakDsq//AFqjFxbb8faovwhz/StFGv8A8/H97I9pT/kX3I3/AOztEcHCwRn2uS39KaNH0Vj/AMfgT/dO6sZZrEkhr5R/2z/+vStJp4PF8SMcfLVL6yv+XrFzUn9hGydH0Jf+YlL+Cr/jUJ0vRM4Gqy/9+1J/9CrK+0adtGbyfOecD/61OS60lB81/P8A98kf0q4yxK/5eMT9i/8Al2jT/sfSGPGq3H4QKf8A2ekOiaPjJ1e6GOv+hqf/AGpWY2o6SCcTyuPx/wAKVNR0o9N/1JP+FV7XEr/l4/uX+QuWj/J+LNMaLoYxu1m7/wDAFf8A45Ug0bw2Pva1f/hYp/8AHKyJNT0pFG3a31D5qI6vpoGQq/8AfLH+tP2mIf239yFy0v5PxZ0S6L4Uxl9X1Q/S0Qf+z1LHpXgpf9Zf6s3/AAGJf6mubXXdN6GCPp2Vv8aUa1pz9EiQe6n+eaHUr2+N/cFqf8i/E6lbHwJGRk6vKfQzRD+QqZU8BIebC/f/AHrn/DFcuNZ01EwDD/3wT+tOOvadsGZYgeuPKz/Ss3Ks/tyLUoLaCOoN34IjH7nQGYg5zJdSc/kaD4h8Pxf8e/hnTlbHHmB3/nXL/wBu6ZjJuF3e0OP6Ura3pjAEzwkehhGf5VHLPrKQ/ador7jo28YRp/qNC0NW7H7Fk/maF8f6zCf3MWnQj/pnagVzB1/T1OUKtj/pmB/SoH8R27k4jXHuoP8ASj2V97sTrTW2h17/ABD16bAk1Dap6hLZeP1qrP4u1K4IJ1S6K/xDYoz+tc2uvxZwsSY/65j/AAp41/5TgHI6bYx/hUPD0+w/rNT+b8zYOtK5zNeXsozzkIv+NNe/0uVQWXUSw67ZVx+YArF/t2Rj/qZW+i//AFqlTWG4PkT/AIKaXsKa6E+3n1Zq/wBpadj/AI97wfV1/wAKY2o2ZGVguvxcY/lVI6pOSN1tcDPqpHFOa8mVV/0S6CtnkqQP1pexpdh+3l3/AAHteW75KpNj0LUhniIz5cv1y3+NVzqExPFvdcHruAyPzpGurllwLac+uZv/AK9P2dNf8OT7SRYDWshwVbP1b/4qomWzk/5ZScf3ST/Wowt2zL/o8y7ugEvNTLZ3TruFtcFdpbO8ngdT9KOWC6v7yea/REYt7JjzFOfwzSvZWoGSrr+BqQafM0Hm+Q/l52+YZCFz6Zp50iYStE0DpIql2Uvg4HU80e7vdi/7dRBFa2AceaszJ32cH8yCK27aDwkoBli1nPfZJH/Vay4tGubiJ5EiZ0jBLEfwgDOTzxVaXTXjVf3mA3Iwc/yNF492Csvso6lIPAoJL2/iE/SWH/4mpo1+H4IzYeIT9Z4v6VyDaRI0UbsSiSHCyEYDYPqTiiHSfM8z98g2AkhnVc49Mnn8KtSX9INP5UdxHN8OEOJNN8Qf9/o//ihVuO9+GMRGbDXF9zKv9HrgbbRTcSIpcIspIVpWCrkdQT2+p4om0U2vliZiglXcjbwwI9eM9arnja/L+A7vokekxa38MY8BbLVc57yj/wCOVKut/C1A+dPvSWOSWf8A+zry86YFhMiqzxZAMgU7ckZxn161YtdFgnYKsqljG0hGCdpHY8fr0qeem3blX3Irnl2PTE1/4X5wNMvj/wADP9JKlXXvhiTzpl6P952/+OV5lJoS28pV3s8A4Z0uFdQcZwdueakstNguzHGjje7bAgXJJ9hn9eOtF4Xt7NX9EP2kj0H/AISb4dJfSRvosxtgB5cq3BLE98qXGPzNXo/EXwwb/mGTD3YE/wDs9eZ32mRaZOYZZ7dGU/MGZSyj1wpY4xj86YBayOkMF3FJMz7FQI3z56FeOh98U7pf8u19yGqkj1ddc+GBGfsQA9SjH+tSrr/wuyAIYh/2xevK72wNum90aCPf5eZnUZPGTgHOOvIz9aziYZLRZIVYFf8AWMeVyemBjj8aTmlvTX3D9pI9q/t34YhciKFiBnb5D0kHiD4aTZ3WiRf79ux/9BzXjPm2HKqsmS4ILSD7uOh+Xrnv+lSmfS03CQzFlG1fLJKsf72cZx+HpTU4vaC+4PayPaP7Z+GIGdtuP+3SX/4mk/t34Xgcm0/G0l/+JrxowwhooZIZRLsLs0T7yQeQSoyRx246iqT32nKjFElklI27JIiqD3zvzn2xiqU0/sIPbSPcxr/wu/6cfxs5P/iacNb+F79PsH42jj/2WvCmktnjWV/s0CgjEYl3M+c9Bk4IA74/WkvdQ0+BhBb20EkakjzVlLlunfC46dMVXNpfkX3C9tI95GsfDE8D+zfxtW/+JpRrHwxz/wAwz/wGP/xNeDx6haFGuPKsZZJEcfZcsrr156BeOvB9PpWZNqcbvuECLz/CKbdvsL7g9sz6M/tv4Zn+PTPxtz/8TTv7W+Gf/PTSv+/X/wBavn+3vL4afHLFYf6M0m1JfswJLnjAbGTVWSd7KeMXtrJApbnfEemeeDjP50uZ/wAi+4ftmfRZ1T4aD/lppH/fv/61A1X4Zk4D6QT/ANcv/rV4BLr85ae5tIUltwDH5gtBGqbsAgheOccZJ6mteGS3jtNmravp8LRjd9nQYkdsZ2vIq8frWiWtlFfcHtpHs51X4ZgFt2kEZ5Ihz/So21z4Xr1/sr8LQn/2WvG9M8UQNdSXd3Bam2nmjjxdTnaoU5+XaN3Hvnt1qjL4jtLrVNQT7NalLokLcSSsUhABJdSy7ueuMZpuOmiX3C9qz25vEPwtTqNOP0sWP/slDeIPhmEZha2jKq7jjTX4Hr9yvnQa28DMjxwTquQoOduT3ypBPT1qyxvmtzHI9pCq7X2NIoYk5wMdfXg1K5v5V9we1Z7y/ir4YLJ5ZsbUvnGP7OI5/FaePEHw4bO3SbM4O3/j2jH8zXhlnpclxfvbyX0ckUcZdpLKM3BPTICjBJ5z6cGljmiW0n+xQW15bbsGS7CxSA46Abs00pdYoXtH2PaW8W/DNOuj2/UjizjPT8aK8UttNtbiPz7jWLCwD8rbzSMXX64U4/nRT5Z/yr7he1ZQaG4JINxFt+lIYJec3KdOyGtNbe1t5i17NIqowzEUYlvbAxj8xSQQaZJITJcvHGScKELPjqOOn5muW8rXMrMyjpxc7muuvpHTv7PU9boj1+TFbM9zpzwxRxWTiUIFciL5SR3JL9foKhaK2ITbGWOPmymAPoc80SnKPX8gszPFlEvS5OPQrTGsIH63LgdOFFdVB4du5dNF9BFbPGBuKrKoZRnGSD78fXjrxUEcSXPkWtsEurtjlobePc6Dpg4XJP4n6UJ1N9R8rMD+xowiEtL8/CEIOfp61Yj8LXE8gCwXhJG4fu8DHPOSPY/lXYObuxhurKM3kqxsJDLHCzLbNgnk7dwY5z0AwOvFZNrcSXExguZl2ytktLMUjBxwWwpJ9gPU+taO8Wk27v0HYw38PNGIi0dwgmBKM+AG/HFMfQAkxhKyvJ6IVbP0IHNbksM9peiO5jnMvRVYuhI6DHQge1TzWd1Y2vn3FqoMgyEjkbzlzwANx798g9O1QpSlswsYMXhuMwmQ3CRj+68gz+QH+c1HBokTSYLFB/E7McKPU7RXQ6dDp/kPcXN1ao6sFWO4k2hQerFerAegOeKozCyFxIlpM1xApwk3QSD1A6gexpSlUUFPoFirHoZeURLGZE3FQyAtn1x6006RaLlHV849OAffn+lWSqkZIbG3GM9uuKWKd4GDxOFZfukgNt98HisVVfcVkVV0azAfKAALwd2B+OTUtro1nsZTGQR8zMpHyr+OP1Iq0dTul082hkRombc2+NWb8CR8vfpjrUKXLrEYkWNVY5Y85Ptn0q+d33uPQm/sLTyGkwUiCnb5vBkYf3TggioI9MtozFLIkEiliDHkZ49fQVKrpJGZp7xFYHCxMWLuOp28EDA9cVFJcwPKzQxyRJn5VkYMQPqAP5Upyla6CyLAtdMYFVtIA6hVGVLNIwPJGDxnp9PetG302ymsvMt9Id5QoD7YN8asBgZc9MkHIx3HPUHFW+khc+TPcROeCYTtbB7VoQXcD211aTWOsSRySBfLkk8uMtjgynGTzjvWtJuWrBWI5rZLS4SCSKBvJ4K+UBvBweTgHt1yDVy4TT5rMPZWixNGreehyExn5W5Yknk9/wAKz7nTbm0DNFcWlxCoGXtp1ZTn07nHfiq88dzFHH59s6A8oXTGc+hxz0FZtyi2n/wQ07Fz7FPHapcC0dIuSJWU7WH1PB/+vTY7YK7RubfzCMIvmbix64AXOT/KqM1xeXAZJ55ZIGYN5bv8mQABx7ADHpV6ytoJIFuL3UYbFC/lwh1LF2x7dB2zQoJu0dR3RYiurdI1EsE6yIwcPGUGDgY/h6Zz3pWW+W4aRrZU+QMFZPLyvY44J6dep9ao3DaW6yfZda86VnIijeBkLqOCTyQDnPr07VHbQKt0j3EhMLSBpSp+Yjvgnv8ApRJOOktANBdWaS88+9iiufl2hDlQO46HPr3qW7vNLGmwyk3tzcmQhrdCoEak5Jy2c+vTr3qqbvT7LWftEcSXdqgJEBl3gnb0LDGcH/JqKCE6vq/+jwSxxs3mNEgYhF6kZ64H+FUuZXUtQvYSO4iDSsYGKOP3aO3MfPcgDJq7azwWcCzLqAWSRSJLf7KJflJwM9cZ98VbU2XiLUmgkSz0mC1AMs8YILLnGAAME/X2560W+v8AhnRZ9StrNpr5TsFuwdirSAHLuvAIBIGCCKuFBqV3sMo2MyTFrK3SdpZh8gEiRhmAJJLHGAADxn39qScN5P7u0uUijcpLPvDoTnoCOOOPr1rdh1e31LSXlvLTT7ZZUWJry4tV3TORyyJx/wB9E9+KZpGiX2sRWSjWJrzw6JSjrbjb5ZByRsPOecng+vNW6Hu8qA567a2t44ms7qWR2jDfvY2XYeoGf4se3pTotRnGlMpXT2kjILSSofOkJ9MEcDB/T8em1fT9Ivv9MbVxbwWrGL7HeOzeUF6BQBkArg81yd1fm4v3m3adEIifKkhgCJgcg7cfN7AjvUyg4Sfn8xMtQas9r9mkuNPkuJC5eYyjCyDsFGOOcZPPpU16viCVRO2iLbo2GVksSPlzx+Z9etdZczSDTGvbHxHeW7yRs7XepTKi4yPuKqknOD1HTnOOK85kv7+W5NxJqNy8pOTKspyf/rdfzq5xUFZv8AZoXv2tVjj1S1aG8MhP2mWLYdmAAMADPOSTgnmtDTbO6vfDt3JDNYwJbuWeQxM0r9DjcoO0DHfg81naT4su9E8uKGzguI3lZ7h5grSN8uFILdMdela+r69oNzeXEunXmpLefJKZFKKruvTICDgE+tCgn71wRijXPIWa2iha4g+4ftyguuD8zKR0J65/PNTO0+qk315exWtoMna8/mGMDqVUncf8+lZ8k9tNC93e3xfUGk2iJl3lwBkMWGMdCMY7daZf3GmXU4eGxjt1HRd5bv7mol57B6m5FogurS7FjqrXtxagM1rbxyFSxBJUtjAOB17mludKRvCSau6wRyyS5eGJ2IiXPy98nGAT169qzrGPTW0if7br/wDZ8RkOyGOMs0hwOTgjA5Azz3rJuWt1l2pcfaIUyIpF+6RknOD06mqtFRvYG9LnS32i6HbavptrBr0d0k4HnThNqRcDPPP8uR+VMuNBXTrrzG1RvL+V0e0jMv7tiApJ4wTuAwQPwrE0ixfWtYtdNtvLE1y+1Gk4ReM5PtxXaalenSLN7fxLe3M6K2Il02+XYygcIybeAO3QY96uEIy1tYSs9TkNYgurHVJIJ4r6LHKLexlZAv0PbjtxVCJbq6uI4rZJXmdgEjRSSxPTAFXdT1KzurxpbQ3vksMj7RN5jZ9j2HTis5byaGTzLaVopBwGH3sdDWbXvku1yed72yD2T74ir4kjkTn2HPIqqzOzDd95eQQcVp6frdjpmmlLrR47+83j/SJHZiU9CCccc9q1G8f6cLSGFPC9iZVxvlNuvX6/l+tacjetylG/U5kCaTABfPT72Kc1vKHGWb86s33iWbVmy2m2lqqHI+zx7D244AyKoG5cNyHB9DmocJJ2RLVjoft1i935o04RW5iCPb277TIVXALE56nJP4VimFyGCNgjO0FuPatGxltb2CHSbXTGu9TuGwLjzWBDEcALkDA7k+5zir5+HnilpYkitYi8hI2rdRHaR1z83FU4zZW5l3qabJDCLW0uI5woErvMGDNgZIGOmc96z2t1yexPOSav6x4c13Qgr6hbBI3O0SJKsi59MqTg1TXTdR+yNdLa3DW46y7DtH4/h+lJqVxMu3a2qaFaQJNbNdFjI8awnzFBPeTPPGPlxxnrmsko+clQMdieTVvSmgh1FHurR7qFQXaNeM8dyOcd+KRkudZ1Fv7N00o0pJW2tgzkY6gDk+pqrXVwtcrSm9cIrSOUj+4NxwuPQfWoxDduhjaZynUIWJA+np/9enyieCWSKVWV1OGVjgqR1BBqNZpEBHbtk07ysFza0HwjrfiOJhprowjbcUaYJjpluSOnFZNzpU1rcSxTECVSQ43A/qOtT2OsX+msXtnKF1KFV6MPz9QPyqlLcSzSFpOTiqu2h3EhtRLKqFgobjLHpVi/tLKC7eKxvftcaHazmMxkHoeOePfNUd5U/dBP8qRcE+ZtG7uaeoyZoUGAMDHvzUbxISfn5Y96az7mzjBHvSGT5ug9jQkwVy/pkN41wYdOkfzZk2MsZA3L1OTnpxn8K1QNL0a0a21LSGvr6Qlt4usJGOQANjdfc/l682lzIgYRuU3DaSDg49M1dluNJWBEitrlZio3zGXdlyBkkY6ZPTr71STHZllf7BMKNc/2g875ZliVWCDJABJ6nA6+9FdBH4w0XRLeGCx8O29z8gE00rs7O4HJPOO/b1oqkhpeRmxySgMbo73PO5Tt/pU2nwJdXDLcahb2caqWMkwbAx24B5qSLXbS2002/wDZttcSF2LTzZDKpCjAx6YJH1pE8RQRaS+ntb8SZHmKcYBH8Q/i5/SuKNO7uzPcunTbd7xIrbU1e2Vcy3csTLGp6joCcdhnvUi+GtauB5lnZzXUJAKTRRthgeh5AOKhtfFunxR2tjJpYSHK/abiKRt5P99QSRkccEY9qmHi3TJLS9CWmpSmSTbHbm8ZVK9A24AHd7dK1+rwauxpFW4ttd0Rgq6i9k8mG/cTA5IPGdp7c8H1ohv9RjmtpnmjlaBsksMNNk5IdgcsDx9MVX8Nalo2nNqA1iJryGVRsznzA24DO7qOPSmarqWnXV80mnW8trbtx5Uj7ip+vX+dRJVIpcr0C+mhpQS61rN+Y4ZVS4nbJitFEYbGSBgdcZPWp9Z0XWdHuoptSn8yZzlJPOWQqR24PGK5uC7nt5RPBclHXO1gM9QRkVDFNJud5biWV2wSWOeg7VLvKDu9SeZGmbm9E6zHVrjzRnDs+5hn+6T0/CtjR/D+tXJiexmuDNKjtG/nhXdRgMRk5xyPaua+1gBSqfN2JFIdRuo5S8NyYeCCUcjPb+XFKHM37zYKSNfVNHm0u/NtqKZn2h9zMHznvkd+DTIdRsraaO0/sl7ppCFR0mCfMTgKBxjmsc3bqzO0rPvJYs5yc/U0i6tNEUaEgSKcqQOhoUPfva68w5lc6uTRNRFwkJtJY5ZSdkLuu8EDJBGeuM/XHFWZ/ButxrK32FpEjxnymDF/ooOTxzwOxrJ0jSwfDlxqd1rq2+rXEpe1SVzhtoIOT/CWPT6dhXO2Gt6xp9y1xDcTFnUKQWJUj6fnWn1Wnfexeh08ml3kO3fpl4CScboHH9Kn0OCOe9hlms2nswzF0iG4sVydvHIJIxjrzTfDvimQWGoJrOs39vaKw2tG4MspOcBSeABjPQ9fyyNd1uSTVLtdHml/s6Qu0LkYbDndye5B4z7ULCwi7t3CxvXOsQS6y6WGhWxaKNsQ+Qd5yCPnQ5xtOOcZzWbftMbktd20drKefLSIoMduDWVp/iDUtFe4uLEOl1PF5LytyduQSP0ouNf1PUwDqUkkuw/IG4VeOcD34pVIKUboTkrXN+91JtY1CKS4f+6gwPuqABgfl0rpbvxZ4suTcQ/8I7NeWwTCReSZF69yFwRjJyDj0rzE3Ua8lcjoRnrV/UfHOrXlrbWS3csEMCBQY85OOlVRTTbfUIyuPs9S+wTSXFjZRWd1z5ZUlxCO4UHpnpnPY+tKbzVtSnea6upbqVhu284X145H41HaeKba0gk83Q7W+ldyWlmLBgeMYwcY+927+1JpfiWbR9dTUrKLa0bPsXJAAII/KiUZyVm9GF31NeM2EETfa7mWSeNN7W9tHvKj1ZugxnnjisyWWG7IC/vUx8glXacf7vOKvW/xH1iPU4r2SRCUVgin+EkYI+nQ0yX4gXk2oQXd9bW1ykUbeSjxqcNt/iyOeen4Gk6Ebe5uVbsUkhwofyUG3ncBnaM8/TmnyMNuN+DnGAOlbmm+P7SfWReavZW+xLV40RIV/eA4OH7Y4444x71Ybx94XkMqz+HrVk8tcMI9gzzyNuD0J/yBU/Vm9bi5WckkaW+SpwScnJ6+tXLbWNQsopI9PuhbiTG8pjJ9Mn+lHiDV9FvJUTStPNmU++pkZg4PQjcT2rJW5ZuB26jFLklF36kO6ZZnLTM7TTiR5Dl2cglj3zUfmEHcvl7gOeOajEhJG7njAO7imKORgAMM8ls5pWfUi7N7/hJ9al0QaL9qH2EKFEbZIIyTj8z+GBVPT9Z1bTJi1peNArbiwRvlbdjOR3+6KzyAmXfbk+hpBKuSoYc9cDpV80r3RXMzd8SeLrvxGscUtnaoqMxWVYl8zI4+8B0x2p2m+K7LTtMhil0iO6u47gutwx2tGDj3wQME4PrWEZ4wcrI27pjFR70ebllOeOKrnbd2h87udLf+NdK1bUQLrw1YizjckKCyMwJPUqRnjpnvW7B4l8Ka3Zzwa5o0NrFb4Fq9kRCxYkggkDBGMHnNeeZjMTbkG7OMYxURMJyGYgdgo61ftLvVD59T0cav4Q1K7TSk0q3tbcQCP7VNGTIxUYLFhjBwOuOprP1G0+Hem7BFealcOc7iZEGBjPACHn/OK4dtjguCzNk5555qHy1EkbBXyDxkdarmT3Q+aL3RvaXeaNZX1zNc6cb61eMi3SSQoQSwIZtpGSADTIEtdV1LZuttMic5PmsSsfTjoT1rHBVOitj0pSzSKcA8j0qH5kX6Hpa+H/AelWCx+I7mW4uEkBMtmSvXGF5zuGe+Aa5fxLF4YFzG3hySX7MVIdZJN20j0Hofqa5kwyyuxycldpyM02OwaIllfj2NXJxcbFtx5bHY+ELDTNTvRaX0k1owIZL2CT5gfQqeNuPTnPrnjZ1Dwz4PtbSTzPEOo3F8CVjkdUAIHqOSevr+Vebnz4mCoTke/X8ahMU/lyI5OGbcoPOG7mnG1rMcbW1PT38I+G7TZAfFDXN1MMRtb2y+WD0O4luBn1xWbqvw717TUnmd7OZIlL/urhCzLjOQPp26/WvPxBKJkYH51OV9u9a0+r6nc3Mskt07ZcOI8/mB7YJocKfQHGPQi+04CnGAvtSifzGCBfnJ4HWqg3qxGQR65pWBCMrSfeHQN1rPkRFjqX8G+KoYBKNBvmhyBlYCx/Ic496wr2C80+9MF5bvbzKPmjmjZWH4GtVfG2tQ6ZZ2Udy/kwEZyc5GT1z7YrJu9Z1HUoYjf3Bn8sEIxUAqPqKpwitiuXS5s+FJr19Xjj0yxee7d1JKDpEDl+ewPGTxxXov2rXIo7ifXNDge2jJK2tvNGzY4+bKNkd+F5P8/JdJ1i60i4MtpcmNpEMR44Kn19QCAce1OTxRq5WSMXjK2d+7b97HUflz9RVw0Q47HRar8QLC/wBPntItCtzCxIVnB3IccNuPzHp61ja9421DWLFLGdl+yIkflxBQBGVAxt/LGfc1z0khkldmj5c5P1JpxSHYM7i3uOlO9mVdG/4f8c6n4ZtJEtHiY3EgaUBcMFHG0tjPrxmpU8XPBc395a5tby+QIfLPCgjJP4kKa5p1XABQEt7YppjQgbAdw9aLoLpktxfz3lw007s8rAbnI5Y4phc92/wpVjYOB3PftTmiYfMzAgcetS7Cdh1rLEt1Cbre1uJAZFGeRnnoQf1Feo3WgfDS3jSSae8TcckR3QPynHOCvvxyfxrytkUKSznBOOtRyKsxUsS2BgHPOKqLQ1Y1desNPsdYki0y4e4s8Bo3YgnB7HHH6Css42nPHp71GI9uCGYgDGKeVAA6g0mIYQDz09KULnGPyqXy+CSp4H3hzTDHGzAqzD1zzTuO4wZH/wBejPH3TShI2ZtrMSO1N8tScZPP5CnoPQM9tpH0opQgHAbiii4XNcWtwSCMbT2xStZyAkgvn/ZHSo2vbgnAYAHmk+1TFsC4XJHeuW0zGw42DH+Jjj8acLKFCWSbDdwx/wDr0wyOAC1w+e47UkiYAeNRuzgknpR73cCcW9uiENljnpmnhY1BbhcjndgkVSkibaG3lvUDgVHhlO0jjuTzRy36iL6zwpxu3Ek00Sxkks5K/WqQlVXID8j25pkrhlXG/nqRx+lNUwSL6G2/i3An3z/OnYtgnAz9RWWpCnGJOfU0OsoGcFc89afs/MfKawMBBI2juOORTJLuBE2ALj19ayo42dcb2z7GnpbIzYKuT3PpR7NLdhypbsllvEeRGMuWjPyYHA7+v1p41aXGAm7HTCjFQixB4UYxz1pRCvl7Tk88Z7VbUH5lXiMluZp8BtpB6KcGpoZplUKWCgDAAWoktSvzKwH0oEPILE5Poab5WrA2rWRKZC2fmAP40biV5IY46biab5SrweST61J9mdUygyMdSKjREaCBEbOB78npT1jBBDSKqk/e5xUbZBIKjOPTmhC5QD5eueelDAcIlBfLg+mCeaX7OjnG0bT6nmnDeYgFGPWl2yfKpjDqO/WldiuxyxQnoqhRwSaZ5FuSxaRc9s1ObVmXHlZ9e2KYLKUlQI8Z6HHNTzLuCY0x26EEZJAP4VG0UDIGKMwUYAz1H+TUht3UfNnHfim+U8eWw5HpntTT8wT8yOSUFF2w/NgDOM4A4qZbgkELEQAMkgdKPIJCsNwQ9GJwDQyuMhQfwIobTBu5GZSW3LFncODSrJKsRBjwP7x7012YSccADgZppUCNSWYNnp1p2QDgWUbsLk9ATTo5IyHLggnrz0qIKWXDN+NTm3U/xtxj6U3YHYQziNWVPlz/ABHnIpvm7iDt3AHv1FD2yqW+YuMd802KE7WJwMcke1L3bXDSwpmLMv7s4HU+lNbaJRsBXPUGnMynA24XuRTQSSSFx6Hb1FNASiQhxtB6fNgdaMvvyqq2eg9KRG2gBlxuOOKVvs8bk4Yn0xUiBPtDD5SCeuRil/eOdobc33uOAKcLmLYAVHqBihpY9o6bj+VGvYZF5cgkkLAg98Gk5KlVBK9SM1I10WULvj2t25qMTSIcgjI6U9R6kgCjGQSe5b+VRuAAS74GeABTBI8m7k5znJpHdgAXQ/TFNRdxKLuOWSOSQZ3H1xS/uVOVBJHHJqMyvt3AD04HNRFiuNy/e68VXKVylxii44UNnlqVVQAkrhiOM1TwAVA3cHPPFK7tuOct70uQOUmBcnDplRxkDpTASCArAKOtRCRwSASPfNIHx94kZPYZquUrlHMeh459Fpysww+1M9MkU3y2Bzu/OgRjzMMT0p6BoP8AOJClgpI96Uzt8vHTpzURgI6evqKaVKjK+nOTRZDsiUyFznaAfbtTleOPnaMnioELocpjPemSPI7A8Uco+UtBdwypBB7Z5pJdwITcx9CKrLvYk7T07Ub5OuSQO2afKHKTFCwwSRjqMUixx7eFB984pC7cMRuHYUpyUyMgdTjtRqGoBFUEjcBSqowSpB5HbpUeTyMk+4NKCDxtYc0APDMuWPXoKFdEPKn602QgqCAevHtTUZxxg0W0BLQXK4I24+lGAVxk49KTlshSCKj+ccEdPWnYdiRwVIwdvHSimZdgCrcehFFMdh5iZiMzdalSOPrkHHcmqnmM784qdUBXkdqTTFJO25ObwKR/ER09KDqLsvIOc5FLJaRRlNueR3pwiVUIXI4zWdo9jP3SL7RLMchG3evtTDIwJy1SiMC3dstkH1psUSsRnPXn3qtCtBYmJXOwEgZ6YoMrYB2jcOMdauWlnHI4Dl2DE8E+lWjp1tsZgmCozwevNZynFOzJbVzJRiXAIIzTh57Aqc4Hrir32eNwhK8lsGrstpGIQTk/KeoFS6i7CvcwXHIBVgamDhB8oIYjnNbENvHGUVAQD2pbn5WBAX7yjG0YOTU+1TdrAY673PyZ56kVM8MgUnczAfw7cVfj2kByoJxU5crhcAq5wQen4VDq66IVrmOI3LZDHGcc0NbSIUyCVJ6ba01LYb5iCuQCKjnZ/tIBkY4B5J9qpTYFeO0/fZ4cdAWIGKe8AikwWJXuF6Cmu5ibcnHGcZOKgeaSQEsx+g4oV2wJpYtwD7eRnk+lMjl2RD5CeTnGOlDuSIunGQPyqKMb1JPXnp9KpLTUCyBhPMkU7SQMMwwPerMYYY8pEI3cgHpVeCJFJXaGBBzuGelDzNbECLADN0xWclfRCVjR+1lSyvEqduW7+4qOW4fbhVXzB9054qgZ2mZWcKSTg8U+VFWGR1ypBxwahU0mO5MZhI2JGiDYyMEkE1XnmxIPnUEDqGyKrScgN/F0z+FRBy52EDA7962jTSDctecXba8mATkEetNd1VCjEEn0brVT+DPf1puTvAPOT3rRQQcpKR6fd9akDRbwPMbaPTPWoduN3LcH1pc7TxxTaBomIURZVgMHBqN2wiruGAe1RhBh2ySfc0O5VnjGMDpRYdhQGwSTgegPWnGfcBnOB7daQHJKdsmmTyMQAT2p7sN2SZR23LvHsTSPIflAJXHp1NIi4j6njjrUbLy3J9etCWo0rsf5gUDMrD2604Nuy+8sSeWNRLyik9c9aHGD+tOwWFd0VwC5I9BSLJvfluemKiK43ck4PepFkManaF/KnbQprQczhGKgOT6EU/I3AkMp/u4qKN28wOeS2etSRkm6AyemaTRLQM3lk4RlPbmo2nbGMHPTjipk/eyPv52jINRACSRgwBxzQvMFbqRs5B4yPxpN+GywbpUtxEqu2M8HikVQI2PtVaWL0sJ5/wAgGCR060kZKgkE4PalMatGGPU5qDHzH2ppIaSJS67g2B7007Swx+tNYAqvGM+lSqoIYY6CjYNhjOGIG3p1waCT2Y49BTCOWHtQOGFOw7DzlxuJGAOmKACzAbsfhSdAB2Y80/G233rwScUgGPG+cKc0ogDISH+YDJGaRGbf1NOfn8fSnrsF3sNVGTrn6g0hXkkH60hY/KPenBAcD3oAYSWXBBoV2Q7gGU/WnqoXd7U+BRIxDdOKGxtjULNyQcfWjJAxzj2NLtBUn0GRQyAKp5560iRCeeMk0hYk4IIHrmhxtwB6CpGH7oE896BkWAMDPTue9GQeATj0NKRhR35/KmyseDTAVXxwC350UwDryetFOw7I/9k=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5" name="圆角矩形 4">
            <a:extLst>
              <a:ext uri="{FF2B5EF4-FFF2-40B4-BE49-F238E27FC236}">
                <a16:creationId xmlns:a16="http://schemas.microsoft.com/office/drawing/2014/main" xmlns="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478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&#38142;&#25509;/&#35270;&#39057;/&#31616;&#21333;&#39118;&#31581;&#21046;&#20316;.mp4" TargetMode="External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gif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48"/>
          <p:cNvSpPr txBox="1"/>
          <p:nvPr/>
        </p:nvSpPr>
        <p:spPr>
          <a:xfrm>
            <a:off x="2195736" y="1188024"/>
            <a:ext cx="5760640" cy="992579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000" b="1" dirty="0">
                <a:ln w="0"/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6000" b="1" dirty="0">
                <a:ln w="0"/>
                <a:latin typeface="宋体" panose="02010600030101010101" pitchFamily="2" charset="-122"/>
                <a:ea typeface="宋体" panose="02010600030101010101" pitchFamily="2" charset="-122"/>
              </a:rPr>
              <a:t>红楼春趣 </a:t>
            </a:r>
          </a:p>
        </p:txBody>
      </p:sp>
      <p:sp>
        <p:nvSpPr>
          <p:cNvPr id="14" name="TextBox 20"/>
          <p:cNvSpPr txBox="1"/>
          <p:nvPr/>
        </p:nvSpPr>
        <p:spPr>
          <a:xfrm>
            <a:off x="107950" y="123825"/>
            <a:ext cx="2455863" cy="43021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语文 五年</a:t>
            </a:r>
            <a:r>
              <a:rPr lang="zh-CN" altLang="en-US" sz="2200" b="1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级 下册</a:t>
            </a:r>
            <a:endParaRPr lang="zh-CN" alt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026" name="Picture 2" descr="E:\24春\图\五下题目旁的图处理后\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000" y="2283716"/>
            <a:ext cx="3528000" cy="2496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标题 1"/>
          <p:cNvSpPr txBox="1"/>
          <p:nvPr/>
        </p:nvSpPr>
        <p:spPr>
          <a:xfrm>
            <a:off x="2942307" y="1059582"/>
            <a:ext cx="909613" cy="1076573"/>
          </a:xfrm>
          <a:prstGeom prst="rect">
            <a:avLst/>
          </a:prstGeom>
          <a:noFill/>
          <a:ln w="12700">
            <a:noFill/>
          </a:ln>
        </p:spPr>
        <p:txBody>
          <a:bodyPr anchor="t"/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4000" b="1" dirty="0" smtClean="0">
                <a:solidFill>
                  <a:prstClr val="black"/>
                </a:solidFill>
                <a:latin typeface="宋体" pitchFamily="2" charset="-122"/>
              </a:rPr>
              <a:t>*</a:t>
            </a:r>
            <a:endParaRPr lang="zh-CN" altLang="en-US" sz="4000" b="1" dirty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11" name="图片 10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854" y="1171901"/>
            <a:ext cx="1224000" cy="1152000"/>
          </a:xfrm>
          <a:prstGeom prst="rect">
            <a:avLst/>
          </a:prstGeom>
        </p:spPr>
      </p:pic>
      <p:sp>
        <p:nvSpPr>
          <p:cNvPr id="12" name="文本框 6">
            <a:extLst>
              <a:ext uri="{FF2B5EF4-FFF2-40B4-BE49-F238E27FC236}">
                <a16:creationId xmlns:lc="http://schemas.openxmlformats.org/drawingml/2006/lockedCanvas" xmlns="" xmlns:a16="http://schemas.microsoft.com/office/drawing/2014/main" id="{D72EACE4-6DBD-7247-92D1-5B31521A4382}"/>
              </a:ext>
            </a:extLst>
          </p:cNvPr>
          <p:cNvSpPr txBox="1"/>
          <p:nvPr/>
        </p:nvSpPr>
        <p:spPr>
          <a:xfrm>
            <a:off x="2505130" y="1177472"/>
            <a:ext cx="5725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zh-CN" sz="6000" b="1" smtClean="0">
                <a:solidFill>
                  <a:srgbClr val="00B050"/>
                </a:solidFill>
                <a:latin typeface="宋体" pitchFamily="2" charset="-122"/>
                <a:ea typeface="宋体" pitchFamily="2" charset="-122"/>
              </a:rPr>
              <a:t>8</a:t>
            </a:r>
            <a:endParaRPr kumimoji="1" lang="zh-CN" altLang="en-US" sz="6600" b="1" dirty="0">
              <a:solidFill>
                <a:srgbClr val="00B050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24春\图\8任务页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67"/>
          <a:stretch/>
        </p:blipFill>
        <p:spPr bwMode="auto">
          <a:xfrm>
            <a:off x="0" y="953582"/>
            <a:ext cx="9144001" cy="4210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827584" y="351696"/>
            <a:ext cx="8115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任务：读红楼趣事  谈宝玉印象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7574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37DF921-AD72-1BB7-84AA-1224E2B46DCC}"/>
              </a:ext>
            </a:extLst>
          </p:cNvPr>
          <p:cNvSpPr txBox="1"/>
          <p:nvPr/>
        </p:nvSpPr>
        <p:spPr>
          <a:xfrm>
            <a:off x="2709417" y="1923678"/>
            <a:ext cx="2808312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前期准备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2985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683568" y="1563638"/>
            <a:ext cx="5636719" cy="20867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sz="3600" b="1" dirty="0">
                <a:solidFill>
                  <a:srgbClr val="4325D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曹</a:t>
            </a:r>
            <a:r>
              <a:rPr lang="zh-CN" altLang="en-US" sz="3600" b="1" dirty="0">
                <a:solidFill>
                  <a:srgbClr val="4325D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雪芹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约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1715─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约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176</a:t>
            </a: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sz="36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名霑（</a:t>
            </a:r>
            <a:r>
              <a:rPr sz="3600" b="1" dirty="0" err="1">
                <a:latin typeface="黑体" pitchFamily="49" charset="-122"/>
                <a:ea typeface="黑体" pitchFamily="49" charset="-122"/>
              </a:rPr>
              <a:t>zhān</a:t>
            </a:r>
            <a:r>
              <a:rPr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），</a:t>
            </a:r>
            <a:r>
              <a:rPr sz="36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字梦阮，号雪芹</a:t>
            </a:r>
            <a:r>
              <a:rPr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清代小说家</a:t>
            </a:r>
            <a:r>
              <a:rPr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6" name="Picture 2" descr="https://timgsa.baidu.com/timg?image&amp;quality=80&amp;size=b9999_10000&amp;sec=1602215177829&amp;di=b6123608d13b22ecf0a4ee3ca85174ca&amp;imgtype=0&amp;src=http%3A%2F%2Fimg1.doubanio.com%2Fview%2Fnote%2Fl%2Fpublic%2Fp5295540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7" r="24297" b="8504"/>
          <a:stretch/>
        </p:blipFill>
        <p:spPr bwMode="auto">
          <a:xfrm>
            <a:off x="5849860" y="1059582"/>
            <a:ext cx="3186636" cy="302095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04562"/>
            <a:ext cx="535526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了解作者及作品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8" name="Picture 2" descr="E:\24春\图\包图网的图\手绘蓝色风筝素材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53" y="177956"/>
            <a:ext cx="851034" cy="85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915566"/>
            <a:ext cx="8280920" cy="30239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sz="3200" b="1" dirty="0" err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红楼梦</a:t>
            </a:r>
            <a:r>
              <a:rPr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中国古代四大名著之一，章回体长篇小说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又称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石头记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风月宝鉴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金陵十二钗》等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。共一百二十回，前八十回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作者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是清代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曹雪芹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后四十回一般认为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为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高鹗所续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1428912" y="1437806"/>
            <a:ext cx="118872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tì</a:t>
            </a:r>
          </a:p>
        </p:txBody>
      </p:sp>
      <p:sp>
        <p:nvSpPr>
          <p:cNvPr id="26" name="矩形 25"/>
          <p:cNvSpPr/>
          <p:nvPr/>
        </p:nvSpPr>
        <p:spPr>
          <a:xfrm>
            <a:off x="2941080" y="1437806"/>
            <a:ext cx="122413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</a:t>
            </a:r>
            <a:r>
              <a:rPr lang="en-US" altLang="zh-CN" sz="3200" dirty="0" err="1">
                <a:latin typeface="汉语拼音"/>
                <a:ea typeface="宋体" panose="02010600030101010101" pitchFamily="2" charset="-122"/>
                <a:cs typeface="汉语拼音" panose="020B0604020202020204" pitchFamily="34" charset="0"/>
              </a:rPr>
              <a:t>ā</a:t>
            </a:r>
            <a:r>
              <a:rPr lang="en-US" altLang="zh-CN" sz="32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n</a:t>
            </a:r>
            <a:endParaRPr lang="en-US" altLang="zh-CN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134196" y="1437806"/>
            <a:ext cx="119126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huì</a:t>
            </a:r>
          </a:p>
        </p:txBody>
      </p:sp>
      <p:sp>
        <p:nvSpPr>
          <p:cNvPr id="29" name="矩形 28"/>
          <p:cNvSpPr/>
          <p:nvPr/>
        </p:nvSpPr>
        <p:spPr>
          <a:xfrm>
            <a:off x="6171265" y="1436875"/>
            <a:ext cx="109029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</a:t>
            </a:r>
            <a:r>
              <a:rPr lang="en-US" altLang="zh-CN" sz="320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dài</a:t>
            </a:r>
            <a:endParaRPr lang="en-US" altLang="zh-CN" sz="3200" dirty="0" err="1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80840" y="1871838"/>
            <a:ext cx="1728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窗</a:t>
            </a:r>
            <a:r>
              <a:rPr lang="zh-CN" altLang="zh-CN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屉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子</a:t>
            </a:r>
            <a:endParaRPr lang="zh-CN" altLang="zh-CN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942591" y="1872107"/>
            <a:ext cx="1416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嫣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然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79368" y="1872251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忌</a:t>
            </a:r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讳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59049" y="186892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黛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295122" y="2609252"/>
            <a:ext cx="128714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/>
                <a:ea typeface="宋体" panose="02010600030101010101" pitchFamily="2" charset="-122"/>
                <a:cs typeface="汉语拼音" panose="020B0604020202020204" pitchFamily="34" charset="0"/>
              </a:rPr>
              <a:t>chāi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882302" y="2955035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宝</a:t>
            </a:r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钗</a:t>
            </a:r>
          </a:p>
        </p:txBody>
      </p:sp>
      <p:sp>
        <p:nvSpPr>
          <p:cNvPr id="43" name="矩形 42"/>
          <p:cNvSpPr/>
          <p:nvPr/>
        </p:nvSpPr>
        <p:spPr>
          <a:xfrm>
            <a:off x="827584" y="3673192"/>
            <a:ext cx="1350459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diàn</a:t>
            </a:r>
            <a:endParaRPr lang="en-US" altLang="zh-CN" sz="3200" dirty="0" err="1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09195" y="4026247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垫</a:t>
            </a:r>
            <a:r>
              <a:rPr lang="zh-CN" altLang="en-US" sz="4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着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057964" y="2609252"/>
            <a:ext cx="109029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</a:t>
            </a:r>
            <a:r>
              <a:rPr lang="en-US" altLang="zh-CN" sz="32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dūn</a:t>
            </a:r>
            <a:endParaRPr lang="en-US" altLang="zh-CN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08832" y="2955035"/>
            <a:ext cx="1728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石</a:t>
            </a:r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墩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子</a:t>
            </a:r>
          </a:p>
        </p:txBody>
      </p:sp>
      <p:sp>
        <p:nvSpPr>
          <p:cNvPr id="32" name="矩形 31"/>
          <p:cNvSpPr/>
          <p:nvPr/>
        </p:nvSpPr>
        <p:spPr>
          <a:xfrm>
            <a:off x="5066679" y="2609252"/>
            <a:ext cx="118872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wén</a:t>
            </a:r>
            <a:endParaRPr lang="en-US" altLang="zh-CN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29578" y="2955035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晴</a:t>
            </a:r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雯</a:t>
            </a:r>
            <a:endParaRPr lang="zh-CN" altLang="zh-CN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603274" y="2601980"/>
            <a:ext cx="118872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xí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516050" y="2955035"/>
            <a:ext cx="1728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袭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姑娘</a:t>
            </a:r>
            <a:endParaRPr lang="zh-CN" altLang="zh-CN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368467" y="3642883"/>
            <a:ext cx="74421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l</a:t>
            </a:r>
            <a:r>
              <a:rPr lang="en-US" altLang="zh-CN" sz="3200" dirty="0" err="1">
                <a:latin typeface="汉语拼音"/>
                <a:ea typeface="宋体" panose="02010600030101010101" pitchFamily="2" charset="-122"/>
                <a:cs typeface="汉语拼音" panose="020B0604020202020204" pitchFamily="34" charset="0"/>
              </a:rPr>
              <a:t>ā</a:t>
            </a:r>
            <a:endParaRPr lang="en-US" altLang="zh-CN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629900" y="4040359"/>
            <a:ext cx="1728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豁喇喇</a:t>
            </a:r>
            <a:endParaRPr lang="zh-CN" altLang="zh-CN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592049" y="3642882"/>
            <a:ext cx="887092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huò</a:t>
            </a:r>
            <a:endParaRPr lang="en-US" altLang="zh-CN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429400" y="1436875"/>
            <a:ext cx="109029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huì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534670" y="1868923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晦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气</a:t>
            </a:r>
          </a:p>
        </p:txBody>
      </p:sp>
      <p:sp>
        <p:nvSpPr>
          <p:cNvPr id="36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学习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9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736" y="699542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矩形 49"/>
          <p:cNvSpPr/>
          <p:nvPr/>
        </p:nvSpPr>
        <p:spPr>
          <a:xfrm>
            <a:off x="3335587" y="825867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sp>
        <p:nvSpPr>
          <p:cNvPr id="51" name="矩形 50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5122" name="Picture 2" descr="E:\24春\图\包图网的图\手绘蓝色风筝素材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53" y="177956"/>
            <a:ext cx="851034" cy="85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6" grpId="0"/>
      <p:bldP spid="26" grpId="1"/>
      <p:bldP spid="28" grpId="0"/>
      <p:bldP spid="28" grpId="1"/>
      <p:bldP spid="29" grpId="0"/>
      <p:bldP spid="29" grpId="1"/>
      <p:bldP spid="46" grpId="0"/>
      <p:bldP spid="46" grpId="1"/>
      <p:bldP spid="43" grpId="0"/>
      <p:bldP spid="43" grpId="1"/>
      <p:bldP spid="25" grpId="0"/>
      <p:bldP spid="25" grpId="1"/>
      <p:bldP spid="32" grpId="0"/>
      <p:bldP spid="32" grpId="1"/>
      <p:bldP spid="39" grpId="0"/>
      <p:bldP spid="39" grpId="1"/>
      <p:bldP spid="45" grpId="0"/>
      <p:bldP spid="45" grpId="1"/>
      <p:bldP spid="30" grpId="1"/>
      <p:bldP spid="30" grpId="2"/>
      <p:bldP spid="31" grpId="1"/>
      <p:bldP spid="31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文本框 15">
            <a:extLst>
              <a:ext uri="{FF2B5EF4-FFF2-40B4-BE49-F238E27FC236}">
                <a16:creationId xmlns="" xmlns:a16="http://schemas.microsoft.com/office/drawing/2014/main" id="{FBE3DF85-D2F7-4533-A5A0-6359757B71DC}"/>
              </a:ext>
            </a:extLst>
          </p:cNvPr>
          <p:cNvSpPr txBox="1"/>
          <p:nvPr/>
        </p:nvSpPr>
        <p:spPr>
          <a:xfrm>
            <a:off x="3275856" y="483518"/>
            <a:ext cx="302433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多音字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我会读</a:t>
            </a:r>
          </a:p>
        </p:txBody>
      </p:sp>
      <p:sp>
        <p:nvSpPr>
          <p:cNvPr id="58" name="任意多边形 57"/>
          <p:cNvSpPr/>
          <p:nvPr/>
        </p:nvSpPr>
        <p:spPr>
          <a:xfrm>
            <a:off x="4011321" y="1729409"/>
            <a:ext cx="1068585" cy="1068585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2371" tIns="212371" rIns="212371" bIns="212371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4400" b="1" kern="1200" smtClean="0">
                <a:latin typeface="楷体" panose="02010609060101010101" pitchFamily="49" charset="-122"/>
                <a:ea typeface="楷体" panose="02010609060101010101" pitchFamily="49" charset="-122"/>
              </a:rPr>
              <a:t>喇</a:t>
            </a:r>
            <a:endParaRPr lang="zh-CN" altLang="en-US" sz="4400" b="1" kern="1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9" name="任意多边形 58"/>
          <p:cNvSpPr/>
          <p:nvPr/>
        </p:nvSpPr>
        <p:spPr>
          <a:xfrm rot="16200000" flipH="1">
            <a:off x="4406708" y="2889036"/>
            <a:ext cx="277811" cy="363319"/>
          </a:xfrm>
          <a:custGeom>
            <a:avLst/>
            <a:gdLst>
              <a:gd name="connsiteX0" fmla="*/ 0 w 226245"/>
              <a:gd name="connsiteY0" fmla="*/ 72664 h 363319"/>
              <a:gd name="connsiteX1" fmla="*/ 113123 w 226245"/>
              <a:gd name="connsiteY1" fmla="*/ 72664 h 363319"/>
              <a:gd name="connsiteX2" fmla="*/ 113123 w 226245"/>
              <a:gd name="connsiteY2" fmla="*/ 0 h 363319"/>
              <a:gd name="connsiteX3" fmla="*/ 226245 w 226245"/>
              <a:gd name="connsiteY3" fmla="*/ 181660 h 363319"/>
              <a:gd name="connsiteX4" fmla="*/ 113123 w 226245"/>
              <a:gd name="connsiteY4" fmla="*/ 363319 h 363319"/>
              <a:gd name="connsiteX5" fmla="*/ 113123 w 226245"/>
              <a:gd name="connsiteY5" fmla="*/ 290655 h 363319"/>
              <a:gd name="connsiteX6" fmla="*/ 0 w 226245"/>
              <a:gd name="connsiteY6" fmla="*/ 290655 h 363319"/>
              <a:gd name="connsiteX7" fmla="*/ 0 w 226245"/>
              <a:gd name="connsiteY7" fmla="*/ 72664 h 36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6245" h="363319">
                <a:moveTo>
                  <a:pt x="0" y="72664"/>
                </a:moveTo>
                <a:lnTo>
                  <a:pt x="113123" y="72664"/>
                </a:lnTo>
                <a:lnTo>
                  <a:pt x="113123" y="0"/>
                </a:lnTo>
                <a:lnTo>
                  <a:pt x="226245" y="181660"/>
                </a:lnTo>
                <a:lnTo>
                  <a:pt x="113123" y="363319"/>
                </a:lnTo>
                <a:lnTo>
                  <a:pt x="113123" y="290655"/>
                </a:lnTo>
                <a:lnTo>
                  <a:pt x="0" y="290655"/>
                </a:lnTo>
                <a:lnTo>
                  <a:pt x="0" y="72664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2" tIns="72664" rIns="67874" bIns="72663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600" kern="1200"/>
          </a:p>
        </p:txBody>
      </p:sp>
      <p:sp>
        <p:nvSpPr>
          <p:cNvPr id="60" name="任意多边形 59"/>
          <p:cNvSpPr/>
          <p:nvPr/>
        </p:nvSpPr>
        <p:spPr>
          <a:xfrm>
            <a:off x="4031119" y="3234227"/>
            <a:ext cx="1068585" cy="7200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2051" tIns="192051" rIns="192051" bIns="192051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800" kern="1200" smtClean="0">
                <a:latin typeface="汉语拼音" panose="000B0604020202020204" pitchFamily="34" charset="0"/>
                <a:cs typeface="汉语拼音" panose="000B0604020202020204" pitchFamily="34" charset="0"/>
              </a:rPr>
              <a:t>lǎ</a:t>
            </a:r>
            <a:endParaRPr lang="zh-CN" altLang="en-US" sz="2800" kern="1200">
              <a:latin typeface="汉语拼音" panose="000B0604020202020204" pitchFamily="34" charset="0"/>
              <a:cs typeface="汉语拼音" panose="000B0604020202020204" pitchFamily="34" charset="0"/>
            </a:endParaRPr>
          </a:p>
        </p:txBody>
      </p:sp>
      <p:sp>
        <p:nvSpPr>
          <p:cNvPr id="61" name="任意多边形 60"/>
          <p:cNvSpPr/>
          <p:nvPr/>
        </p:nvSpPr>
        <p:spPr>
          <a:xfrm>
            <a:off x="5173820" y="2082042"/>
            <a:ext cx="226245" cy="363319"/>
          </a:xfrm>
          <a:custGeom>
            <a:avLst/>
            <a:gdLst>
              <a:gd name="connsiteX0" fmla="*/ 0 w 226245"/>
              <a:gd name="connsiteY0" fmla="*/ 72664 h 363319"/>
              <a:gd name="connsiteX1" fmla="*/ 113123 w 226245"/>
              <a:gd name="connsiteY1" fmla="*/ 72664 h 363319"/>
              <a:gd name="connsiteX2" fmla="*/ 113123 w 226245"/>
              <a:gd name="connsiteY2" fmla="*/ 0 h 363319"/>
              <a:gd name="connsiteX3" fmla="*/ 226245 w 226245"/>
              <a:gd name="connsiteY3" fmla="*/ 181660 h 363319"/>
              <a:gd name="connsiteX4" fmla="*/ 113123 w 226245"/>
              <a:gd name="connsiteY4" fmla="*/ 363319 h 363319"/>
              <a:gd name="connsiteX5" fmla="*/ 113123 w 226245"/>
              <a:gd name="connsiteY5" fmla="*/ 290655 h 363319"/>
              <a:gd name="connsiteX6" fmla="*/ 0 w 226245"/>
              <a:gd name="connsiteY6" fmla="*/ 290655 h 363319"/>
              <a:gd name="connsiteX7" fmla="*/ 0 w 226245"/>
              <a:gd name="connsiteY7" fmla="*/ 72664 h 36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6245" h="363319">
                <a:moveTo>
                  <a:pt x="0" y="72664"/>
                </a:moveTo>
                <a:lnTo>
                  <a:pt x="113123" y="72664"/>
                </a:lnTo>
                <a:lnTo>
                  <a:pt x="113123" y="0"/>
                </a:lnTo>
                <a:lnTo>
                  <a:pt x="226245" y="181660"/>
                </a:lnTo>
                <a:lnTo>
                  <a:pt x="113123" y="363319"/>
                </a:lnTo>
                <a:lnTo>
                  <a:pt x="113123" y="290655"/>
                </a:lnTo>
                <a:lnTo>
                  <a:pt x="0" y="290655"/>
                </a:lnTo>
                <a:lnTo>
                  <a:pt x="0" y="72664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753494"/>
              <a:satOff val="6493"/>
              <a:lumOff val="-1177"/>
              <a:alphaOff val="0"/>
            </a:schemeClr>
          </a:fillRef>
          <a:effectRef idx="2">
            <a:schemeClr val="accent2">
              <a:hueOff val="753494"/>
              <a:satOff val="6493"/>
              <a:lumOff val="-117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2664" rIns="67873" bIns="7266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600" kern="1200"/>
          </a:p>
        </p:txBody>
      </p:sp>
      <p:sp>
        <p:nvSpPr>
          <p:cNvPr id="62" name="任意多边形 61"/>
          <p:cNvSpPr/>
          <p:nvPr/>
        </p:nvSpPr>
        <p:spPr>
          <a:xfrm>
            <a:off x="5506784" y="1861970"/>
            <a:ext cx="1068585" cy="7200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753494"/>
              <a:satOff val="6493"/>
              <a:lumOff val="-1177"/>
              <a:alphaOff val="0"/>
            </a:schemeClr>
          </a:fillRef>
          <a:effectRef idx="2">
            <a:schemeClr val="accent2">
              <a:hueOff val="753494"/>
              <a:satOff val="6493"/>
              <a:lumOff val="-117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2051" tIns="192051" rIns="192051" bIns="192051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800" kern="1200" smtClean="0">
                <a:latin typeface="汉语拼音" panose="000B0604020202020204" pitchFamily="34" charset="0"/>
                <a:cs typeface="汉语拼音" panose="000B0604020202020204" pitchFamily="34" charset="0"/>
              </a:rPr>
              <a:t>lá</a:t>
            </a:r>
            <a:endParaRPr lang="zh-CN" altLang="en-US" sz="2800" kern="1200">
              <a:latin typeface="汉语拼音" panose="000B0604020202020204" pitchFamily="34" charset="0"/>
              <a:cs typeface="汉语拼音" panose="000B0604020202020204" pitchFamily="34" charset="0"/>
            </a:endParaRPr>
          </a:p>
        </p:txBody>
      </p:sp>
      <p:sp>
        <p:nvSpPr>
          <p:cNvPr id="65" name="任意多边形 64"/>
          <p:cNvSpPr/>
          <p:nvPr/>
        </p:nvSpPr>
        <p:spPr>
          <a:xfrm>
            <a:off x="3691162" y="2082041"/>
            <a:ext cx="226246" cy="363320"/>
          </a:xfrm>
          <a:custGeom>
            <a:avLst/>
            <a:gdLst>
              <a:gd name="connsiteX0" fmla="*/ 0 w 226245"/>
              <a:gd name="connsiteY0" fmla="*/ 72664 h 363319"/>
              <a:gd name="connsiteX1" fmla="*/ 113123 w 226245"/>
              <a:gd name="connsiteY1" fmla="*/ 72664 h 363319"/>
              <a:gd name="connsiteX2" fmla="*/ 113123 w 226245"/>
              <a:gd name="connsiteY2" fmla="*/ 0 h 363319"/>
              <a:gd name="connsiteX3" fmla="*/ 226245 w 226245"/>
              <a:gd name="connsiteY3" fmla="*/ 181660 h 363319"/>
              <a:gd name="connsiteX4" fmla="*/ 113123 w 226245"/>
              <a:gd name="connsiteY4" fmla="*/ 363319 h 363319"/>
              <a:gd name="connsiteX5" fmla="*/ 113123 w 226245"/>
              <a:gd name="connsiteY5" fmla="*/ 290655 h 363319"/>
              <a:gd name="connsiteX6" fmla="*/ 0 w 226245"/>
              <a:gd name="connsiteY6" fmla="*/ 290655 h 363319"/>
              <a:gd name="connsiteX7" fmla="*/ 0 w 226245"/>
              <a:gd name="connsiteY7" fmla="*/ 72664 h 36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6245" h="363319">
                <a:moveTo>
                  <a:pt x="226244" y="290655"/>
                </a:moveTo>
                <a:lnTo>
                  <a:pt x="113122" y="290655"/>
                </a:lnTo>
                <a:lnTo>
                  <a:pt x="113122" y="363319"/>
                </a:lnTo>
                <a:lnTo>
                  <a:pt x="1" y="181659"/>
                </a:lnTo>
                <a:lnTo>
                  <a:pt x="113122" y="0"/>
                </a:lnTo>
                <a:lnTo>
                  <a:pt x="113122" y="72664"/>
                </a:lnTo>
                <a:lnTo>
                  <a:pt x="226244" y="72664"/>
                </a:lnTo>
                <a:lnTo>
                  <a:pt x="226244" y="290655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2260482"/>
              <a:satOff val="19480"/>
              <a:lumOff val="-3530"/>
              <a:alphaOff val="0"/>
            </a:schemeClr>
          </a:fillRef>
          <a:effectRef idx="2">
            <a:schemeClr val="accent2">
              <a:hueOff val="2260482"/>
              <a:satOff val="19480"/>
              <a:lumOff val="-353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873" tIns="72665" rIns="1" bIns="7266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600" kern="1200"/>
          </a:p>
        </p:txBody>
      </p:sp>
      <p:sp>
        <p:nvSpPr>
          <p:cNvPr id="66" name="任意多边形 65"/>
          <p:cNvSpPr/>
          <p:nvPr/>
        </p:nvSpPr>
        <p:spPr>
          <a:xfrm>
            <a:off x="2515857" y="1861970"/>
            <a:ext cx="1068585" cy="7200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2260482"/>
              <a:satOff val="19480"/>
              <a:lumOff val="-3530"/>
              <a:alphaOff val="0"/>
            </a:schemeClr>
          </a:fillRef>
          <a:effectRef idx="2">
            <a:schemeClr val="accent2">
              <a:hueOff val="2260482"/>
              <a:satOff val="19480"/>
              <a:lumOff val="-353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2051" tIns="192051" rIns="192051" bIns="192051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800" kern="1200" smtClean="0">
                <a:latin typeface="汉语拼音" panose="000B0604020202020204" pitchFamily="34" charset="0"/>
                <a:cs typeface="汉语拼音" panose="000B0604020202020204" pitchFamily="34" charset="0"/>
              </a:rPr>
              <a:t>lā</a:t>
            </a:r>
            <a:endParaRPr lang="zh-CN" altLang="en-US" sz="2800" kern="1200">
              <a:latin typeface="汉语拼音" panose="000B0604020202020204" pitchFamily="34" charset="0"/>
              <a:cs typeface="汉语拼音" panose="000B0604020202020204" pitchFamily="34" charset="0"/>
            </a:endParaRPr>
          </a:p>
        </p:txBody>
      </p:sp>
      <p:sp>
        <p:nvSpPr>
          <p:cNvPr id="67" name="圆角矩形 66"/>
          <p:cNvSpPr/>
          <p:nvPr/>
        </p:nvSpPr>
        <p:spPr>
          <a:xfrm>
            <a:off x="899592" y="1602097"/>
            <a:ext cx="1548000" cy="504056"/>
          </a:xfrm>
          <a:prstGeom prst="roundRect">
            <a:avLst/>
          </a:prstGeom>
          <a:solidFill>
            <a:schemeClr val="accent3">
              <a:lumMod val="75000"/>
              <a:alpha val="88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豁喇喇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8" name="圆角矩形 67"/>
          <p:cNvSpPr/>
          <p:nvPr/>
        </p:nvSpPr>
        <p:spPr>
          <a:xfrm>
            <a:off x="1151448" y="2292909"/>
            <a:ext cx="1080120" cy="504056"/>
          </a:xfrm>
          <a:prstGeom prst="roundRect">
            <a:avLst/>
          </a:prstGeom>
          <a:solidFill>
            <a:schemeClr val="accent3">
              <a:lumMod val="75000"/>
              <a:alpha val="88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哇喇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9" name="圆角矩形 68"/>
          <p:cNvSpPr/>
          <p:nvPr/>
        </p:nvSpPr>
        <p:spPr>
          <a:xfrm>
            <a:off x="6804248" y="1990603"/>
            <a:ext cx="1548000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哈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喇子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71" name="圆角矩形 70"/>
          <p:cNvSpPr/>
          <p:nvPr/>
        </p:nvSpPr>
        <p:spPr>
          <a:xfrm>
            <a:off x="4065175" y="4083918"/>
            <a:ext cx="1080120" cy="50405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喇叭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384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  <p:bldP spid="61" grpId="0" animBg="1"/>
      <p:bldP spid="62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7"/>
          <p:cNvSpPr txBox="1"/>
          <p:nvPr/>
        </p:nvSpPr>
        <p:spPr>
          <a:xfrm>
            <a:off x="564053" y="1051133"/>
            <a:ext cx="7992888" cy="12741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回顾一下，本单元在学习“读懂古典名著”时，有哪些读懂课文内容的方法？</a:t>
            </a:r>
          </a:p>
        </p:txBody>
      </p:sp>
      <p:sp>
        <p:nvSpPr>
          <p:cNvPr id="3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04562"/>
            <a:ext cx="607534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zh-CN" altLang="en-US" sz="3200" b="1" i="0" u="none" strike="noStrike" kern="1200" cap="none" spc="0" normalizeH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  复习方法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3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5" name="Picture 2" descr="E:\24春\图\包图网的图\手绘蓝色风筝素材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53" y="177956"/>
            <a:ext cx="851034" cy="85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圆角矩形标注 5"/>
          <p:cNvSpPr/>
          <p:nvPr/>
        </p:nvSpPr>
        <p:spPr>
          <a:xfrm>
            <a:off x="1619672" y="2295266"/>
            <a:ext cx="3496219" cy="646986"/>
          </a:xfrm>
          <a:prstGeom prst="wedgeRoundRectCallout">
            <a:avLst>
              <a:gd name="adj1" fmla="val -54727"/>
              <a:gd name="adj2" fmla="val 17167"/>
              <a:gd name="adj3" fmla="val 16667"/>
            </a:avLst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l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多种方法猜读</a:t>
            </a:r>
            <a:endParaRPr lang="zh-CN" altLang="en-US" sz="3200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圆角矩形标注 7"/>
          <p:cNvSpPr/>
          <p:nvPr/>
        </p:nvSpPr>
        <p:spPr>
          <a:xfrm>
            <a:off x="1625407" y="2953467"/>
            <a:ext cx="5863050" cy="646986"/>
          </a:xfrm>
          <a:prstGeom prst="wedgeRoundRectCallout">
            <a:avLst>
              <a:gd name="adj1" fmla="val 52521"/>
              <a:gd name="adj2" fmla="val -10833"/>
              <a:gd name="adj3" fmla="val 16667"/>
            </a:avLst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l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借助资料或影视作品帮读</a:t>
            </a:r>
            <a:endParaRPr lang="zh-CN" altLang="en-US" sz="3200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圆角矩形标注 8"/>
          <p:cNvSpPr/>
          <p:nvPr/>
        </p:nvSpPr>
        <p:spPr>
          <a:xfrm>
            <a:off x="1637741" y="3647497"/>
            <a:ext cx="6489648" cy="646986"/>
          </a:xfrm>
          <a:prstGeom prst="wedgeRoundRectCallout">
            <a:avLst>
              <a:gd name="adj1" fmla="val -52158"/>
              <a:gd name="adj2" fmla="val -8166"/>
              <a:gd name="adj3" fmla="val 16667"/>
            </a:avLst>
          </a:prstGeom>
          <a:noFill/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l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遇到读不懂的地方可以跳读</a:t>
            </a:r>
            <a:endParaRPr lang="zh-CN" altLang="en-US" sz="3200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39253" y="4294483"/>
            <a:ext cx="1489627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……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72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12604" y="1001651"/>
            <a:ext cx="7416824" cy="783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000" b="1" kern="0" dirty="0">
                <a:latin typeface="黑体" panose="02010600030101010101" pitchFamily="49" charset="-122"/>
                <a:ea typeface="黑体" panose="02010600030101010101" pitchFamily="49" charset="-122"/>
              </a:rPr>
              <a:t>    </a:t>
            </a:r>
            <a:r>
              <a:rPr lang="zh-CN" altLang="en-US" sz="3000" b="1" kern="0" dirty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endParaRPr lang="zh-CN" altLang="en-US" sz="3000" b="1" kern="0" dirty="0">
              <a:solidFill>
                <a:schemeClr val="tx1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494910" y="1853097"/>
            <a:ext cx="205171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林黛玉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2" name="文本框 1"/>
          <p:cNvSpPr txBox="1"/>
          <p:nvPr/>
        </p:nvSpPr>
        <p:spPr>
          <a:xfrm>
            <a:off x="6317940" y="3888220"/>
            <a:ext cx="2430524" cy="5847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sym typeface="+mn-ea"/>
              </a:rPr>
              <a:t>贾府的丫鬟</a:t>
            </a:r>
          </a:p>
        </p:txBody>
      </p:sp>
      <p:sp>
        <p:nvSpPr>
          <p:cNvPr id="13" name="文本框 1"/>
          <p:cNvSpPr txBox="1"/>
          <p:nvPr/>
        </p:nvSpPr>
        <p:spPr>
          <a:xfrm>
            <a:off x="4368158" y="1822319"/>
            <a:ext cx="205171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薛宝钗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4" name="文本框 1"/>
          <p:cNvSpPr txBox="1"/>
          <p:nvPr/>
        </p:nvSpPr>
        <p:spPr>
          <a:xfrm>
            <a:off x="6347358" y="1822319"/>
            <a:ext cx="1238464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探春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5" name="文本框 1"/>
          <p:cNvSpPr txBox="1"/>
          <p:nvPr/>
        </p:nvSpPr>
        <p:spPr>
          <a:xfrm>
            <a:off x="4644117" y="3579862"/>
            <a:ext cx="205171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袭姑娘</a:t>
            </a:r>
            <a:endParaRPr lang="zh-CN" altLang="en-US" sz="3600" b="1" dirty="0">
              <a:solidFill>
                <a:srgbClr val="00B05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6" name="文本框 1"/>
          <p:cNvSpPr txBox="1"/>
          <p:nvPr/>
        </p:nvSpPr>
        <p:spPr>
          <a:xfrm>
            <a:off x="845665" y="3610640"/>
            <a:ext cx="205171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晴雯姑娘</a:t>
            </a:r>
          </a:p>
        </p:txBody>
      </p:sp>
      <p:sp>
        <p:nvSpPr>
          <p:cNvPr id="17" name="文本框 1"/>
          <p:cNvSpPr txBox="1"/>
          <p:nvPr/>
        </p:nvSpPr>
        <p:spPr>
          <a:xfrm>
            <a:off x="913810" y="4184964"/>
            <a:ext cx="205171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林大娘</a:t>
            </a:r>
            <a:endParaRPr lang="zh-CN" altLang="en-US" sz="3600" b="1" dirty="0">
              <a:solidFill>
                <a:srgbClr val="00B05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9" name="文本框 1"/>
          <p:cNvSpPr txBox="1"/>
          <p:nvPr/>
        </p:nvSpPr>
        <p:spPr>
          <a:xfrm>
            <a:off x="2764430" y="4184963"/>
            <a:ext cx="2294373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嫣红姑娘</a:t>
            </a:r>
          </a:p>
        </p:txBody>
      </p:sp>
      <p:sp>
        <p:nvSpPr>
          <p:cNvPr id="20" name="文本框 1"/>
          <p:cNvSpPr txBox="1"/>
          <p:nvPr/>
        </p:nvSpPr>
        <p:spPr>
          <a:xfrm>
            <a:off x="5025814" y="4184963"/>
            <a:ext cx="1292126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翠墨</a:t>
            </a:r>
          </a:p>
        </p:txBody>
      </p:sp>
      <p:sp>
        <p:nvSpPr>
          <p:cNvPr id="21" name="文本框 1"/>
          <p:cNvSpPr txBox="1"/>
          <p:nvPr/>
        </p:nvSpPr>
        <p:spPr>
          <a:xfrm>
            <a:off x="3099227" y="3583887"/>
            <a:ext cx="1112842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紫鹃</a:t>
            </a:r>
            <a:endParaRPr lang="zh-CN" altLang="en-US" sz="3600" b="1" dirty="0">
              <a:solidFill>
                <a:srgbClr val="00B05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3" name="文本框 1"/>
          <p:cNvSpPr txBox="1"/>
          <p:nvPr/>
        </p:nvSpPr>
        <p:spPr>
          <a:xfrm>
            <a:off x="611560" y="1893914"/>
            <a:ext cx="205171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贾宝玉</a:t>
            </a:r>
          </a:p>
        </p:txBody>
      </p:sp>
      <p:sp>
        <p:nvSpPr>
          <p:cNvPr id="31" name="任意多边形 30"/>
          <p:cNvSpPr/>
          <p:nvPr/>
        </p:nvSpPr>
        <p:spPr>
          <a:xfrm>
            <a:off x="1335213" y="2448648"/>
            <a:ext cx="5860260" cy="421102"/>
          </a:xfrm>
          <a:custGeom>
            <a:avLst/>
            <a:gdLst>
              <a:gd name="connsiteX0" fmla="*/ 0 w 5860260"/>
              <a:gd name="connsiteY0" fmla="*/ 100046 h 421102"/>
              <a:gd name="connsiteX1" fmla="*/ 2826327 w 5860260"/>
              <a:gd name="connsiteY1" fmla="*/ 420679 h 421102"/>
              <a:gd name="connsiteX2" fmla="*/ 5510150 w 5860260"/>
              <a:gd name="connsiteY2" fmla="*/ 40669 h 421102"/>
              <a:gd name="connsiteX3" fmla="*/ 5747657 w 5860260"/>
              <a:gd name="connsiteY3" fmla="*/ 28794 h 42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0260" h="421102">
                <a:moveTo>
                  <a:pt x="0" y="100046"/>
                </a:moveTo>
                <a:cubicBezTo>
                  <a:pt x="953984" y="265310"/>
                  <a:pt x="1907969" y="430575"/>
                  <a:pt x="2826327" y="420679"/>
                </a:cubicBezTo>
                <a:cubicBezTo>
                  <a:pt x="3744685" y="410783"/>
                  <a:pt x="5023262" y="105983"/>
                  <a:pt x="5510150" y="40669"/>
                </a:cubicBezTo>
                <a:cubicBezTo>
                  <a:pt x="5997038" y="-24645"/>
                  <a:pt x="5872347" y="2074"/>
                  <a:pt x="5747657" y="28794"/>
                </a:cubicBezTo>
              </a:path>
            </a:pathLst>
          </a:cu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1"/>
          <p:cNvSpPr txBox="1"/>
          <p:nvPr/>
        </p:nvSpPr>
        <p:spPr>
          <a:xfrm>
            <a:off x="3585048" y="2918109"/>
            <a:ext cx="1127135" cy="523220"/>
          </a:xfrm>
          <a:prstGeom prst="rect">
            <a:avLst/>
          </a:prstGeom>
          <a:noFill/>
          <a:ln>
            <a:solidFill>
              <a:srgbClr val="00B050"/>
            </a:solidFill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兄妹</a:t>
            </a:r>
          </a:p>
        </p:txBody>
      </p:sp>
      <p:sp>
        <p:nvSpPr>
          <p:cNvPr id="38" name="任意多边形 37"/>
          <p:cNvSpPr/>
          <p:nvPr/>
        </p:nvSpPr>
        <p:spPr>
          <a:xfrm>
            <a:off x="879465" y="2448648"/>
            <a:ext cx="2373709" cy="365670"/>
          </a:xfrm>
          <a:custGeom>
            <a:avLst/>
            <a:gdLst>
              <a:gd name="connsiteX0" fmla="*/ 0 w 5860260"/>
              <a:gd name="connsiteY0" fmla="*/ 100046 h 421102"/>
              <a:gd name="connsiteX1" fmla="*/ 2826327 w 5860260"/>
              <a:gd name="connsiteY1" fmla="*/ 420679 h 421102"/>
              <a:gd name="connsiteX2" fmla="*/ 5510150 w 5860260"/>
              <a:gd name="connsiteY2" fmla="*/ 40669 h 421102"/>
              <a:gd name="connsiteX3" fmla="*/ 5747657 w 5860260"/>
              <a:gd name="connsiteY3" fmla="*/ 28794 h 42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0260" h="421102">
                <a:moveTo>
                  <a:pt x="0" y="100046"/>
                </a:moveTo>
                <a:cubicBezTo>
                  <a:pt x="953984" y="265310"/>
                  <a:pt x="1907969" y="430575"/>
                  <a:pt x="2826327" y="420679"/>
                </a:cubicBezTo>
                <a:cubicBezTo>
                  <a:pt x="3744685" y="410783"/>
                  <a:pt x="5023262" y="105983"/>
                  <a:pt x="5510150" y="40669"/>
                </a:cubicBezTo>
                <a:cubicBezTo>
                  <a:pt x="5997038" y="-24645"/>
                  <a:pt x="5872347" y="2074"/>
                  <a:pt x="5747657" y="28794"/>
                </a:cubicBezTo>
              </a:path>
            </a:pathLst>
          </a:cu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1"/>
          <p:cNvSpPr txBox="1"/>
          <p:nvPr/>
        </p:nvSpPr>
        <p:spPr>
          <a:xfrm>
            <a:off x="1290441" y="2830431"/>
            <a:ext cx="1506340" cy="523220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表兄妹</a:t>
            </a:r>
          </a:p>
        </p:txBody>
      </p:sp>
      <p:sp>
        <p:nvSpPr>
          <p:cNvPr id="40" name="任意多边形 39"/>
          <p:cNvSpPr/>
          <p:nvPr/>
        </p:nvSpPr>
        <p:spPr>
          <a:xfrm rot="21387691" flipV="1">
            <a:off x="1512737" y="1635978"/>
            <a:ext cx="3756598" cy="445111"/>
          </a:xfrm>
          <a:custGeom>
            <a:avLst/>
            <a:gdLst>
              <a:gd name="connsiteX0" fmla="*/ 0 w 5860260"/>
              <a:gd name="connsiteY0" fmla="*/ 100046 h 421102"/>
              <a:gd name="connsiteX1" fmla="*/ 2826327 w 5860260"/>
              <a:gd name="connsiteY1" fmla="*/ 420679 h 421102"/>
              <a:gd name="connsiteX2" fmla="*/ 5510150 w 5860260"/>
              <a:gd name="connsiteY2" fmla="*/ 40669 h 421102"/>
              <a:gd name="connsiteX3" fmla="*/ 5747657 w 5860260"/>
              <a:gd name="connsiteY3" fmla="*/ 28794 h 42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0260" h="421102">
                <a:moveTo>
                  <a:pt x="0" y="100046"/>
                </a:moveTo>
                <a:cubicBezTo>
                  <a:pt x="953984" y="265310"/>
                  <a:pt x="1907969" y="430575"/>
                  <a:pt x="2826327" y="420679"/>
                </a:cubicBezTo>
                <a:cubicBezTo>
                  <a:pt x="3744685" y="410783"/>
                  <a:pt x="5023262" y="105983"/>
                  <a:pt x="5510150" y="40669"/>
                </a:cubicBezTo>
                <a:cubicBezTo>
                  <a:pt x="5997038" y="-24645"/>
                  <a:pt x="5872347" y="2074"/>
                  <a:pt x="5747657" y="28794"/>
                </a:cubicBezTo>
              </a:path>
            </a:pathLst>
          </a:cu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1"/>
          <p:cNvSpPr txBox="1"/>
          <p:nvPr/>
        </p:nvSpPr>
        <p:spPr>
          <a:xfrm>
            <a:off x="2796780" y="1059582"/>
            <a:ext cx="1355354" cy="523220"/>
          </a:xfrm>
          <a:prstGeom prst="rect">
            <a:avLst/>
          </a:prstGeom>
          <a:noFill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表姐弟</a:t>
            </a:r>
          </a:p>
        </p:txBody>
      </p:sp>
      <p:sp>
        <p:nvSpPr>
          <p:cNvPr id="42" name="文本框 1"/>
          <p:cNvSpPr txBox="1"/>
          <p:nvPr/>
        </p:nvSpPr>
        <p:spPr>
          <a:xfrm>
            <a:off x="7585821" y="1813608"/>
            <a:ext cx="127737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宝琴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3" name="任意多边形 42"/>
          <p:cNvSpPr/>
          <p:nvPr/>
        </p:nvSpPr>
        <p:spPr>
          <a:xfrm rot="21308474" flipV="1">
            <a:off x="5377016" y="1520767"/>
            <a:ext cx="2874767" cy="495782"/>
          </a:xfrm>
          <a:custGeom>
            <a:avLst/>
            <a:gdLst>
              <a:gd name="connsiteX0" fmla="*/ 0 w 5860260"/>
              <a:gd name="connsiteY0" fmla="*/ 100046 h 421102"/>
              <a:gd name="connsiteX1" fmla="*/ 2826327 w 5860260"/>
              <a:gd name="connsiteY1" fmla="*/ 420679 h 421102"/>
              <a:gd name="connsiteX2" fmla="*/ 5510150 w 5860260"/>
              <a:gd name="connsiteY2" fmla="*/ 40669 h 421102"/>
              <a:gd name="connsiteX3" fmla="*/ 5747657 w 5860260"/>
              <a:gd name="connsiteY3" fmla="*/ 28794 h 42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0260" h="421102">
                <a:moveTo>
                  <a:pt x="0" y="100046"/>
                </a:moveTo>
                <a:cubicBezTo>
                  <a:pt x="953984" y="265310"/>
                  <a:pt x="1907969" y="430575"/>
                  <a:pt x="2826327" y="420679"/>
                </a:cubicBezTo>
                <a:cubicBezTo>
                  <a:pt x="3744685" y="410783"/>
                  <a:pt x="5023262" y="105983"/>
                  <a:pt x="5510150" y="40669"/>
                </a:cubicBezTo>
                <a:cubicBezTo>
                  <a:pt x="5997038" y="-24645"/>
                  <a:pt x="5872347" y="2074"/>
                  <a:pt x="5747657" y="28794"/>
                </a:cubicBezTo>
              </a:path>
            </a:pathLst>
          </a:cu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1"/>
          <p:cNvSpPr txBox="1"/>
          <p:nvPr/>
        </p:nvSpPr>
        <p:spPr>
          <a:xfrm>
            <a:off x="6090660" y="987574"/>
            <a:ext cx="1314632" cy="523220"/>
          </a:xfrm>
          <a:prstGeom prst="rect">
            <a:avLst/>
          </a:prstGeom>
          <a:noFill/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l"/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堂姐妹</a:t>
            </a:r>
          </a:p>
        </p:txBody>
      </p:sp>
      <p:sp>
        <p:nvSpPr>
          <p:cNvPr id="25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04562"/>
            <a:ext cx="607534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zh-CN" altLang="en-US" sz="3200" b="1" i="0" u="none" strike="noStrike" kern="1200" cap="none" spc="0" normalizeH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 梳理人物关系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4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27" name="Picture 2" descr="E:\24春\图\包图网的图\手绘蓝色风筝素材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53" y="177956"/>
            <a:ext cx="851034" cy="85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/>
      <p:bldP spid="16" grpId="0"/>
      <p:bldP spid="17" grpId="0"/>
      <p:bldP spid="19" grpId="0"/>
      <p:bldP spid="20" grpId="0"/>
      <p:bldP spid="21" grpId="0"/>
      <p:bldP spid="31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3" grpId="0" animBg="1"/>
      <p:bldP spid="4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3"/>
          <p:cNvSpPr txBox="1">
            <a:spLocks noChangeArrowheads="1"/>
          </p:cNvSpPr>
          <p:nvPr/>
        </p:nvSpPr>
        <p:spPr bwMode="auto">
          <a:xfrm>
            <a:off x="683568" y="1203598"/>
            <a:ext cx="7923212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00CC"/>
                </a:solidFill>
              </a:rPr>
              <a:t>　　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丫头们听见放风筝，巴不得一声儿，七手八脚，都忙着拿出来：也有美人儿的，也有沙雁儿的。丫头们搬高墩，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捆剪子股儿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，一面拨起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籰子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来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23" name="矩形 15"/>
          <p:cNvSpPr>
            <a:spLocks noChangeArrowheads="1"/>
          </p:cNvSpPr>
          <p:nvPr/>
        </p:nvSpPr>
        <p:spPr bwMode="auto">
          <a:xfrm>
            <a:off x="2409825" y="3548694"/>
            <a:ext cx="3695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b="1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804989" y="3648706"/>
            <a:ext cx="4300537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800" b="1" dirty="0">
                <a:latin typeface="+mn-ea"/>
              </a:rPr>
              <a:t>     </a:t>
            </a:r>
          </a:p>
        </p:txBody>
      </p:sp>
      <p:sp>
        <p:nvSpPr>
          <p:cNvPr id="30729" name="矩形 23"/>
          <p:cNvSpPr>
            <a:spLocks noChangeArrowheads="1"/>
          </p:cNvSpPr>
          <p:nvPr/>
        </p:nvSpPr>
        <p:spPr bwMode="auto">
          <a:xfrm>
            <a:off x="1425696" y="3219822"/>
            <a:ext cx="6272495" cy="1055608"/>
          </a:xfrm>
          <a:prstGeom prst="round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smtClean="0">
                <a:latin typeface="宋体" panose="02010600030101010101" pitchFamily="2" charset="-122"/>
              </a:rPr>
              <a:t>    联系上下文可知，这句话的意思是准备好放</a:t>
            </a:r>
            <a:r>
              <a:rPr lang="zh-CN" altLang="en-US" sz="2800" b="1">
                <a:latin typeface="宋体" panose="02010600030101010101" pitchFamily="2" charset="-122"/>
              </a:rPr>
              <a:t>风筝有</a:t>
            </a:r>
            <a:r>
              <a:rPr lang="zh-CN" altLang="en-US" sz="2800" b="1" dirty="0">
                <a:latin typeface="宋体" panose="02010600030101010101" pitchFamily="2" charset="-122"/>
              </a:rPr>
              <a:t>关的</a:t>
            </a:r>
            <a:r>
              <a:rPr lang="zh-CN" altLang="en-US" sz="2800" b="1">
                <a:latin typeface="宋体" panose="02010600030101010101" pitchFamily="2" charset="-122"/>
              </a:rPr>
              <a:t>工</a:t>
            </a:r>
            <a:r>
              <a:rPr lang="zh-CN" altLang="en-US" sz="2800" b="1" smtClean="0">
                <a:latin typeface="宋体" panose="02010600030101010101" pitchFamily="2" charset="-122"/>
              </a:rPr>
              <a:t>具</a:t>
            </a:r>
            <a:r>
              <a:rPr lang="zh-CN" altLang="en-US" sz="2800" b="1">
                <a:latin typeface="宋体" panose="02010600030101010101" pitchFamily="2" charset="-122"/>
              </a:rPr>
              <a:t>。</a:t>
            </a:r>
            <a:endParaRPr lang="zh-CN" altLang="en-US" sz="2800" b="1" dirty="0">
              <a:latin typeface="宋体" panose="02010600030101010101" pitchFamily="2" charset="-122"/>
            </a:endParaRPr>
          </a:p>
        </p:txBody>
      </p:sp>
      <p:sp>
        <p:nvSpPr>
          <p:cNvPr id="10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04562"/>
            <a:ext cx="607534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zh-CN" altLang="en-US" sz="3200" b="1" i="0" u="none" strike="noStrike" kern="1200" cap="none" spc="0" normalizeH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 理解语句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5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13" name="Picture 2" descr="E:\24春\图\包图网的图\手绘蓝色风筝素材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53" y="177956"/>
            <a:ext cx="851034" cy="85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985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3"/>
          <p:cNvSpPr txBox="1">
            <a:spLocks noChangeArrowheads="1"/>
          </p:cNvSpPr>
          <p:nvPr/>
        </p:nvSpPr>
        <p:spPr bwMode="auto">
          <a:xfrm>
            <a:off x="609228" y="937896"/>
            <a:ext cx="7923212" cy="105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2800" b="1" dirty="0">
                <a:solidFill>
                  <a:srgbClr val="0000CC"/>
                </a:solidFill>
              </a:rPr>
              <a:t>　　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黛玉笑道：“可是呢。把咱们的拿出来，咱们也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放放晦气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。”</a:t>
            </a:r>
          </a:p>
        </p:txBody>
      </p:sp>
      <p:sp>
        <p:nvSpPr>
          <p:cNvPr id="30723" name="矩形 15"/>
          <p:cNvSpPr>
            <a:spLocks noChangeArrowheads="1"/>
          </p:cNvSpPr>
          <p:nvPr/>
        </p:nvSpPr>
        <p:spPr bwMode="auto">
          <a:xfrm>
            <a:off x="2409825" y="3392489"/>
            <a:ext cx="3695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b="1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804988" y="3492190"/>
            <a:ext cx="4300537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800" b="1" dirty="0">
                <a:latin typeface="+mn-ea"/>
              </a:rPr>
              <a:t>     </a:t>
            </a:r>
          </a:p>
        </p:txBody>
      </p:sp>
      <p:sp>
        <p:nvSpPr>
          <p:cNvPr id="30729" name="矩形 23"/>
          <p:cNvSpPr>
            <a:spLocks noChangeArrowheads="1"/>
          </p:cNvSpPr>
          <p:nvPr/>
        </p:nvSpPr>
        <p:spPr bwMode="auto">
          <a:xfrm>
            <a:off x="1329777" y="2297769"/>
            <a:ext cx="6338567" cy="578882"/>
          </a:xfrm>
          <a:prstGeom prst="round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宋体" panose="02010600030101010101" pitchFamily="2" charset="-122"/>
              </a:rPr>
              <a:t>“放晦气”就是指把不好的事情放掉。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81236" y="3176238"/>
            <a:ext cx="7923212" cy="112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2800" b="1" dirty="0">
                <a:solidFill>
                  <a:srgbClr val="0000CC"/>
                </a:solidFill>
              </a:rPr>
              <a:t>　　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众人都说：“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林姑娘的病根儿都放了去了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，咱们大家都放了罢。”</a:t>
            </a:r>
          </a:p>
        </p:txBody>
      </p:sp>
    </p:spTree>
    <p:extLst>
      <p:ext uri="{BB962C8B-B14F-4D97-AF65-F5344CB8AC3E}">
        <p14:creationId xmlns:p14="http://schemas.microsoft.com/office/powerpoint/2010/main" val="391124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9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37DF921-AD72-1BB7-84AA-1224E2B46DCC}"/>
              </a:ext>
            </a:extLst>
          </p:cNvPr>
          <p:cNvSpPr txBox="1"/>
          <p:nvPr/>
        </p:nvSpPr>
        <p:spPr>
          <a:xfrm>
            <a:off x="1835696" y="1851670"/>
            <a:ext cx="4752528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读趣事，谈印象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2912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822444" y="1419622"/>
            <a:ext cx="7709996" cy="14542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运用本单元所学的方法自主默读课文，想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一</a:t>
            </a:r>
            <a:r>
              <a:rPr lang="zh-CN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想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文中讲了什么</a:t>
            </a: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“趣”事？</a:t>
            </a:r>
            <a:endParaRPr kumimoji="1" lang="zh-CN" altLang="en-US" sz="32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049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760313"/>
            <a:ext cx="7992888" cy="3352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0000"/>
              </a:lnSpc>
            </a:pPr>
            <a:r>
              <a:rPr kumimoji="1"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全文按照事情发展的顺序来写。先写宝玉和众姐妹因拾到了大老爷院里嫣红姑娘放的大风筝，小丫头们拿出了各种放风</a:t>
            </a:r>
            <a:r>
              <a:rPr kumimoji="1" lang="zh-CN" altLang="en-US" sz="2800" b="1" spc="6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筝的工具。接着写宝琴放了个大</a:t>
            </a:r>
            <a:r>
              <a:rPr kumimoji="1" lang="zh-CN" altLang="en-US" sz="2800" b="1" u="sng" spc="6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kumimoji="1" lang="zh-CN" altLang="en-US" sz="2800" b="1" spc="6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风筝，宝钗</a:t>
            </a:r>
            <a:r>
              <a:rPr kumimoji="1"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放了个</a:t>
            </a:r>
            <a:r>
              <a:rPr kumimoji="1" lang="zh-CN" altLang="en-US" sz="2800" b="1" u="sng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kumimoji="1"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的风筝，宝玉的</a:t>
            </a:r>
            <a:r>
              <a:rPr kumimoji="1" lang="zh-CN" altLang="en-US" sz="2800" b="1" u="sng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</a:t>
            </a:r>
            <a:r>
              <a:rPr kumimoji="1"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风筝</a:t>
            </a:r>
            <a:r>
              <a:rPr kumimoji="1" lang="zh-CN" altLang="en-US" sz="2800" b="1" spc="6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放不起来，</a:t>
            </a:r>
            <a:r>
              <a:rPr kumimoji="1" lang="zh-CN" altLang="en-US" sz="2800" b="1" u="sng" spc="6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kumimoji="1" lang="zh-CN" altLang="en-US" sz="2800" b="1" spc="6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；黛玉放风等时，众</a:t>
            </a:r>
            <a:r>
              <a:rPr kumimoji="1" lang="zh-CN" altLang="en-US" sz="2800" b="1" spc="7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人都道“林姑娘的</a:t>
            </a:r>
            <a:r>
              <a:rPr kumimoji="1" lang="zh-CN" altLang="en-US" sz="2800" b="1" u="sng" spc="7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</a:t>
            </a:r>
            <a:r>
              <a:rPr kumimoji="1" lang="zh-CN" altLang="en-US" sz="2800" b="1" spc="7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都放了去了”。</a:t>
            </a:r>
            <a:r>
              <a:rPr kumimoji="1"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最后大家放完风筝便各自散了。</a:t>
            </a:r>
            <a:endParaRPr lang="zh-CN" altLang="en-US" sz="16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41733" y="2144057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蝙蝠</a:t>
            </a:r>
          </a:p>
        </p:txBody>
      </p:sp>
      <p:sp>
        <p:nvSpPr>
          <p:cNvPr id="9" name="矩形 8"/>
          <p:cNvSpPr/>
          <p:nvPr/>
        </p:nvSpPr>
        <p:spPr>
          <a:xfrm>
            <a:off x="6081967" y="2121265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七个大雁</a:t>
            </a:r>
          </a:p>
        </p:txBody>
      </p:sp>
      <p:sp>
        <p:nvSpPr>
          <p:cNvPr id="11" name="矩形 10"/>
          <p:cNvSpPr/>
          <p:nvPr/>
        </p:nvSpPr>
        <p:spPr>
          <a:xfrm>
            <a:off x="2571091" y="2607375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美人儿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386879" y="2600844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恼怒不已</a:t>
            </a:r>
          </a:p>
        </p:txBody>
      </p:sp>
      <p:sp>
        <p:nvSpPr>
          <p:cNvPr id="8" name="矩形 7"/>
          <p:cNvSpPr/>
          <p:nvPr/>
        </p:nvSpPr>
        <p:spPr>
          <a:xfrm>
            <a:off x="6693043" y="3051139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病根儿</a:t>
            </a:r>
            <a:endParaRPr lang="zh-CN" altLang="en-US" sz="12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914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1" grpId="0"/>
      <p:bldP spid="12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55576" y="1419622"/>
            <a:ext cx="7632848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默读课文，找出描写宝玉的相关语句，结合相关语句谈谈你对宝玉的印象。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88627" y="483518"/>
            <a:ext cx="7560840" cy="3135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一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语未了，只听窗外竹子上一声响，恰似窗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屉子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倒了一般，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众人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吓了一跳。丫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鬟们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出去瞧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时，帘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外丫头子们回道：“一个大蝴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蝶风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筝，挂在竹梢上了。”众丫鬟笑道：“好一个齐整风筝！不知是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谁家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放的，断了线。咱们拿下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他来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。”宝玉等听了，也都出来看时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，宝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玉笑道：“我认得这风筝，这是大老爷那院里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嫣红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姑娘放的。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拿下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来给他送过去罢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。”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7" name="直接连接符 6"/>
          <p:cNvCxnSpPr>
            <a:cxnSpLocks/>
          </p:cNvCxnSpPr>
          <p:nvPr/>
        </p:nvCxnSpPr>
        <p:spPr>
          <a:xfrm>
            <a:off x="893509" y="3159743"/>
            <a:ext cx="7455958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cxnSpLocks/>
          </p:cNvCxnSpPr>
          <p:nvPr/>
        </p:nvCxnSpPr>
        <p:spPr>
          <a:xfrm>
            <a:off x="893509" y="3594952"/>
            <a:ext cx="2834644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6"/>
          <p:cNvSpPr txBox="1"/>
          <p:nvPr/>
        </p:nvSpPr>
        <p:spPr>
          <a:xfrm>
            <a:off x="4147958" y="3755235"/>
            <a:ext cx="4536504" cy="1015663"/>
          </a:xfrm>
          <a:prstGeom prst="wedgeRectCallout">
            <a:avLst>
              <a:gd name="adj1" fmla="val -58681"/>
              <a:gd name="adj2" fmla="val -46119"/>
            </a:avLst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 lvl="0"/>
            <a:r>
              <a:rPr kumimoji="1"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kumimoji="1"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拾到嫣红风筝时</a:t>
            </a:r>
            <a:r>
              <a:rPr kumimoji="1"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kumimoji="1"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马上吩咐人拿下来给送回去。</a:t>
            </a:r>
            <a:endParaRPr kumimoji="1"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27811" y="3939902"/>
            <a:ext cx="2037737" cy="646331"/>
          </a:xfrm>
          <a:prstGeom prst="rect">
            <a:avLst/>
          </a:prstGeom>
          <a:solidFill>
            <a:srgbClr val="0066CC"/>
          </a:solidFill>
          <a:ln>
            <a:solidFill>
              <a:srgbClr val="0066CC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心肠很好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cxnSp>
        <p:nvCxnSpPr>
          <p:cNvPr id="9" name="直接连接符 8"/>
          <p:cNvCxnSpPr>
            <a:cxnSpLocks/>
          </p:cNvCxnSpPr>
          <p:nvPr/>
        </p:nvCxnSpPr>
        <p:spPr>
          <a:xfrm>
            <a:off x="7210848" y="2703066"/>
            <a:ext cx="1138619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066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6964" y="555526"/>
            <a:ext cx="7927484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宝玉又兴头起来，也打发个小丫头子家去，说：“把昨日赖大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娘送的那个大鱼取来。”小丫头去了半天，空手回来，笑道：“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晴雯姑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娘昨儿放走了。”宝玉道：“我还没放一遭儿呢！”探春笑道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：“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横竖是给你放晦气罢了！”宝玉道：“再把大螃蟹拿来罢。”丫头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去了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，同了几个人，扛了一个美人并籰子来，回说：“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袭姑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娘说：昨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儿把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螃蟹给了三爷了，这一个是林大娘才送来的，放这一个罢。”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宝玉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细看了一回，只见这美人做的十分精致，心中欢喜，便叫：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“放起来！”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6" name="直接连接符 5"/>
          <p:cNvCxnSpPr>
            <a:cxnSpLocks/>
          </p:cNvCxnSpPr>
          <p:nvPr/>
        </p:nvCxnSpPr>
        <p:spPr>
          <a:xfrm>
            <a:off x="6183263" y="1851670"/>
            <a:ext cx="2421185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cxnSpLocks/>
          </p:cNvCxnSpPr>
          <p:nvPr/>
        </p:nvCxnSpPr>
        <p:spPr>
          <a:xfrm>
            <a:off x="782663" y="2355726"/>
            <a:ext cx="7821785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cxnSpLocks/>
          </p:cNvCxnSpPr>
          <p:nvPr/>
        </p:nvCxnSpPr>
        <p:spPr>
          <a:xfrm>
            <a:off x="767423" y="2787774"/>
            <a:ext cx="7837025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cxnSpLocks/>
          </p:cNvCxnSpPr>
          <p:nvPr/>
        </p:nvCxnSpPr>
        <p:spPr>
          <a:xfrm>
            <a:off x="695415" y="3219822"/>
            <a:ext cx="7909033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cxnSpLocks/>
          </p:cNvCxnSpPr>
          <p:nvPr/>
        </p:nvCxnSpPr>
        <p:spPr>
          <a:xfrm>
            <a:off x="695415" y="3651870"/>
            <a:ext cx="7909033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cxnSpLocks/>
          </p:cNvCxnSpPr>
          <p:nvPr/>
        </p:nvCxnSpPr>
        <p:spPr>
          <a:xfrm flipV="1">
            <a:off x="750170" y="4096009"/>
            <a:ext cx="7837025" cy="1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cxnSpLocks/>
          </p:cNvCxnSpPr>
          <p:nvPr/>
        </p:nvCxnSpPr>
        <p:spPr>
          <a:xfrm>
            <a:off x="854671" y="4561171"/>
            <a:ext cx="2376264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标注 15"/>
          <p:cNvSpPr>
            <a:spLocks noChangeArrowheads="1"/>
          </p:cNvSpPr>
          <p:nvPr/>
        </p:nvSpPr>
        <p:spPr bwMode="auto">
          <a:xfrm>
            <a:off x="899592" y="123478"/>
            <a:ext cx="5760640" cy="1384995"/>
          </a:xfrm>
          <a:prstGeom prst="wedgeRectCallout">
            <a:avLst>
              <a:gd name="adj1" fmla="val -8549"/>
              <a:gd name="adj2" fmla="val 74717"/>
            </a:avLst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他的大鱼风筝自己还没放一回，就被丫头晴雯放走了，螃蟹风筝又给了三爷，但他也不气恼。</a:t>
            </a:r>
          </a:p>
        </p:txBody>
      </p:sp>
      <p:sp>
        <p:nvSpPr>
          <p:cNvPr id="17" name="矩形 16"/>
          <p:cNvSpPr/>
          <p:nvPr/>
        </p:nvSpPr>
        <p:spPr>
          <a:xfrm>
            <a:off x="3923928" y="4229675"/>
            <a:ext cx="4400108" cy="646331"/>
          </a:xfrm>
          <a:prstGeom prst="rect">
            <a:avLst/>
          </a:prstGeom>
          <a:solidFill>
            <a:srgbClr val="0066CC"/>
          </a:solidFill>
          <a:ln w="19050">
            <a:solidFill>
              <a:srgbClr val="0066CC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没有贵族公子的架子</a:t>
            </a:r>
            <a:endParaRPr lang="zh-CN" altLang="en-US" sz="3600" b="1" dirty="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204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>
            <a:cxnSpLocks/>
          </p:cNvCxnSpPr>
          <p:nvPr/>
        </p:nvCxnSpPr>
        <p:spPr>
          <a:xfrm>
            <a:off x="2411760" y="1529141"/>
            <a:ext cx="5976664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cxnSpLocks/>
          </p:cNvCxnSpPr>
          <p:nvPr/>
        </p:nvCxnSpPr>
        <p:spPr>
          <a:xfrm flipV="1">
            <a:off x="882018" y="2045364"/>
            <a:ext cx="6498294" cy="29345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标注 15"/>
          <p:cNvSpPr>
            <a:spLocks noChangeArrowheads="1"/>
          </p:cNvSpPr>
          <p:nvPr/>
        </p:nvSpPr>
        <p:spPr bwMode="auto">
          <a:xfrm>
            <a:off x="2058717" y="2444163"/>
            <a:ext cx="6180401" cy="1077218"/>
          </a:xfrm>
          <a:prstGeom prst="wedgeRectCallout">
            <a:avLst>
              <a:gd name="adj1" fmla="val -27768"/>
              <a:gd name="adj2" fmla="val -70429"/>
            </a:avLst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看到美人风筝做得十分精致，马上高兴起来。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1F6F1EA1-37E6-88D1-85D9-12FD62F0B05B}"/>
              </a:ext>
            </a:extLst>
          </p:cNvPr>
          <p:cNvSpPr/>
          <p:nvPr/>
        </p:nvSpPr>
        <p:spPr>
          <a:xfrm>
            <a:off x="2747176" y="3740307"/>
            <a:ext cx="3634405" cy="646331"/>
          </a:xfrm>
          <a:prstGeom prst="rect">
            <a:avLst/>
          </a:prstGeom>
          <a:solidFill>
            <a:srgbClr val="0066CC"/>
          </a:solidFill>
          <a:ln w="19050">
            <a:solidFill>
              <a:srgbClr val="0066CC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十分率直、纯真</a:t>
            </a:r>
            <a:endParaRPr lang="zh-CN" altLang="en-US" sz="3600" b="1" dirty="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82018" y="987574"/>
            <a:ext cx="7364723" cy="1057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    ……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宝玉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细看了一回，只见这美人做的十分精致，心中欢喜，便叫：“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放起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来！”</a:t>
            </a:r>
          </a:p>
        </p:txBody>
      </p:sp>
    </p:spTree>
    <p:extLst>
      <p:ext uri="{BB962C8B-B14F-4D97-AF65-F5344CB8AC3E}">
        <p14:creationId xmlns:p14="http://schemas.microsoft.com/office/powerpoint/2010/main" val="289811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678630"/>
            <a:ext cx="8319459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此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时探春的也取了来了，丫头们在那山坡上已放起来。宝琴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叫丫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头放起一个大蝙蝠来，宝钗也放起个一连七个大雁来，独有宝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玉的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美人儿，再放不起来。宝玉说丫头们不会放，自己放了半天，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只起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房高，就落下来，急的头上的汗都出来了。众人都笑他，他便恨的摔在地下，指着风筝说道：“要不是个美人儿，我一顿脚跺个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稀烂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！”黛玉笑道：“那是顶线不好。拿去叫人换好了，就好放了。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再取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一个来放罢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。”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0" name="直接连接符 9"/>
          <p:cNvCxnSpPr>
            <a:cxnSpLocks/>
          </p:cNvCxnSpPr>
          <p:nvPr/>
        </p:nvCxnSpPr>
        <p:spPr>
          <a:xfrm>
            <a:off x="5724128" y="2002380"/>
            <a:ext cx="2988738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cxnSpLocks/>
          </p:cNvCxnSpPr>
          <p:nvPr/>
        </p:nvCxnSpPr>
        <p:spPr>
          <a:xfrm>
            <a:off x="579442" y="2931790"/>
            <a:ext cx="8213566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cxnSpLocks/>
          </p:cNvCxnSpPr>
          <p:nvPr/>
        </p:nvCxnSpPr>
        <p:spPr>
          <a:xfrm>
            <a:off x="467544" y="2471551"/>
            <a:ext cx="8352928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566599" y="3357146"/>
            <a:ext cx="5157529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标注 24"/>
          <p:cNvSpPr/>
          <p:nvPr/>
        </p:nvSpPr>
        <p:spPr>
          <a:xfrm>
            <a:off x="755576" y="483518"/>
            <a:ext cx="6696744" cy="1077218"/>
          </a:xfrm>
          <a:prstGeom prst="wedgeRectCallout">
            <a:avLst>
              <a:gd name="adj1" fmla="val -11465"/>
              <a:gd name="adj2" fmla="val 87517"/>
            </a:avLst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>
              <a:buFont typeface="Arial" panose="020B0604020202020204" pitchFamily="34" charset="0"/>
            </a:pPr>
            <a:r>
              <a:rPr kumimoji="1"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可放了半天还是放不起来，被众人一笑，又恨得把风筝摔在地下。</a:t>
            </a:r>
          </a:p>
        </p:txBody>
      </p:sp>
      <p:sp>
        <p:nvSpPr>
          <p:cNvPr id="26" name="矩形 25"/>
          <p:cNvSpPr/>
          <p:nvPr/>
        </p:nvSpPr>
        <p:spPr>
          <a:xfrm>
            <a:off x="2738062" y="4011910"/>
            <a:ext cx="3778421" cy="646331"/>
          </a:xfrm>
          <a:prstGeom prst="rect">
            <a:avLst/>
          </a:prstGeom>
          <a:solidFill>
            <a:srgbClr val="0066CC"/>
          </a:solidFill>
          <a:ln w="19050">
            <a:solidFill>
              <a:srgbClr val="0066CC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十分率直、纯真</a:t>
            </a:r>
            <a:endParaRPr lang="zh-CN" altLang="en-US" sz="3600" b="1" dirty="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956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37DF921-AD72-1BB7-84AA-1224E2B46DCC}"/>
              </a:ext>
            </a:extLst>
          </p:cNvPr>
          <p:cNvSpPr txBox="1"/>
          <p:nvPr/>
        </p:nvSpPr>
        <p:spPr>
          <a:xfrm>
            <a:off x="1145406" y="1923678"/>
            <a:ext cx="6090890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拓展阅读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165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47361" y="915566"/>
            <a:ext cx="7689911" cy="1786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自主阅读“阅读链接”中的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风筝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，想一想：文章围绕“风筝”写了哪些内容？哪些场面给你留下了深刻的印象？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27584" y="3075806"/>
            <a:ext cx="7920880" cy="1057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写了作者小时候放风筝的经历、看风筝的感受及旧时北平春天放风筝的盛况。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31640" y="483518"/>
            <a:ext cx="5976664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请你来谈谈自己的阅读体会吧！</a:t>
            </a:r>
          </a:p>
        </p:txBody>
      </p:sp>
      <p:sp>
        <p:nvSpPr>
          <p:cNvPr id="3" name="剪去单角的矩形 2"/>
          <p:cNvSpPr/>
          <p:nvPr/>
        </p:nvSpPr>
        <p:spPr>
          <a:xfrm>
            <a:off x="1043608" y="2011673"/>
            <a:ext cx="7344816" cy="1944216"/>
          </a:xfrm>
          <a:prstGeom prst="snip1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）可以从文中对风筝样式的描写，说说对“放风筝”又有了哪些了解。</a:t>
            </a:r>
            <a:endParaRPr lang="en-US" altLang="zh-CN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）可以说说作者看风筝时的心情。</a:t>
            </a:r>
            <a:endParaRPr lang="en-US" altLang="zh-CN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）可以找一找“阅读链接”和课文中有哪些一致的说法。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43608" y="1510184"/>
            <a:ext cx="110799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：</a:t>
            </a:r>
            <a:endParaRPr lang="zh-CN" altLang="en-US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6109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1691680" y="843558"/>
            <a:ext cx="6840760" cy="1818370"/>
          </a:xfrm>
          <a:prstGeom prst="wedgeRoundRectCallout">
            <a:avLst>
              <a:gd name="adj1" fmla="val -53402"/>
              <a:gd name="adj2" fmla="val -12042"/>
              <a:gd name="adj3" fmla="val 16667"/>
            </a:avLst>
          </a:prstGeom>
          <a:noFill/>
          <a:ln>
            <a:solidFill>
              <a:srgbClr val="7030A0"/>
            </a:solidFill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文中写了好多种风筝的样式，有的还描绘得很细致，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特别有意思，我还见过其他许多风筝的样式。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" name="圆角矩形标注 5"/>
          <p:cNvSpPr/>
          <p:nvPr/>
        </p:nvSpPr>
        <p:spPr>
          <a:xfrm>
            <a:off x="827584" y="2812399"/>
            <a:ext cx="6552728" cy="1818370"/>
          </a:xfrm>
          <a:prstGeom prst="wedgeRoundRectCallout">
            <a:avLst>
              <a:gd name="adj1" fmla="val 54670"/>
              <a:gd name="adj2" fmla="val -449"/>
              <a:gd name="adj3" fmla="val 16667"/>
            </a:avLst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这里也写到了放风筝有放晦气的意思，和课文里提到的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一致。可见放风筝历史悠久。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1026" name="Picture 2" descr="E:\各种形象图\公司画图-课件用人物\半身男孩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2" b="95518" l="9836" r="899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14" y="745978"/>
            <a:ext cx="1388127" cy="1839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各种形象图\公司画图-课件用人物\半身女孩1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3" b="96579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410" y="2844973"/>
            <a:ext cx="1492231" cy="188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08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5520268C-3FA5-5E42-85F2-D78B59E95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72" y="1491630"/>
            <a:ext cx="4023251" cy="2676704"/>
          </a:xfrm>
          <a:prstGeom prst="rect">
            <a:avLst/>
          </a:prstGeom>
        </p:spPr>
      </p:pic>
      <p:pic>
        <p:nvPicPr>
          <p:cNvPr id="3074" name="Picture 2">
            <a:hlinkClick r:id="rId3" action="ppaction://hlinkfile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" t="227" r="64" b="815"/>
          <a:stretch/>
        </p:blipFill>
        <p:spPr bwMode="auto">
          <a:xfrm>
            <a:off x="2696254" y="1779663"/>
            <a:ext cx="3751492" cy="2088232"/>
          </a:xfrm>
          <a:prstGeom prst="roundRect">
            <a:avLst>
              <a:gd name="adj" fmla="val 11855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617861" y="245874"/>
            <a:ext cx="3242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跨学科学习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087223" y="866138"/>
            <a:ext cx="2969554" cy="581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zh-CN" altLang="en-US" sz="3200" b="1" smtClean="0">
                <a:latin typeface="宋体" pitchFamily="2" charset="-122"/>
              </a:rPr>
              <a:t>简单风筝制作</a:t>
            </a:r>
            <a:endParaRPr lang="zh-CN" altLang="en-US" sz="3200" b="1" dirty="0">
              <a:latin typeface="宋体" pitchFamily="2" charset="-122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2906731" y="4136319"/>
            <a:ext cx="3609485" cy="517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itchFamily="2" charset="-122"/>
                <a:ea typeface="宋体" panose="02010600030101010101" pitchFamily="2" charset="-122"/>
                <a:cs typeface="+mn-cs"/>
              </a:rPr>
              <a:t>点击图片，播放视频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BBCFEE8A-103B-814C-A35E-F3291AF223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40">
            <a:off x="5885698" y="3415988"/>
            <a:ext cx="1059582" cy="105958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0164" y="195486"/>
            <a:ext cx="969670" cy="788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54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70697" y="1851670"/>
            <a:ext cx="8005759" cy="209191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r>
              <a:rPr sz="2800" b="1" dirty="0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本文主要讲了宝玉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与</a:t>
            </a:r>
            <a:r>
              <a:rPr sz="2800" b="1" dirty="0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黛玉、探春、宝钗等一起放风筝的事情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描述了众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人</a:t>
            </a:r>
            <a:r>
              <a:rPr lang="zh-CN" altLang="en-US" sz="28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</a:t>
            </a:r>
            <a:r>
              <a:rPr lang="zh-CN" altLang="en-US" sz="2800" b="1" u="sng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时的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言行举止，表现了他们放风筝时</a:t>
            </a:r>
            <a:r>
              <a:rPr lang="zh-CN" altLang="en-US" sz="28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的心情，以及宝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玉</a:t>
            </a:r>
            <a:r>
              <a:rPr lang="zh-CN" altLang="en-US" sz="28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</a:t>
            </a:r>
            <a:r>
              <a:rPr lang="zh-CN" altLang="en-US" sz="2800" b="1" u="sng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的形象。</a:t>
            </a:r>
            <a:endParaRPr lang="zh-CN"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034101" y="2359481"/>
            <a:ext cx="15507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拾风</a:t>
            </a:r>
            <a:r>
              <a:rPr lang="zh-CN" altLang="en-US" sz="28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筝</a:t>
            </a:r>
            <a:endParaRPr lang="zh-CN" altLang="en-US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651677" y="2359481"/>
            <a:ext cx="15507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放风筝</a:t>
            </a:r>
            <a:endParaRPr lang="zh-CN" altLang="en-US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105785" y="2871309"/>
            <a:ext cx="22322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轻松愉悦</a:t>
            </a:r>
          </a:p>
        </p:txBody>
      </p:sp>
      <p:sp>
        <p:nvSpPr>
          <p:cNvPr id="11" name="矩形 10"/>
          <p:cNvSpPr/>
          <p:nvPr/>
        </p:nvSpPr>
        <p:spPr>
          <a:xfrm>
            <a:off x="2896882" y="3383260"/>
            <a:ext cx="20882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性格单纯</a:t>
            </a:r>
            <a:endParaRPr lang="zh-CN" altLang="en-US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898590" y="3391799"/>
            <a:ext cx="18217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率性纯真</a:t>
            </a:r>
          </a:p>
        </p:txBody>
      </p:sp>
      <p:sp>
        <p:nvSpPr>
          <p:cNvPr id="8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767004" y="267494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92212" y="316129"/>
            <a:ext cx="974792" cy="733774"/>
            <a:chOff x="792212" y="2620385"/>
            <a:chExt cx="974792" cy="733774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683568" y="1131590"/>
            <a:ext cx="4894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一、根据课文内容填空。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0" grpId="0"/>
      <p:bldP spid="11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8172" y="627534"/>
            <a:ext cx="7558571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二、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下面描写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的是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红楼梦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中的人物，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想一想写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的是谁，将人名填入括号中。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1861" y="1995686"/>
            <a:ext cx="7558571" cy="2091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面若中秋之月，色如春晓之花，鬓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若刀裁，眉如墨画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，鼻如悬胆，睛若秋波。虽怒时而似笑，即瞋视而有情。项上金螭璎珞，又有一根五色丝绦，系着一块美玉。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686699" y="4155926"/>
            <a:ext cx="1736373" cy="4766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4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      ）</a:t>
            </a:r>
            <a:endParaRPr lang="zh-CN" altLang="en-US" sz="24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988615" y="4124537"/>
            <a:ext cx="1112805" cy="4766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4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贾宝玉</a:t>
            </a:r>
            <a:endParaRPr lang="zh-CN" altLang="en-US" sz="24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630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76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1298</Words>
  <Application>Microsoft Office PowerPoint</Application>
  <PresentationFormat>全屏显示(16:9)</PresentationFormat>
  <Paragraphs>128</Paragraphs>
  <Slides>27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40" baseType="lpstr">
      <vt:lpstr>Arial</vt:lpstr>
      <vt:lpstr>宋体</vt:lpstr>
      <vt:lpstr>黑体</vt:lpstr>
      <vt:lpstr>楷体</vt:lpstr>
      <vt:lpstr>微软雅黑</vt:lpstr>
      <vt:lpstr>Wingdings</vt:lpstr>
      <vt:lpstr>Times New Roman</vt:lpstr>
      <vt:lpstr>TeamViewer15</vt:lpstr>
      <vt:lpstr>汉语拼音</vt:lpstr>
      <vt:lpstr>仿宋</vt:lpstr>
      <vt:lpstr>Calibri</vt:lpstr>
      <vt:lpstr>《七彩课堂》课件模板（新）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267</cp:revision>
  <dcterms:created xsi:type="dcterms:W3CDTF">2017-03-17T02:28:00Z</dcterms:created>
  <dcterms:modified xsi:type="dcterms:W3CDTF">2023-11-22T03:02:33Z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2052-11.1.0.8952</vt:lpwstr>
  </property>
</Properties>
</file>