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41"/>
  </p:notesMasterIdLst>
  <p:handoutMasterIdLst>
    <p:handoutMasterId r:id="rId42"/>
  </p:handoutMasterIdLst>
  <p:sldIdLst>
    <p:sldId id="1113" r:id="rId2"/>
    <p:sldId id="523" r:id="rId3"/>
    <p:sldId id="1051" r:id="rId4"/>
    <p:sldId id="978" r:id="rId5"/>
    <p:sldId id="1052" r:id="rId6"/>
    <p:sldId id="1080" r:id="rId7"/>
    <p:sldId id="1094" r:id="rId8"/>
    <p:sldId id="1096" r:id="rId9"/>
    <p:sldId id="1095" r:id="rId10"/>
    <p:sldId id="1097" r:id="rId11"/>
    <p:sldId id="1103" r:id="rId12"/>
    <p:sldId id="1099" r:id="rId13"/>
    <p:sldId id="1093" r:id="rId14"/>
    <p:sldId id="1108" r:id="rId15"/>
    <p:sldId id="1082" r:id="rId16"/>
    <p:sldId id="1083" r:id="rId17"/>
    <p:sldId id="1104" r:id="rId18"/>
    <p:sldId id="1114" r:id="rId19"/>
    <p:sldId id="1101" r:id="rId20"/>
    <p:sldId id="1110" r:id="rId21"/>
    <p:sldId id="1111" r:id="rId22"/>
    <p:sldId id="1087" r:id="rId23"/>
    <p:sldId id="1077" r:id="rId24"/>
    <p:sldId id="1078" r:id="rId25"/>
    <p:sldId id="941" r:id="rId26"/>
    <p:sldId id="1105" r:id="rId27"/>
    <p:sldId id="1106" r:id="rId28"/>
    <p:sldId id="1061" r:id="rId29"/>
    <p:sldId id="1090" r:id="rId30"/>
    <p:sldId id="1102" r:id="rId31"/>
    <p:sldId id="1091" r:id="rId32"/>
    <p:sldId id="1027" r:id="rId33"/>
    <p:sldId id="1109" r:id="rId34"/>
    <p:sldId id="936" r:id="rId35"/>
    <p:sldId id="937" r:id="rId36"/>
    <p:sldId id="1074" r:id="rId37"/>
    <p:sldId id="1075" r:id="rId38"/>
    <p:sldId id="1112" r:id="rId39"/>
    <p:sldId id="1007" r:id="rId40"/>
  </p:sldIdLst>
  <p:sldSz cx="9144000" cy="5143500" type="screen16x9"/>
  <p:notesSz cx="6858000" cy="9144000"/>
  <p:embeddedFontLst>
    <p:embeddedFont>
      <p:font typeface="Calibri" pitchFamily="34" charset="0"/>
      <p:regular r:id="rId43"/>
      <p:bold r:id="rId44"/>
      <p:italic r:id="rId45"/>
      <p:boldItalic r:id="rId46"/>
    </p:embeddedFont>
    <p:embeddedFont>
      <p:font typeface="微软雅黑" pitchFamily="34" charset="-122"/>
      <p:regular r:id="rId47"/>
      <p:bold r:id="rId48"/>
    </p:embeddedFont>
    <p:embeddedFont>
      <p:font typeface="汉语拼音" pitchFamily="34" charset="0"/>
      <p:regular r:id="rId49"/>
    </p:embeddedFont>
    <p:embeddedFont>
      <p:font typeface="华文楷体" pitchFamily="2" charset="-122"/>
      <p:regular r:id="rId50"/>
    </p:embeddedFont>
    <p:embeddedFont>
      <p:font typeface="黑体" pitchFamily="49" charset="-122"/>
      <p:regular r:id="rId51"/>
    </p:embeddedFont>
    <p:embeddedFont>
      <p:font typeface="楷体" pitchFamily="49" charset="-122"/>
      <p:regular r:id="rId52"/>
    </p:embeddedFont>
    <p:embeddedFont>
      <p:font typeface="幼圆" pitchFamily="49" charset="-122"/>
      <p:regular r:id="rId5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0066FF"/>
    <a:srgbClr val="FF0000"/>
    <a:srgbClr val="CCECFF"/>
    <a:srgbClr val="CCFFCC"/>
    <a:srgbClr val="0000FF"/>
    <a:srgbClr val="FF00FF"/>
    <a:srgbClr val="0066CC"/>
    <a:srgbClr val="FF66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>
      <p:cViewPr varScale="1">
        <p:scale>
          <a:sx n="114" d="100"/>
          <a:sy n="114" d="100"/>
        </p:scale>
        <p:origin x="-606" y="-108"/>
      </p:cViewPr>
      <p:guideLst>
        <p:guide orient="horz" pos="1439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04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536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46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975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764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664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bg>
      <p:bgPr>
        <a:solidFill>
          <a:schemeClr val="accent3">
            <a:lumMod val="50000"/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5720ABE-D448-574E-AED4-4A2EA0C525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9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50000"/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20" y="51470"/>
            <a:ext cx="915984" cy="360040"/>
          </a:xfrm>
          <a:prstGeom prst="rect">
            <a:avLst/>
          </a:prstGeom>
        </p:spPr>
      </p:pic>
      <p:pic>
        <p:nvPicPr>
          <p:cNvPr id="1026" name="Picture 2" descr="https://gimg2.baidu.com/image_search/src=http%3A%2F%2Fbpic.588ku.com%2Felement_pic%2F18%2F12%2F18%2Fa305b809fd68badb3dac403ad4cd44d8.jpg&amp;refer=http%3A%2F%2Fbpic.588ku.com&amp;app=2002&amp;size=f9999,10000&amp;q=a80&amp;n=0&amp;g=0n&amp;fmt=jpeg?sec=1639279986&amp;t=350ed89ea8aab7b0e57698d05a88061a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38" b="99286" l="3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68843">
            <a:off x="8182163" y="4182341"/>
            <a:ext cx="608425" cy="98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91" r:id="rId4"/>
    <p:sldLayoutId id="2147483692" r:id="rId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5" Type="http://schemas.openxmlformats.org/officeDocument/2006/relationships/slide" Target="slide25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hyperlink" Target="&#36164;&#26009;&#38142;&#25509;/&#35270;&#39057;/&#19971;&#24425;&#20116;&#19979;&#35838;&#25991;&#26391;&#35835;14&#21047;&#23376;&#26446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3437;.mp4" TargetMode="External"/><Relationship Id="rId13" Type="http://schemas.openxmlformats.org/officeDocument/2006/relationships/hyperlink" Target="&#36164;&#26009;&#38142;&#25509;/&#35270;&#39057;/&#22570;.mp4" TargetMode="External"/><Relationship Id="rId18" Type="http://schemas.openxmlformats.org/officeDocument/2006/relationships/image" Target="../media/image18.png"/><Relationship Id="rId3" Type="http://schemas.openxmlformats.org/officeDocument/2006/relationships/hyperlink" Target="&#36164;&#26009;&#38142;&#25509;/&#35270;&#39057;/&#27974;.mp4" TargetMode="External"/><Relationship Id="rId7" Type="http://schemas.openxmlformats.org/officeDocument/2006/relationships/hyperlink" Target="&#36164;&#26009;&#38142;&#25509;/&#35270;&#39057;/&#38556;.mp4" TargetMode="External"/><Relationship Id="rId12" Type="http://schemas.openxmlformats.org/officeDocument/2006/relationships/hyperlink" Target="&#36164;&#26009;&#38142;&#25509;/&#35270;&#39057;/&#36720;.mp4" TargetMode="External"/><Relationship Id="rId17" Type="http://schemas.openxmlformats.org/officeDocument/2006/relationships/hyperlink" Target="&#36164;&#26009;&#38142;&#25509;/&#35270;&#39057;/&#24596;.mp4" TargetMode="External"/><Relationship Id="rId2" Type="http://schemas.openxmlformats.org/officeDocument/2006/relationships/notesSlide" Target="../notesSlides/notesSlide4.xml"/><Relationship Id="rId16" Type="http://schemas.openxmlformats.org/officeDocument/2006/relationships/hyperlink" Target="&#36164;&#26009;&#38142;&#25509;/&#35270;&#39057;/&#25423;.mp4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&#36164;&#26009;&#38142;&#25509;/&#35270;&#39057;/&#34993;.mp4" TargetMode="External"/><Relationship Id="rId11" Type="http://schemas.openxmlformats.org/officeDocument/2006/relationships/hyperlink" Target="&#36164;&#26009;&#38142;&#25509;/&#35270;&#39057;/&#39301;.mp4" TargetMode="External"/><Relationship Id="rId5" Type="http://schemas.openxmlformats.org/officeDocument/2006/relationships/hyperlink" Target="&#36164;&#26009;&#38142;&#25509;/&#35270;&#39057;/&#20613;.mp4" TargetMode="External"/><Relationship Id="rId15" Type="http://schemas.openxmlformats.org/officeDocument/2006/relationships/hyperlink" Target="&#36164;&#26009;&#38142;&#25509;/&#35270;&#39057;/&#20667;.mp4" TargetMode="External"/><Relationship Id="rId10" Type="http://schemas.openxmlformats.org/officeDocument/2006/relationships/hyperlink" Target="&#36164;&#26009;&#38142;&#25509;/&#35270;&#39057;/&#29359;.mp4" TargetMode="External"/><Relationship Id="rId4" Type="http://schemas.openxmlformats.org/officeDocument/2006/relationships/image" Target="../media/image17.png"/><Relationship Id="rId9" Type="http://schemas.openxmlformats.org/officeDocument/2006/relationships/hyperlink" Target="&#36164;&#26009;&#38142;&#25509;/&#35270;&#39057;/&#22307;.mp4" TargetMode="External"/><Relationship Id="rId14" Type="http://schemas.openxmlformats.org/officeDocument/2006/relationships/hyperlink" Target="&#36164;&#26009;&#38142;&#25509;/&#35270;&#39057;/&#35784;.mp4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8906" y="843558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FF0000"/>
                </a:solidFill>
              </a:rPr>
              <a:t>QQ</a:t>
            </a:r>
            <a:r>
              <a:rPr lang="zh-CN" altLang="en-US" sz="2400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87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">
            <a:extLst>
              <a:ext uri="{FF2B5EF4-FFF2-40B4-BE49-F238E27FC236}">
                <a16:creationId xmlns=""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48163" y="127954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2" name="TextBox 48"/>
          <p:cNvSpPr txBox="1"/>
          <p:nvPr/>
        </p:nvSpPr>
        <p:spPr>
          <a:xfrm>
            <a:off x="2915816" y="1449812"/>
            <a:ext cx="5400600" cy="108491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66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刷 子 李  </a:t>
            </a:r>
            <a:endParaRPr lang="zh-CN" altLang="en-US" sz="6600" b="1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40" y="343398"/>
            <a:ext cx="2469546" cy="4569439"/>
          </a:xfrm>
          <a:prstGeom prst="rect">
            <a:avLst/>
          </a:prstGeom>
        </p:spPr>
      </p:pic>
      <p:grpSp>
        <p:nvGrpSpPr>
          <p:cNvPr id="13" name="组合 2"/>
          <p:cNvGrpSpPr>
            <a:grpSpLocks/>
          </p:cNvGrpSpPr>
          <p:nvPr/>
        </p:nvGrpSpPr>
        <p:grpSpPr bwMode="auto">
          <a:xfrm>
            <a:off x="3060984" y="1452347"/>
            <a:ext cx="1163699" cy="1175771"/>
            <a:chOff x="1683887" y="861647"/>
            <a:chExt cx="1406934" cy="1421942"/>
          </a:xfrm>
        </p:grpSpPr>
        <p:pic>
          <p:nvPicPr>
            <p:cNvPr id="15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6"/>
              <a:ext cx="1406934" cy="1406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6"/>
            <p:cNvSpPr txBox="1">
              <a:spLocks noChangeArrowheads="1"/>
            </p:cNvSpPr>
            <p:nvPr/>
          </p:nvSpPr>
          <p:spPr bwMode="auto">
            <a:xfrm>
              <a:off x="1833063" y="861647"/>
              <a:ext cx="1068258" cy="1228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spc="-36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14</a:t>
              </a:r>
              <a:endParaRPr kumimoji="1" lang="zh-CN" altLang="en-US" sz="6600" b="1" spc="-36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68988" y="4227513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59463" y="3398342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839311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585946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>
            <a:off x="8393113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 rot="10800000">
            <a:off x="5868988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8"/>
          <p:cNvSpPr txBox="1"/>
          <p:nvPr/>
        </p:nvSpPr>
        <p:spPr>
          <a:xfrm>
            <a:off x="3021904" y="2364725"/>
            <a:ext cx="2376264" cy="56169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拿手的行当</a:t>
            </a:r>
            <a:endParaRPr lang="zh-CN" altLang="en-US" sz="32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TextBox 48"/>
          <p:cNvSpPr txBox="1"/>
          <p:nvPr/>
        </p:nvSpPr>
        <p:spPr>
          <a:xfrm>
            <a:off x="5580112" y="2379469"/>
            <a:ext cx="1008112" cy="56169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姓氏</a:t>
            </a:r>
            <a:endParaRPr lang="zh-CN" altLang="en-US" sz="32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TextBox 48"/>
          <p:cNvSpPr txBox="1"/>
          <p:nvPr/>
        </p:nvSpPr>
        <p:spPr>
          <a:xfrm>
            <a:off x="5254152" y="2364725"/>
            <a:ext cx="504056" cy="56169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+</a:t>
            </a:r>
            <a:endParaRPr lang="zh-CN" altLang="en-US" sz="32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TextBox 48"/>
          <p:cNvSpPr txBox="1"/>
          <p:nvPr/>
        </p:nvSpPr>
        <p:spPr>
          <a:xfrm>
            <a:off x="539552" y="2350353"/>
            <a:ext cx="2376264" cy="56169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天津</a:t>
            </a:r>
            <a:r>
              <a:rPr lang="zh-CN" altLang="en-US" sz="3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人说法：</a:t>
            </a:r>
            <a:endParaRPr lang="zh-CN" altLang="en-US" sz="32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TextBox 48"/>
          <p:cNvSpPr txBox="1"/>
          <p:nvPr/>
        </p:nvSpPr>
        <p:spPr>
          <a:xfrm>
            <a:off x="539552" y="3300829"/>
            <a:ext cx="7200800" cy="143116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泥人捏得很好的姓张的人叫（      ）</a:t>
            </a:r>
            <a:endParaRPr lang="en-US" altLang="zh-CN" sz="32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风筝扎得很好的姓刘的人叫（      ）       </a:t>
            </a:r>
            <a:endParaRPr lang="zh-CN" alt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5868144" y="3444845"/>
            <a:ext cx="1368152" cy="56169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glow>
              <a:schemeClr val="bg1">
                <a:alpha val="40000"/>
              </a:schemeClr>
            </a:glow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n w="0"/>
                <a:solidFill>
                  <a:srgbClr val="FF0000"/>
                </a:solidFill>
                <a:effectLst>
                  <a:glow>
                    <a:schemeClr val="bg1">
                      <a:alpha val="4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泥人张</a:t>
            </a:r>
            <a:endParaRPr lang="zh-CN" altLang="en-US" sz="3200" b="1" dirty="0">
              <a:ln w="0"/>
              <a:solidFill>
                <a:srgbClr val="FF0000"/>
              </a:solidFill>
              <a:effectLst>
                <a:glow>
                  <a:schemeClr val="bg1">
                    <a:alpha val="40000"/>
                  </a:schemeClr>
                </a:glo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5" name="TextBox 48"/>
          <p:cNvSpPr txBox="1"/>
          <p:nvPr/>
        </p:nvSpPr>
        <p:spPr>
          <a:xfrm>
            <a:off x="5868144" y="4164925"/>
            <a:ext cx="1368152" cy="56169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glow>
              <a:schemeClr val="bg1">
                <a:alpha val="40000"/>
              </a:schemeClr>
            </a:glow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ln w="0"/>
                <a:solidFill>
                  <a:srgbClr val="FF0000"/>
                </a:solidFill>
                <a:effectLst>
                  <a:glow>
                    <a:schemeClr val="bg1">
                      <a:alpha val="4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风筝刘</a:t>
            </a:r>
          </a:p>
        </p:txBody>
      </p:sp>
      <p:sp>
        <p:nvSpPr>
          <p:cNvPr id="11" name="TextBox 48"/>
          <p:cNvSpPr txBox="1"/>
          <p:nvPr/>
        </p:nvSpPr>
        <p:spPr>
          <a:xfrm>
            <a:off x="4932040" y="1023431"/>
            <a:ext cx="3888432" cy="807913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itchFamily="2" charset="-122"/>
                <a:ea typeface="宋体" pitchFamily="2" charset="-122"/>
              </a:rPr>
              <a:t>刷子李粉刷技艺高超</a:t>
            </a:r>
            <a:endParaRPr lang="zh-CN" alt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TextBox 48"/>
          <p:cNvSpPr txBox="1"/>
          <p:nvPr/>
        </p:nvSpPr>
        <p:spPr>
          <a:xfrm>
            <a:off x="179512" y="1075115"/>
            <a:ext cx="4392488" cy="992579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0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刷 子 李</a:t>
            </a:r>
            <a:endParaRPr lang="zh-CN" altLang="en-US" sz="6000" b="1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88974"/>
            <a:ext cx="2816225" cy="715963"/>
            <a:chOff x="3151336" y="180632"/>
            <a:chExt cx="2816225" cy="715963"/>
          </a:xfrm>
        </p:grpSpPr>
        <p:sp>
          <p:nvSpPr>
            <p:cNvPr id="19" name="文本框 15"/>
            <p:cNvSpPr>
              <a:spLocks noChangeArrowheads="1"/>
            </p:cNvSpPr>
            <p:nvPr/>
          </p:nvSpPr>
          <p:spPr bwMode="auto">
            <a:xfrm>
              <a:off x="3151336" y="180632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20" name="iconfont-1191-870150"/>
            <p:cNvSpPr>
              <a:spLocks noChangeAspect="1"/>
            </p:cNvSpPr>
            <p:nvPr/>
          </p:nvSpPr>
          <p:spPr bwMode="auto">
            <a:xfrm>
              <a:off x="5684986" y="35959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iconfont-1191-870150"/>
            <p:cNvSpPr>
              <a:spLocks noChangeAspect="1"/>
            </p:cNvSpPr>
            <p:nvPr/>
          </p:nvSpPr>
          <p:spPr bwMode="auto">
            <a:xfrm rot="10800000">
              <a:off x="3151336" y="35959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672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539552" y="1347614"/>
            <a:ext cx="788290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冯骥才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浙江宁波人，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1942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年生于天津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。中国当代作家、社会活动家。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</a:t>
            </a:r>
            <a:endParaRPr lang="en-US" altLang="zh-CN" sz="32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主要作品：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雕花烟斗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俗世奇人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69875" y="264567"/>
            <a:ext cx="2568575" cy="869950"/>
            <a:chOff x="6084413" y="595492"/>
            <a:chExt cx="2567826" cy="869801"/>
          </a:xfrm>
        </p:grpSpPr>
        <p:sp>
          <p:nvSpPr>
            <p:cNvPr id="5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作者简介</a:t>
              </a:r>
            </a:p>
          </p:txBody>
        </p:sp>
        <p:pic>
          <p:nvPicPr>
            <p:cNvPr id="6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2915816" y="555526"/>
            <a:ext cx="5976664" cy="4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   本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课选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自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冯骥才创作的短篇小说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集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俗世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奇人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书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中所讲之事，多以清末民国初天津卫的市井生活为背景，每篇专讲一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个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传奇人物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生平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事迹，素材均收集于长期流传在津门的民间传说、奇人异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事。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4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8" y="1059582"/>
            <a:ext cx="2893315" cy="3557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053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847006" y="336551"/>
            <a:ext cx="240616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8200" y="1266827"/>
            <a:ext cx="8014516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默读课文，</a:t>
            </a:r>
            <a:r>
              <a:rPr lang="zh-CN" altLang="en-US" sz="3200" b="1" kern="0">
                <a:latin typeface="黑体" panose="02010609060101010101" pitchFamily="49" charset="-122"/>
                <a:ea typeface="黑体" panose="02010609060101010101" pitchFamily="49" charset="-122"/>
              </a:rPr>
              <a:t>读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准字音，</a:t>
            </a:r>
            <a:r>
              <a:rPr lang="zh-CN" altLang="en-US" sz="3200" b="1" kern="0">
                <a:latin typeface="黑体" panose="02010609060101010101" pitchFamily="49" charset="-122"/>
                <a:ea typeface="黑体" panose="02010609060101010101" pitchFamily="49" charset="-122"/>
              </a:rPr>
              <a:t>读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通课文。</a:t>
            </a:r>
            <a:endParaRPr lang="zh-CN" altLang="en-US" sz="3200" b="1" kern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3142121" y="944564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22001">
            <a:off x="2052933" y="414338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755577" y="2029864"/>
            <a:ext cx="7135509" cy="3064476"/>
            <a:chOff x="755577" y="2055264"/>
            <a:chExt cx="7135509" cy="3064476"/>
          </a:xfrm>
        </p:grpSpPr>
        <p:pic>
          <p:nvPicPr>
            <p:cNvPr id="1026" name="Picture 2" descr="E:\23春\教材变化\义务教育教科书语文五年级下册2022.12.25\10_义务教育教科书语文五年级下册_租型_pdf_p0081_Pre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6" t="4983" r="189" b="32309"/>
            <a:stretch/>
          </p:blipFill>
          <p:spPr bwMode="auto">
            <a:xfrm>
              <a:off x="5508104" y="2055264"/>
              <a:ext cx="2382982" cy="21174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3春\教材变化\义务教育教科书语文五年级下册2022.12.25\10_义务教育教科书语文五年级下册_租型_pdf_p0079_Pre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" t="5595" b="3954"/>
            <a:stretch/>
          </p:blipFill>
          <p:spPr bwMode="auto">
            <a:xfrm>
              <a:off x="755577" y="2055345"/>
              <a:ext cx="2407474" cy="3054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:\23春\教材变化\义务教育教科书语文五年级下册2022.12.25\10_义务教育教科书语文五年级下册_租型_pdf_p0080_Pre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95" r="994" b="3954"/>
            <a:stretch/>
          </p:blipFill>
          <p:spPr bwMode="auto">
            <a:xfrm>
              <a:off x="3141365" y="2065549"/>
              <a:ext cx="2386599" cy="3054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900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1690214" y="1707654"/>
            <a:ext cx="58917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fù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37643" y="1707654"/>
            <a:ext cx="77285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f</a:t>
            </a:r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ú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06869" y="206322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傅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98126" y="206322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师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95709" y="1707654"/>
            <a:ext cx="99351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zh</a:t>
            </a:r>
            <a:r>
              <a:rPr lang="en-US" altLang="zh-CN" sz="28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àn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135261" y="206322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取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57430" y="206322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蘸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851919" y="3380281"/>
            <a:ext cx="108158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xiàn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59632" y="3698050"/>
            <a:ext cx="2040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露</a:t>
            </a:r>
            <a:r>
              <a:rPr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馅</a:t>
            </a:r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752912" y="206322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包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405822" y="3380281"/>
            <a:ext cx="98298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zhà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739821" y="3684969"/>
            <a:ext cx="1422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</a:rPr>
              <a:t>有</a:t>
            </a:r>
            <a:r>
              <a:rPr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506976" y="3684969"/>
            <a:ext cx="1422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发</a:t>
            </a:r>
            <a:r>
              <a:rPr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怔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TextBox 39"/>
          <p:cNvSpPr txBox="1"/>
          <p:nvPr/>
        </p:nvSpPr>
        <p:spPr>
          <a:xfrm>
            <a:off x="3357919" y="206322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020255" y="3380281"/>
            <a:ext cx="15287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zhèng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749115" y="1707653"/>
            <a:ext cx="58917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f</a:t>
            </a:r>
            <a:r>
              <a:rPr lang="en-US" altLang="zh-CN" sz="2800" b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u</a:t>
            </a:r>
          </a:p>
        </p:txBody>
      </p:sp>
      <p:sp>
        <p:nvSpPr>
          <p:cNvPr id="31" name="矩形 30"/>
          <p:cNvSpPr/>
          <p:nvPr/>
        </p:nvSpPr>
        <p:spPr>
          <a:xfrm>
            <a:off x="3490414" y="1707654"/>
            <a:ext cx="77285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f</a:t>
            </a:r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u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pic>
        <p:nvPicPr>
          <p:cNvPr id="3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411163"/>
            <a:ext cx="1728688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25695" y="2025421"/>
            <a:ext cx="1422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</a:rPr>
              <a:t>神</a:t>
            </a:r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圣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946798" y="1707652"/>
            <a:ext cx="108158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shè</a:t>
            </a:r>
            <a:r>
              <a:rPr lang="en-US" altLang="zh-CN" sz="2800" b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ng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27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39" grpId="0"/>
      <p:bldP spid="46" grpId="0"/>
      <p:bldP spid="49" grpId="0"/>
      <p:bldP spid="52" grpId="0"/>
      <p:bldP spid="43" grpId="0"/>
      <p:bldP spid="69" grpId="0"/>
      <p:bldP spid="30" grpId="0"/>
      <p:bldP spid="31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876409" y="315063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386964" y="386952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1" name="TextBox 37"/>
          <p:cNvSpPr txBox="1"/>
          <p:nvPr/>
        </p:nvSpPr>
        <p:spPr>
          <a:xfrm>
            <a:off x="2987824" y="2787774"/>
            <a:ext cx="801364" cy="11210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b="1" smtClean="0">
                <a:latin typeface="楷体" pitchFamily="49" charset="-122"/>
                <a:ea typeface="楷体" pitchFamily="49" charset="-122"/>
              </a:rPr>
              <a:t>傅</a:t>
            </a:r>
            <a:endParaRPr lang="zh-CN" altLang="en-US" sz="5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9" name="TextBox 37"/>
          <p:cNvSpPr txBox="1"/>
          <p:nvPr/>
        </p:nvSpPr>
        <p:spPr>
          <a:xfrm>
            <a:off x="3933750" y="1011788"/>
            <a:ext cx="2412268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smtClean="0">
                <a:latin typeface="楷体" pitchFamily="49" charset="-122"/>
                <a:ea typeface="楷体" pitchFamily="49" charset="-122"/>
              </a:rPr>
              <a:t>  蘸</a:t>
            </a:r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墨汁  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0" name="流程图: 可选过程 39"/>
          <p:cNvSpPr/>
          <p:nvPr/>
        </p:nvSpPr>
        <p:spPr>
          <a:xfrm>
            <a:off x="719189" y="1131590"/>
            <a:ext cx="1980602" cy="648072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联系生活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2" name="流程图: 可选过程 41"/>
          <p:cNvSpPr/>
          <p:nvPr/>
        </p:nvSpPr>
        <p:spPr>
          <a:xfrm>
            <a:off x="719188" y="3147814"/>
            <a:ext cx="1980603" cy="648072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字歌巧记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49981" y="3010135"/>
            <a:ext cx="44824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“甫”比“寸”高，</a:t>
            </a:r>
            <a:endParaRPr lang="en-US" altLang="zh-CN" sz="3600" b="1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36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为人（亻）师表。</a:t>
            </a:r>
            <a:endParaRPr lang="zh-CN" altLang="en-US" sz="3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01120" y="1138746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蘸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300" y="1168429"/>
            <a:ext cx="2491069" cy="16465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300" y="1131590"/>
            <a:ext cx="2520280" cy="167627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352649" y="1976885"/>
            <a:ext cx="15744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蘸酱油</a:t>
            </a:r>
            <a:endParaRPr lang="zh-CN" altLang="en-US" sz="3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422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39" grpId="0"/>
      <p:bldP spid="42" grpId="0" animBg="1"/>
      <p:bldP spid="2" grpId="0"/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文本框 64"/>
          <p:cNvSpPr txBox="1"/>
          <p:nvPr/>
        </p:nvSpPr>
        <p:spPr>
          <a:xfrm>
            <a:off x="7158547" y="1514311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犯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/>
          <p:cNvSpPr txBox="1"/>
          <p:nvPr/>
        </p:nvSpPr>
        <p:spPr>
          <a:xfrm>
            <a:off x="572738" y="3441919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馅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" name="文本框 64"/>
          <p:cNvSpPr txBox="1"/>
          <p:nvPr/>
        </p:nvSpPr>
        <p:spPr>
          <a:xfrm>
            <a:off x="1654287" y="3441919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轰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" name="文本框 64"/>
          <p:cNvSpPr txBox="1"/>
          <p:nvPr/>
        </p:nvSpPr>
        <p:spPr>
          <a:xfrm>
            <a:off x="2738218" y="3441919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5" name="文本框 64"/>
          <p:cNvSpPr txBox="1"/>
          <p:nvPr/>
        </p:nvSpPr>
        <p:spPr>
          <a:xfrm>
            <a:off x="3845011" y="344191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/>
          <p:cNvSpPr txBox="1"/>
          <p:nvPr/>
        </p:nvSpPr>
        <p:spPr>
          <a:xfrm>
            <a:off x="4898458" y="3466129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傻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" name="文本框 64"/>
          <p:cNvSpPr txBox="1"/>
          <p:nvPr/>
        </p:nvSpPr>
        <p:spPr>
          <a:xfrm>
            <a:off x="6005251" y="346612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捏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2" name="文本框 64"/>
          <p:cNvSpPr txBox="1"/>
          <p:nvPr/>
        </p:nvSpPr>
        <p:spPr>
          <a:xfrm>
            <a:off x="7085371" y="346612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怔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7" name="矩形 176"/>
          <p:cNvSpPr/>
          <p:nvPr/>
        </p:nvSpPr>
        <p:spPr>
          <a:xfrm>
            <a:off x="538950" y="1104731"/>
            <a:ext cx="111894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ji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āng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1801907" y="1104731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f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ù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2888097" y="1104731"/>
            <a:ext cx="57040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f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ú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3746123" y="1104731"/>
            <a:ext cx="128109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zhàng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5001270" y="1104731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zhī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7" name="矩形 186"/>
          <p:cNvSpPr/>
          <p:nvPr/>
        </p:nvSpPr>
        <p:spPr>
          <a:xfrm>
            <a:off x="5941607" y="1104731"/>
            <a:ext cx="129468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shèng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7200232" y="1135782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f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àn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597196" y="2987190"/>
            <a:ext cx="106643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xiàn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1685710" y="2987190"/>
            <a:ext cx="123010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hōng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2843808" y="2987190"/>
            <a:ext cx="88101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kān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3923928" y="2987190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zhà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5062759" y="2987190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sh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ǎ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6131125" y="2987190"/>
            <a:ext cx="86326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ni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ē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6991409" y="2987190"/>
            <a:ext cx="139701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zhèng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96" name="组合 7"/>
          <p:cNvGrpSpPr/>
          <p:nvPr/>
        </p:nvGrpSpPr>
        <p:grpSpPr>
          <a:xfrm>
            <a:off x="505763" y="1630110"/>
            <a:ext cx="1029163" cy="1085656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0" name="组合 7"/>
          <p:cNvGrpSpPr/>
          <p:nvPr/>
        </p:nvGrpSpPr>
        <p:grpSpPr>
          <a:xfrm>
            <a:off x="1585883" y="1635646"/>
            <a:ext cx="1029163" cy="1085656"/>
            <a:chOff x="2437" y="2032"/>
            <a:chExt cx="1244" cy="1264"/>
          </a:xfrm>
        </p:grpSpPr>
        <p:sp>
          <p:nvSpPr>
            <p:cNvPr id="20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4" name="组合 7"/>
          <p:cNvGrpSpPr/>
          <p:nvPr/>
        </p:nvGrpSpPr>
        <p:grpSpPr>
          <a:xfrm>
            <a:off x="2682345" y="1635646"/>
            <a:ext cx="1029163" cy="1085656"/>
            <a:chOff x="2437" y="2032"/>
            <a:chExt cx="1244" cy="1264"/>
          </a:xfrm>
        </p:grpSpPr>
        <p:sp>
          <p:nvSpPr>
            <p:cNvPr id="20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2" name="组合 7"/>
          <p:cNvGrpSpPr/>
          <p:nvPr/>
        </p:nvGrpSpPr>
        <p:grpSpPr>
          <a:xfrm>
            <a:off x="3817305" y="1635646"/>
            <a:ext cx="1029163" cy="1085656"/>
            <a:chOff x="2437" y="2032"/>
            <a:chExt cx="1244" cy="1264"/>
          </a:xfrm>
        </p:grpSpPr>
        <p:sp>
          <p:nvSpPr>
            <p:cNvPr id="21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6" name="组合 7"/>
          <p:cNvGrpSpPr/>
          <p:nvPr/>
        </p:nvGrpSpPr>
        <p:grpSpPr>
          <a:xfrm>
            <a:off x="4897425" y="1641182"/>
            <a:ext cx="1029163" cy="1085656"/>
            <a:chOff x="2437" y="2032"/>
            <a:chExt cx="1244" cy="1264"/>
          </a:xfrm>
        </p:grpSpPr>
        <p:sp>
          <p:nvSpPr>
            <p:cNvPr id="21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20" name="组合 7"/>
          <p:cNvGrpSpPr/>
          <p:nvPr/>
        </p:nvGrpSpPr>
        <p:grpSpPr>
          <a:xfrm>
            <a:off x="5991109" y="1635646"/>
            <a:ext cx="1029163" cy="1074584"/>
            <a:chOff x="2437" y="2032"/>
            <a:chExt cx="1244" cy="1264"/>
          </a:xfrm>
        </p:grpSpPr>
        <p:sp>
          <p:nvSpPr>
            <p:cNvPr id="22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2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24" name="文本框 64"/>
          <p:cNvSpPr txBox="1"/>
          <p:nvPr/>
        </p:nvSpPr>
        <p:spPr>
          <a:xfrm>
            <a:off x="577827" y="158002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浆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/>
          <p:cNvSpPr txBox="1"/>
          <p:nvPr/>
        </p:nvSpPr>
        <p:spPr>
          <a:xfrm>
            <a:off x="1619069" y="1561202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傅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/>
          <p:cNvSpPr txBox="1"/>
          <p:nvPr/>
        </p:nvSpPr>
        <p:spPr>
          <a:xfrm>
            <a:off x="2666003" y="1561202"/>
            <a:ext cx="944527" cy="1084912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8" name="文本框 64"/>
          <p:cNvSpPr txBox="1"/>
          <p:nvPr/>
        </p:nvSpPr>
        <p:spPr>
          <a:xfrm>
            <a:off x="3810396" y="1561202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障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9" name="文本框 64"/>
          <p:cNvSpPr txBox="1"/>
          <p:nvPr/>
        </p:nvSpPr>
        <p:spPr>
          <a:xfrm>
            <a:off x="4863843" y="1585412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芝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0" name="文本框 64"/>
          <p:cNvSpPr txBox="1"/>
          <p:nvPr/>
        </p:nvSpPr>
        <p:spPr>
          <a:xfrm>
            <a:off x="6012787" y="1538521"/>
            <a:ext cx="935477" cy="11772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圣</a:t>
            </a:r>
            <a:endParaRPr lang="zh-CN" altLang="en-US" sz="7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31" name="组合 7"/>
          <p:cNvGrpSpPr/>
          <p:nvPr/>
        </p:nvGrpSpPr>
        <p:grpSpPr>
          <a:xfrm>
            <a:off x="7128224" y="1624598"/>
            <a:ext cx="1029163" cy="1085656"/>
            <a:chOff x="2437" y="2032"/>
            <a:chExt cx="1244" cy="1264"/>
          </a:xfrm>
        </p:grpSpPr>
        <p:sp>
          <p:nvSpPr>
            <p:cNvPr id="2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5" name="组合 7"/>
          <p:cNvGrpSpPr/>
          <p:nvPr/>
        </p:nvGrpSpPr>
        <p:grpSpPr>
          <a:xfrm>
            <a:off x="539552" y="3496782"/>
            <a:ext cx="1029163" cy="1085656"/>
            <a:chOff x="2437" y="2032"/>
            <a:chExt cx="1244" cy="1264"/>
          </a:xfrm>
        </p:grpSpPr>
        <p:sp>
          <p:nvSpPr>
            <p:cNvPr id="23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9" name="组合 7"/>
          <p:cNvGrpSpPr/>
          <p:nvPr/>
        </p:nvGrpSpPr>
        <p:grpSpPr>
          <a:xfrm>
            <a:off x="1636014" y="3496782"/>
            <a:ext cx="1029163" cy="1085656"/>
            <a:chOff x="2437" y="2032"/>
            <a:chExt cx="1244" cy="1264"/>
          </a:xfrm>
        </p:grpSpPr>
        <p:sp>
          <p:nvSpPr>
            <p:cNvPr id="24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3" name="组合 7"/>
          <p:cNvGrpSpPr/>
          <p:nvPr/>
        </p:nvGrpSpPr>
        <p:grpSpPr>
          <a:xfrm>
            <a:off x="2716134" y="3502318"/>
            <a:ext cx="1029163" cy="1085656"/>
            <a:chOff x="2437" y="2032"/>
            <a:chExt cx="1244" cy="1264"/>
          </a:xfrm>
        </p:grpSpPr>
        <p:sp>
          <p:nvSpPr>
            <p:cNvPr id="24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7" name="组合 7"/>
          <p:cNvGrpSpPr/>
          <p:nvPr/>
        </p:nvGrpSpPr>
        <p:grpSpPr>
          <a:xfrm>
            <a:off x="3817305" y="3496782"/>
            <a:ext cx="1029163" cy="1085656"/>
            <a:chOff x="2437" y="2032"/>
            <a:chExt cx="1244" cy="1264"/>
          </a:xfrm>
        </p:grpSpPr>
        <p:sp>
          <p:nvSpPr>
            <p:cNvPr id="24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1" name="组合 7"/>
          <p:cNvGrpSpPr/>
          <p:nvPr/>
        </p:nvGrpSpPr>
        <p:grpSpPr>
          <a:xfrm>
            <a:off x="4897425" y="3502318"/>
            <a:ext cx="1029163" cy="1085656"/>
            <a:chOff x="2437" y="2032"/>
            <a:chExt cx="1244" cy="1264"/>
          </a:xfrm>
        </p:grpSpPr>
        <p:sp>
          <p:nvSpPr>
            <p:cNvPr id="25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5" name="组合 7"/>
          <p:cNvGrpSpPr/>
          <p:nvPr/>
        </p:nvGrpSpPr>
        <p:grpSpPr>
          <a:xfrm>
            <a:off x="5991109" y="3496782"/>
            <a:ext cx="1029163" cy="1074584"/>
            <a:chOff x="2437" y="2032"/>
            <a:chExt cx="1244" cy="1264"/>
          </a:xfrm>
        </p:grpSpPr>
        <p:sp>
          <p:nvSpPr>
            <p:cNvPr id="25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9" name="组合 7"/>
          <p:cNvGrpSpPr/>
          <p:nvPr/>
        </p:nvGrpSpPr>
        <p:grpSpPr>
          <a:xfrm>
            <a:off x="7092280" y="3496782"/>
            <a:ext cx="1029163" cy="1074584"/>
            <a:chOff x="2437" y="2032"/>
            <a:chExt cx="1244" cy="1264"/>
          </a:xfrm>
        </p:grpSpPr>
        <p:sp>
          <p:nvSpPr>
            <p:cNvPr id="26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6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pic>
        <p:nvPicPr>
          <p:cNvPr id="107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04" y="271576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925" y="271576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246" y="271576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165" y="271576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486" y="271576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808" y="271576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744" y="2704948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93" y="457159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114" y="457159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435" y="4587974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756" y="457159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949" y="4587974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069" y="457159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571596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756547" y="314156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123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2" y="285581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/>
          <p:cNvSpPr/>
          <p:nvPr/>
        </p:nvSpPr>
        <p:spPr>
          <a:xfrm>
            <a:off x="621931" y="1658360"/>
            <a:ext cx="883318" cy="987754"/>
          </a:xfrm>
          <a:prstGeom prst="ellipse">
            <a:avLst/>
          </a:prstGeom>
          <a:grpFill/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1697347" y="1668278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2731641" y="1668278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3862555" y="1668278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4925052" y="1711693"/>
            <a:ext cx="883318" cy="987754"/>
          </a:xfrm>
          <a:prstGeom prst="ellipse">
            <a:avLst/>
          </a:prstGeom>
          <a:grpFill/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6082622" y="1693615"/>
            <a:ext cx="883318" cy="987754"/>
          </a:xfrm>
          <a:prstGeom prst="ellipse">
            <a:avLst/>
          </a:prstGeom>
          <a:grpFill/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7215159" y="1675701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612888" y="3554751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1686426" y="3529414"/>
            <a:ext cx="883318" cy="987754"/>
          </a:xfrm>
          <a:prstGeom prst="ellipse">
            <a:avLst/>
          </a:prstGeom>
          <a:grpFill/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2766000" y="3554751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3885531" y="3590907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4982532" y="3572829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6056070" y="3547492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7135644" y="3572829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274547" y="575283"/>
            <a:ext cx="1722824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上下结构</a:t>
            </a:r>
            <a:endParaRPr lang="zh-CN" altLang="en-US" sz="28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5847566" y="570198"/>
            <a:ext cx="1722824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左右</a:t>
            </a:r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结构</a:t>
            </a:r>
            <a:endParaRPr lang="zh-CN" altLang="en-US" sz="28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325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4" grpId="0" animBg="1"/>
      <p:bldP spid="125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3" grpId="0" animBg="1"/>
      <p:bldP spid="1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598850"/>
              </p:ext>
            </p:extLst>
          </p:nvPr>
        </p:nvGraphicFramePr>
        <p:xfrm>
          <a:off x="1562254" y="2073241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600089" y="1974531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802330" y="1127387"/>
            <a:ext cx="129614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0" dirty="0" err="1" smtClean="0">
                <a:latin typeface="汉语拼音"/>
                <a:ea typeface="宋体" panose="02010600030101010101" pitchFamily="2" charset="-122"/>
                <a:cs typeface="Arial" panose="020B0604020202020204" pitchFamily="34" charset="0"/>
              </a:rPr>
              <a:t>fú</a:t>
            </a:r>
            <a:endParaRPr lang="zh-CN" altLang="en-US" sz="5000" dirty="0">
              <a:solidFill>
                <a:prstClr val="black"/>
              </a:solidFill>
              <a:latin typeface="汉语拼音"/>
              <a:ea typeface="宋体" panose="02010600030101010101" pitchFamily="2" charset="-122"/>
              <a:cs typeface="汉语拼音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="" xmlns:a16="http://schemas.microsoft.com/office/drawing/2014/main" id="{8FE0BFC7-B61D-5A47-A831-C6B4E031A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261" y="411510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41E85033-E8C0-9343-9B46-5C9FD264E333}"/>
              </a:ext>
            </a:extLst>
          </p:cNvPr>
          <p:cNvGrpSpPr/>
          <p:nvPr/>
        </p:nvGrpSpPr>
        <p:grpSpPr>
          <a:xfrm>
            <a:off x="2915816" y="484535"/>
            <a:ext cx="456833" cy="456366"/>
            <a:chOff x="631825" y="5181600"/>
            <a:chExt cx="1554163" cy="1552575"/>
          </a:xfrm>
        </p:grpSpPr>
        <p:sp>
          <p:nvSpPr>
            <p:cNvPr id="11" name="Oval 10">
              <a:extLst>
                <a:ext uri="{FF2B5EF4-FFF2-40B4-BE49-F238E27FC236}">
                  <a16:creationId xmlns="" xmlns:a16="http://schemas.microsoft.com/office/drawing/2014/main" id="{9B30D802-19E3-6A45-9C32-26CEF49CC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42765D81-EE69-414F-B4DF-F1CB5278348F}"/>
                </a:ext>
              </a:extLst>
            </p:cNvPr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48DDAF00-5010-4D4D-814D-604C701FE49E}"/>
                </a:ext>
              </a:extLst>
            </p:cNvPr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0A106DC2-2737-3C4D-BD9B-250E930A2313}"/>
                </a:ext>
              </a:extLst>
            </p:cNvPr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9535B714-72F2-AD42-AE7C-F16244161E45}"/>
                </a:ext>
              </a:extLst>
            </p:cNvPr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="" xmlns:a16="http://schemas.microsoft.com/office/drawing/2014/main" id="{751FB210-F2D6-F346-901C-C4551F6FD566}"/>
                </a:ext>
              </a:extLst>
            </p:cNvPr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="" xmlns:a16="http://schemas.microsoft.com/office/drawing/2014/main" id="{49906E3E-7773-C04F-934C-BDF75303F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39E4B783-960D-F045-8C54-54A7530F9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="" xmlns:a16="http://schemas.microsoft.com/office/drawing/2014/main" id="{04E61CE1-192F-B641-8C2D-A0F72518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="" xmlns:a16="http://schemas.microsoft.com/office/drawing/2014/main" id="{406042AE-8660-B044-83C3-34306D8F4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="" xmlns:a16="http://schemas.microsoft.com/office/drawing/2014/main" id="{1EA32813-1F5F-6B4A-93EC-26B9AC8AE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="" xmlns:a16="http://schemas.microsoft.com/office/drawing/2014/main" id="{8153D62C-B881-1744-921F-61870E7E3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="" xmlns:a16="http://schemas.microsoft.com/office/drawing/2014/main" id="{E10DA7BB-C4F6-1F45-A5E3-74D772C8CA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>
              <a:extLst>
                <a:ext uri="{FF2B5EF4-FFF2-40B4-BE49-F238E27FC236}">
                  <a16:creationId xmlns="" xmlns:a16="http://schemas.microsoft.com/office/drawing/2014/main" id="{A86D8FA8-1228-8B47-B415-B4B1FC786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="" xmlns:a16="http://schemas.microsoft.com/office/drawing/2014/main" id="{82289460-1D79-2C42-9F11-F67B2A786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="" xmlns:a16="http://schemas.microsoft.com/office/drawing/2014/main" id="{4024BD79-9059-B944-AE8F-80B3518DB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="" xmlns:a16="http://schemas.microsoft.com/office/drawing/2014/main" id="{8B49C1D7-1F25-264C-8A43-A8128C0EE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7">
              <a:extLst>
                <a:ext uri="{FF2B5EF4-FFF2-40B4-BE49-F238E27FC236}">
                  <a16:creationId xmlns="" xmlns:a16="http://schemas.microsoft.com/office/drawing/2014/main" id="{782FD89F-DF09-7943-A17D-A8E3D35F8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8">
              <a:extLst>
                <a:ext uri="{FF2B5EF4-FFF2-40B4-BE49-F238E27FC236}">
                  <a16:creationId xmlns="" xmlns:a16="http://schemas.microsoft.com/office/drawing/2014/main" id="{C2D2BE2B-1EC7-064B-A229-9BB045DA1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9">
              <a:extLst>
                <a:ext uri="{FF2B5EF4-FFF2-40B4-BE49-F238E27FC236}">
                  <a16:creationId xmlns="" xmlns:a16="http://schemas.microsoft.com/office/drawing/2014/main" id="{A3D0AA8D-C0D2-5245-BC02-391AEF43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0">
              <a:extLst>
                <a:ext uri="{FF2B5EF4-FFF2-40B4-BE49-F238E27FC236}">
                  <a16:creationId xmlns="" xmlns:a16="http://schemas.microsoft.com/office/drawing/2014/main" id="{618D25E3-9D00-1342-B38A-07863043B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1">
              <a:extLst>
                <a:ext uri="{FF2B5EF4-FFF2-40B4-BE49-F238E27FC236}">
                  <a16:creationId xmlns="" xmlns:a16="http://schemas.microsoft.com/office/drawing/2014/main" id="{3F94CBDD-CE78-174C-851C-99DCA3FE9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2">
              <a:extLst>
                <a:ext uri="{FF2B5EF4-FFF2-40B4-BE49-F238E27FC236}">
                  <a16:creationId xmlns="" xmlns:a16="http://schemas.microsoft.com/office/drawing/2014/main" id="{BFA21128-5DC5-0F49-A229-E265A0971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3">
              <a:extLst>
                <a:ext uri="{FF2B5EF4-FFF2-40B4-BE49-F238E27FC236}">
                  <a16:creationId xmlns="" xmlns:a16="http://schemas.microsoft.com/office/drawing/2014/main" id="{E895F796-DD04-A94A-BA15-3244291E7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4">
              <a:extLst>
                <a:ext uri="{FF2B5EF4-FFF2-40B4-BE49-F238E27FC236}">
                  <a16:creationId xmlns="" xmlns:a16="http://schemas.microsoft.com/office/drawing/2014/main" id="{297390B9-9FE5-094B-BCC8-0507677D5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5">
              <a:extLst>
                <a:ext uri="{FF2B5EF4-FFF2-40B4-BE49-F238E27FC236}">
                  <a16:creationId xmlns="" xmlns:a16="http://schemas.microsoft.com/office/drawing/2014/main" id="{F61888FE-0143-5649-AE95-CE63A593A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6">
              <a:extLst>
                <a:ext uri="{FF2B5EF4-FFF2-40B4-BE49-F238E27FC236}">
                  <a16:creationId xmlns="" xmlns:a16="http://schemas.microsoft.com/office/drawing/2014/main" id="{A0A523CB-76FB-7143-98D2-341378AE6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7">
              <a:extLst>
                <a:ext uri="{FF2B5EF4-FFF2-40B4-BE49-F238E27FC236}">
                  <a16:creationId xmlns="" xmlns:a16="http://schemas.microsoft.com/office/drawing/2014/main" id="{81D96A4B-12B1-9346-AD78-6B4701674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8">
              <a:extLst>
                <a:ext uri="{FF2B5EF4-FFF2-40B4-BE49-F238E27FC236}">
                  <a16:creationId xmlns="" xmlns:a16="http://schemas.microsoft.com/office/drawing/2014/main" id="{A84FE305-594D-A541-816F-D7D6A91B9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9">
              <a:extLst>
                <a:ext uri="{FF2B5EF4-FFF2-40B4-BE49-F238E27FC236}">
                  <a16:creationId xmlns="" xmlns:a16="http://schemas.microsoft.com/office/drawing/2014/main" id="{2D42DD71-FF50-CA41-991F-40BA09C86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="" xmlns:a16="http://schemas.microsoft.com/office/drawing/2014/main" id="{C057316A-2842-EA49-AE84-97C616769143}"/>
                </a:ext>
              </a:extLst>
            </p:cNvPr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="" xmlns:a16="http://schemas.microsoft.com/office/drawing/2014/main" id="{B3745C81-0F3C-574B-B1EE-BC6F8661A403}"/>
                </a:ext>
              </a:extLst>
            </p:cNvPr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8" name="线形标注 2 47"/>
          <p:cNvSpPr/>
          <p:nvPr/>
        </p:nvSpPr>
        <p:spPr>
          <a:xfrm>
            <a:off x="3892520" y="2130266"/>
            <a:ext cx="2695704" cy="678647"/>
          </a:xfrm>
          <a:prstGeom prst="borderCallout2">
            <a:avLst>
              <a:gd name="adj1" fmla="val 64948"/>
              <a:gd name="adj2" fmla="val -181"/>
              <a:gd name="adj3" fmla="val 105734"/>
              <a:gd name="adj4" fmla="val -23273"/>
              <a:gd name="adj5" fmla="val 114947"/>
              <a:gd name="adj6" fmla="val -40143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各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部分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要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紧凑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774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97182"/>
              </p:ext>
            </p:extLst>
          </p:nvPr>
        </p:nvGraphicFramePr>
        <p:xfrm>
          <a:off x="1562254" y="2073241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3"/>
          <p:cNvSpPr txBox="1"/>
          <p:nvPr/>
        </p:nvSpPr>
        <p:spPr>
          <a:xfrm>
            <a:off x="1600089" y="1974531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芝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63688" y="1275606"/>
            <a:ext cx="1744576" cy="83869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5000" dirty="0" err="1" smtClean="0"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zhī</a:t>
            </a:r>
            <a:endParaRPr lang="zh-CN" altLang="en-US" sz="5000" dirty="0"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" name="Freeform 81"/>
          <p:cNvSpPr>
            <a:spLocks/>
          </p:cNvSpPr>
          <p:nvPr/>
        </p:nvSpPr>
        <p:spPr bwMode="auto">
          <a:xfrm>
            <a:off x="2171131" y="2718562"/>
            <a:ext cx="155610" cy="101592"/>
          </a:xfrm>
          <a:custGeom>
            <a:avLst/>
            <a:gdLst>
              <a:gd name="T0" fmla="*/ 66 w 82"/>
              <a:gd name="T1" fmla="*/ 14 h 63"/>
              <a:gd name="T2" fmla="*/ 70 w 82"/>
              <a:gd name="T3" fmla="*/ 17 h 63"/>
              <a:gd name="T4" fmla="*/ 73 w 82"/>
              <a:gd name="T5" fmla="*/ 21 h 63"/>
              <a:gd name="T6" fmla="*/ 75 w 82"/>
              <a:gd name="T7" fmla="*/ 24 h 63"/>
              <a:gd name="T8" fmla="*/ 78 w 82"/>
              <a:gd name="T9" fmla="*/ 27 h 63"/>
              <a:gd name="T10" fmla="*/ 80 w 82"/>
              <a:gd name="T11" fmla="*/ 32 h 63"/>
              <a:gd name="T12" fmla="*/ 81 w 82"/>
              <a:gd name="T13" fmla="*/ 35 h 63"/>
              <a:gd name="T14" fmla="*/ 82 w 82"/>
              <a:gd name="T15" fmla="*/ 40 h 63"/>
              <a:gd name="T16" fmla="*/ 82 w 82"/>
              <a:gd name="T17" fmla="*/ 43 h 63"/>
              <a:gd name="T18" fmla="*/ 81 w 82"/>
              <a:gd name="T19" fmla="*/ 48 h 63"/>
              <a:gd name="T20" fmla="*/ 80 w 82"/>
              <a:gd name="T21" fmla="*/ 53 h 63"/>
              <a:gd name="T22" fmla="*/ 79 w 82"/>
              <a:gd name="T23" fmla="*/ 56 h 63"/>
              <a:gd name="T24" fmla="*/ 78 w 82"/>
              <a:gd name="T25" fmla="*/ 58 h 63"/>
              <a:gd name="T26" fmla="*/ 77 w 82"/>
              <a:gd name="T27" fmla="*/ 61 h 63"/>
              <a:gd name="T28" fmla="*/ 77 w 82"/>
              <a:gd name="T29" fmla="*/ 62 h 63"/>
              <a:gd name="T30" fmla="*/ 75 w 82"/>
              <a:gd name="T31" fmla="*/ 63 h 63"/>
              <a:gd name="T32" fmla="*/ 74 w 82"/>
              <a:gd name="T33" fmla="*/ 63 h 63"/>
              <a:gd name="T34" fmla="*/ 72 w 82"/>
              <a:gd name="T35" fmla="*/ 63 h 63"/>
              <a:gd name="T36" fmla="*/ 69 w 82"/>
              <a:gd name="T37" fmla="*/ 63 h 63"/>
              <a:gd name="T38" fmla="*/ 65 w 82"/>
              <a:gd name="T39" fmla="*/ 63 h 63"/>
              <a:gd name="T40" fmla="*/ 62 w 82"/>
              <a:gd name="T41" fmla="*/ 62 h 63"/>
              <a:gd name="T42" fmla="*/ 58 w 82"/>
              <a:gd name="T43" fmla="*/ 60 h 63"/>
              <a:gd name="T44" fmla="*/ 54 w 82"/>
              <a:gd name="T45" fmla="*/ 57 h 63"/>
              <a:gd name="T46" fmla="*/ 49 w 82"/>
              <a:gd name="T47" fmla="*/ 55 h 63"/>
              <a:gd name="T48" fmla="*/ 43 w 82"/>
              <a:gd name="T49" fmla="*/ 51 h 63"/>
              <a:gd name="T50" fmla="*/ 34 w 82"/>
              <a:gd name="T51" fmla="*/ 46 h 63"/>
              <a:gd name="T52" fmla="*/ 25 w 82"/>
              <a:gd name="T53" fmla="*/ 38 h 63"/>
              <a:gd name="T54" fmla="*/ 18 w 82"/>
              <a:gd name="T55" fmla="*/ 30 h 63"/>
              <a:gd name="T56" fmla="*/ 11 w 82"/>
              <a:gd name="T57" fmla="*/ 22 h 63"/>
              <a:gd name="T58" fmla="*/ 8 w 82"/>
              <a:gd name="T59" fmla="*/ 18 h 63"/>
              <a:gd name="T60" fmla="*/ 6 w 82"/>
              <a:gd name="T61" fmla="*/ 16 h 63"/>
              <a:gd name="T62" fmla="*/ 3 w 82"/>
              <a:gd name="T63" fmla="*/ 12 h 63"/>
              <a:gd name="T64" fmla="*/ 2 w 82"/>
              <a:gd name="T65" fmla="*/ 10 h 63"/>
              <a:gd name="T66" fmla="*/ 0 w 82"/>
              <a:gd name="T67" fmla="*/ 8 h 63"/>
              <a:gd name="T68" fmla="*/ 0 w 82"/>
              <a:gd name="T69" fmla="*/ 6 h 63"/>
              <a:gd name="T70" fmla="*/ 0 w 82"/>
              <a:gd name="T71" fmla="*/ 4 h 63"/>
              <a:gd name="T72" fmla="*/ 0 w 82"/>
              <a:gd name="T73" fmla="*/ 3 h 63"/>
              <a:gd name="T74" fmla="*/ 1 w 82"/>
              <a:gd name="T75" fmla="*/ 2 h 63"/>
              <a:gd name="T76" fmla="*/ 2 w 82"/>
              <a:gd name="T77" fmla="*/ 1 h 63"/>
              <a:gd name="T78" fmla="*/ 3 w 82"/>
              <a:gd name="T79" fmla="*/ 1 h 63"/>
              <a:gd name="T80" fmla="*/ 7 w 82"/>
              <a:gd name="T81" fmla="*/ 0 h 63"/>
              <a:gd name="T82" fmla="*/ 10 w 82"/>
              <a:gd name="T83" fmla="*/ 0 h 63"/>
              <a:gd name="T84" fmla="*/ 15 w 82"/>
              <a:gd name="T85" fmla="*/ 0 h 63"/>
              <a:gd name="T86" fmla="*/ 20 w 82"/>
              <a:gd name="T87" fmla="*/ 0 h 63"/>
              <a:gd name="T88" fmla="*/ 27 w 82"/>
              <a:gd name="T89" fmla="*/ 0 h 63"/>
              <a:gd name="T90" fmla="*/ 33 w 82"/>
              <a:gd name="T91" fmla="*/ 0 h 63"/>
              <a:gd name="T92" fmla="*/ 39 w 82"/>
              <a:gd name="T93" fmla="*/ 1 h 63"/>
              <a:gd name="T94" fmla="*/ 44 w 82"/>
              <a:gd name="T95" fmla="*/ 2 h 63"/>
              <a:gd name="T96" fmla="*/ 50 w 82"/>
              <a:gd name="T97" fmla="*/ 3 h 63"/>
              <a:gd name="T98" fmla="*/ 55 w 82"/>
              <a:gd name="T99" fmla="*/ 6 h 63"/>
              <a:gd name="T100" fmla="*/ 58 w 82"/>
              <a:gd name="T101" fmla="*/ 8 h 63"/>
              <a:gd name="T102" fmla="*/ 63 w 82"/>
              <a:gd name="T103" fmla="*/ 10 h 63"/>
              <a:gd name="T104" fmla="*/ 66 w 82"/>
              <a:gd name="T105" fmla="*/ 14 h 63"/>
              <a:gd name="T106" fmla="*/ 66 w 82"/>
              <a:gd name="T107" fmla="*/ 1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2" h="63">
                <a:moveTo>
                  <a:pt x="66" y="14"/>
                </a:moveTo>
                <a:lnTo>
                  <a:pt x="70" y="17"/>
                </a:lnTo>
                <a:lnTo>
                  <a:pt x="73" y="21"/>
                </a:lnTo>
                <a:lnTo>
                  <a:pt x="75" y="24"/>
                </a:lnTo>
                <a:lnTo>
                  <a:pt x="78" y="27"/>
                </a:lnTo>
                <a:lnTo>
                  <a:pt x="80" y="32"/>
                </a:lnTo>
                <a:lnTo>
                  <a:pt x="81" y="35"/>
                </a:lnTo>
                <a:lnTo>
                  <a:pt x="82" y="40"/>
                </a:lnTo>
                <a:lnTo>
                  <a:pt x="82" y="43"/>
                </a:lnTo>
                <a:lnTo>
                  <a:pt x="81" y="48"/>
                </a:lnTo>
                <a:lnTo>
                  <a:pt x="80" y="53"/>
                </a:lnTo>
                <a:lnTo>
                  <a:pt x="79" y="56"/>
                </a:lnTo>
                <a:lnTo>
                  <a:pt x="78" y="58"/>
                </a:lnTo>
                <a:lnTo>
                  <a:pt x="77" y="61"/>
                </a:lnTo>
                <a:lnTo>
                  <a:pt x="77" y="62"/>
                </a:lnTo>
                <a:lnTo>
                  <a:pt x="75" y="63"/>
                </a:lnTo>
                <a:lnTo>
                  <a:pt x="74" y="63"/>
                </a:lnTo>
                <a:lnTo>
                  <a:pt x="72" y="63"/>
                </a:lnTo>
                <a:lnTo>
                  <a:pt x="69" y="63"/>
                </a:lnTo>
                <a:lnTo>
                  <a:pt x="65" y="63"/>
                </a:lnTo>
                <a:lnTo>
                  <a:pt x="62" y="62"/>
                </a:lnTo>
                <a:lnTo>
                  <a:pt x="58" y="60"/>
                </a:lnTo>
                <a:lnTo>
                  <a:pt x="54" y="57"/>
                </a:lnTo>
                <a:lnTo>
                  <a:pt x="49" y="55"/>
                </a:lnTo>
                <a:lnTo>
                  <a:pt x="43" y="51"/>
                </a:lnTo>
                <a:lnTo>
                  <a:pt x="34" y="46"/>
                </a:lnTo>
                <a:lnTo>
                  <a:pt x="25" y="38"/>
                </a:lnTo>
                <a:lnTo>
                  <a:pt x="18" y="30"/>
                </a:lnTo>
                <a:lnTo>
                  <a:pt x="11" y="22"/>
                </a:lnTo>
                <a:lnTo>
                  <a:pt x="8" y="18"/>
                </a:lnTo>
                <a:lnTo>
                  <a:pt x="6" y="16"/>
                </a:lnTo>
                <a:lnTo>
                  <a:pt x="3" y="12"/>
                </a:lnTo>
                <a:lnTo>
                  <a:pt x="2" y="10"/>
                </a:lnTo>
                <a:lnTo>
                  <a:pt x="0" y="8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2" y="1"/>
                </a:lnTo>
                <a:lnTo>
                  <a:pt x="3" y="1"/>
                </a:lnTo>
                <a:lnTo>
                  <a:pt x="7" y="0"/>
                </a:lnTo>
                <a:lnTo>
                  <a:pt x="10" y="0"/>
                </a:lnTo>
                <a:lnTo>
                  <a:pt x="15" y="0"/>
                </a:lnTo>
                <a:lnTo>
                  <a:pt x="20" y="0"/>
                </a:lnTo>
                <a:lnTo>
                  <a:pt x="27" y="0"/>
                </a:lnTo>
                <a:lnTo>
                  <a:pt x="33" y="0"/>
                </a:lnTo>
                <a:lnTo>
                  <a:pt x="39" y="1"/>
                </a:lnTo>
                <a:lnTo>
                  <a:pt x="44" y="2"/>
                </a:lnTo>
                <a:lnTo>
                  <a:pt x="50" y="3"/>
                </a:lnTo>
                <a:lnTo>
                  <a:pt x="55" y="6"/>
                </a:lnTo>
                <a:lnTo>
                  <a:pt x="58" y="8"/>
                </a:lnTo>
                <a:lnTo>
                  <a:pt x="63" y="10"/>
                </a:lnTo>
                <a:lnTo>
                  <a:pt x="66" y="14"/>
                </a:lnTo>
                <a:lnTo>
                  <a:pt x="66" y="1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线形标注 2 5"/>
          <p:cNvSpPr/>
          <p:nvPr/>
        </p:nvSpPr>
        <p:spPr>
          <a:xfrm>
            <a:off x="3635896" y="1973425"/>
            <a:ext cx="2736304" cy="678647"/>
          </a:xfrm>
          <a:prstGeom prst="borderCallout2">
            <a:avLst>
              <a:gd name="adj1" fmla="val 64948"/>
              <a:gd name="adj2" fmla="val -181"/>
              <a:gd name="adj3" fmla="val 105734"/>
              <a:gd name="adj4" fmla="val -23273"/>
              <a:gd name="adj5" fmla="val 114149"/>
              <a:gd name="adj6" fmla="val -38220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不要少写一点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141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132743"/>
              </p:ext>
            </p:extLst>
          </p:nvPr>
        </p:nvGraphicFramePr>
        <p:xfrm>
          <a:off x="4061707" y="2589789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4125764" y="2448737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4283968" y="1708062"/>
            <a:ext cx="237626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kān</a:t>
            </a:r>
            <a:endParaRPr lang="zh-CN" altLang="en-US" sz="5000" dirty="0">
              <a:solidFill>
                <a:prstClr val="black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1921720" y="483518"/>
            <a:ext cx="5026544" cy="972467"/>
          </a:xfrm>
          <a:prstGeom prst="borderCallout2">
            <a:avLst>
              <a:gd name="adj1" fmla="val 321067"/>
              <a:gd name="adj2" fmla="val 46476"/>
              <a:gd name="adj3" fmla="val 273392"/>
              <a:gd name="adj4" fmla="val 25225"/>
              <a:gd name="adj5" fmla="val 102873"/>
              <a:gd name="adj6" fmla="val 29882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“土”略偏上，第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三笔提穿插到右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半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部分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Freeform 114"/>
          <p:cNvSpPr>
            <a:spLocks/>
          </p:cNvSpPr>
          <p:nvPr/>
        </p:nvSpPr>
        <p:spPr bwMode="auto">
          <a:xfrm rot="-300000">
            <a:off x="4290792" y="3420503"/>
            <a:ext cx="397060" cy="251839"/>
          </a:xfrm>
          <a:custGeom>
            <a:avLst/>
            <a:gdLst>
              <a:gd name="T0" fmla="*/ 2 w 216"/>
              <a:gd name="T1" fmla="*/ 97 h 137"/>
              <a:gd name="T2" fmla="*/ 4 w 216"/>
              <a:gd name="T3" fmla="*/ 92 h 137"/>
              <a:gd name="T4" fmla="*/ 8 w 216"/>
              <a:gd name="T5" fmla="*/ 90 h 137"/>
              <a:gd name="T6" fmla="*/ 14 w 216"/>
              <a:gd name="T7" fmla="*/ 89 h 137"/>
              <a:gd name="T8" fmla="*/ 22 w 216"/>
              <a:gd name="T9" fmla="*/ 90 h 137"/>
              <a:gd name="T10" fmla="*/ 33 w 216"/>
              <a:gd name="T11" fmla="*/ 90 h 137"/>
              <a:gd name="T12" fmla="*/ 39 w 216"/>
              <a:gd name="T13" fmla="*/ 88 h 137"/>
              <a:gd name="T14" fmla="*/ 44 w 216"/>
              <a:gd name="T15" fmla="*/ 86 h 137"/>
              <a:gd name="T16" fmla="*/ 51 w 216"/>
              <a:gd name="T17" fmla="*/ 83 h 137"/>
              <a:gd name="T18" fmla="*/ 60 w 216"/>
              <a:gd name="T19" fmla="*/ 79 h 137"/>
              <a:gd name="T20" fmla="*/ 72 w 216"/>
              <a:gd name="T21" fmla="*/ 74 h 137"/>
              <a:gd name="T22" fmla="*/ 85 w 216"/>
              <a:gd name="T23" fmla="*/ 66 h 137"/>
              <a:gd name="T24" fmla="*/ 100 w 216"/>
              <a:gd name="T25" fmla="*/ 58 h 137"/>
              <a:gd name="T26" fmla="*/ 119 w 216"/>
              <a:gd name="T27" fmla="*/ 47 h 137"/>
              <a:gd name="T28" fmla="*/ 139 w 216"/>
              <a:gd name="T29" fmla="*/ 36 h 137"/>
              <a:gd name="T30" fmla="*/ 156 w 216"/>
              <a:gd name="T31" fmla="*/ 27 h 137"/>
              <a:gd name="T32" fmla="*/ 172 w 216"/>
              <a:gd name="T33" fmla="*/ 19 h 137"/>
              <a:gd name="T34" fmla="*/ 186 w 216"/>
              <a:gd name="T35" fmla="*/ 12 h 137"/>
              <a:gd name="T36" fmla="*/ 198 w 216"/>
              <a:gd name="T37" fmla="*/ 6 h 137"/>
              <a:gd name="T38" fmla="*/ 206 w 216"/>
              <a:gd name="T39" fmla="*/ 3 h 137"/>
              <a:gd name="T40" fmla="*/ 211 w 216"/>
              <a:gd name="T41" fmla="*/ 2 h 137"/>
              <a:gd name="T42" fmla="*/ 216 w 216"/>
              <a:gd name="T43" fmla="*/ 0 h 137"/>
              <a:gd name="T44" fmla="*/ 216 w 216"/>
              <a:gd name="T45" fmla="*/ 2 h 137"/>
              <a:gd name="T46" fmla="*/ 215 w 216"/>
              <a:gd name="T47" fmla="*/ 5 h 137"/>
              <a:gd name="T48" fmla="*/ 210 w 216"/>
              <a:gd name="T49" fmla="*/ 10 h 137"/>
              <a:gd name="T50" fmla="*/ 202 w 216"/>
              <a:gd name="T51" fmla="*/ 16 h 137"/>
              <a:gd name="T52" fmla="*/ 193 w 216"/>
              <a:gd name="T53" fmla="*/ 26 h 137"/>
              <a:gd name="T54" fmla="*/ 180 w 216"/>
              <a:gd name="T55" fmla="*/ 36 h 137"/>
              <a:gd name="T56" fmla="*/ 164 w 216"/>
              <a:gd name="T57" fmla="*/ 49 h 137"/>
              <a:gd name="T58" fmla="*/ 147 w 216"/>
              <a:gd name="T59" fmla="*/ 63 h 137"/>
              <a:gd name="T60" fmla="*/ 127 w 216"/>
              <a:gd name="T61" fmla="*/ 79 h 137"/>
              <a:gd name="T62" fmla="*/ 108 w 216"/>
              <a:gd name="T63" fmla="*/ 94 h 137"/>
              <a:gd name="T64" fmla="*/ 91 w 216"/>
              <a:gd name="T65" fmla="*/ 107 h 137"/>
              <a:gd name="T66" fmla="*/ 77 w 216"/>
              <a:gd name="T67" fmla="*/ 116 h 137"/>
              <a:gd name="T68" fmla="*/ 66 w 216"/>
              <a:gd name="T69" fmla="*/ 125 h 137"/>
              <a:gd name="T70" fmla="*/ 57 w 216"/>
              <a:gd name="T71" fmla="*/ 131 h 137"/>
              <a:gd name="T72" fmla="*/ 50 w 216"/>
              <a:gd name="T73" fmla="*/ 135 h 137"/>
              <a:gd name="T74" fmla="*/ 45 w 216"/>
              <a:gd name="T75" fmla="*/ 137 h 137"/>
              <a:gd name="T76" fmla="*/ 42 w 216"/>
              <a:gd name="T77" fmla="*/ 137 h 137"/>
              <a:gd name="T78" fmla="*/ 37 w 216"/>
              <a:gd name="T79" fmla="*/ 135 h 137"/>
              <a:gd name="T80" fmla="*/ 30 w 216"/>
              <a:gd name="T81" fmla="*/ 131 h 137"/>
              <a:gd name="T82" fmla="*/ 23 w 216"/>
              <a:gd name="T83" fmla="*/ 127 h 137"/>
              <a:gd name="T84" fmla="*/ 14 w 216"/>
              <a:gd name="T85" fmla="*/ 121 h 137"/>
              <a:gd name="T86" fmla="*/ 7 w 216"/>
              <a:gd name="T87" fmla="*/ 114 h 137"/>
              <a:gd name="T88" fmla="*/ 3 w 216"/>
              <a:gd name="T89" fmla="*/ 108 h 137"/>
              <a:gd name="T90" fmla="*/ 0 w 216"/>
              <a:gd name="T91" fmla="*/ 102 h 137"/>
              <a:gd name="T92" fmla="*/ 0 w 216"/>
              <a:gd name="T93" fmla="*/ 99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6" h="137">
                <a:moveTo>
                  <a:pt x="0" y="99"/>
                </a:moveTo>
                <a:lnTo>
                  <a:pt x="2" y="97"/>
                </a:lnTo>
                <a:lnTo>
                  <a:pt x="3" y="93"/>
                </a:lnTo>
                <a:lnTo>
                  <a:pt x="4" y="92"/>
                </a:lnTo>
                <a:lnTo>
                  <a:pt x="6" y="91"/>
                </a:lnTo>
                <a:lnTo>
                  <a:pt x="8" y="90"/>
                </a:lnTo>
                <a:lnTo>
                  <a:pt x="11" y="89"/>
                </a:lnTo>
                <a:lnTo>
                  <a:pt x="14" y="89"/>
                </a:lnTo>
                <a:lnTo>
                  <a:pt x="16" y="89"/>
                </a:lnTo>
                <a:lnTo>
                  <a:pt x="22" y="90"/>
                </a:lnTo>
                <a:lnTo>
                  <a:pt x="28" y="90"/>
                </a:lnTo>
                <a:lnTo>
                  <a:pt x="33" y="90"/>
                </a:lnTo>
                <a:lnTo>
                  <a:pt x="38" y="89"/>
                </a:lnTo>
                <a:lnTo>
                  <a:pt x="39" y="88"/>
                </a:lnTo>
                <a:lnTo>
                  <a:pt x="42" y="88"/>
                </a:lnTo>
                <a:lnTo>
                  <a:pt x="44" y="86"/>
                </a:lnTo>
                <a:lnTo>
                  <a:pt x="47" y="85"/>
                </a:lnTo>
                <a:lnTo>
                  <a:pt x="51" y="83"/>
                </a:lnTo>
                <a:lnTo>
                  <a:pt x="55" y="82"/>
                </a:lnTo>
                <a:lnTo>
                  <a:pt x="60" y="79"/>
                </a:lnTo>
                <a:lnTo>
                  <a:pt x="66" y="76"/>
                </a:lnTo>
                <a:lnTo>
                  <a:pt x="72" y="74"/>
                </a:lnTo>
                <a:lnTo>
                  <a:pt x="77" y="70"/>
                </a:lnTo>
                <a:lnTo>
                  <a:pt x="85" y="66"/>
                </a:lnTo>
                <a:lnTo>
                  <a:pt x="92" y="62"/>
                </a:lnTo>
                <a:lnTo>
                  <a:pt x="100" y="58"/>
                </a:lnTo>
                <a:lnTo>
                  <a:pt x="109" y="52"/>
                </a:lnTo>
                <a:lnTo>
                  <a:pt x="119" y="47"/>
                </a:lnTo>
                <a:lnTo>
                  <a:pt x="129" y="42"/>
                </a:lnTo>
                <a:lnTo>
                  <a:pt x="139" y="36"/>
                </a:lnTo>
                <a:lnTo>
                  <a:pt x="148" y="31"/>
                </a:lnTo>
                <a:lnTo>
                  <a:pt x="156" y="27"/>
                </a:lnTo>
                <a:lnTo>
                  <a:pt x="166" y="22"/>
                </a:lnTo>
                <a:lnTo>
                  <a:pt x="172" y="19"/>
                </a:lnTo>
                <a:lnTo>
                  <a:pt x="179" y="14"/>
                </a:lnTo>
                <a:lnTo>
                  <a:pt x="186" y="12"/>
                </a:lnTo>
                <a:lnTo>
                  <a:pt x="192" y="8"/>
                </a:lnTo>
                <a:lnTo>
                  <a:pt x="198" y="6"/>
                </a:lnTo>
                <a:lnTo>
                  <a:pt x="202" y="5"/>
                </a:lnTo>
                <a:lnTo>
                  <a:pt x="206" y="3"/>
                </a:lnTo>
                <a:lnTo>
                  <a:pt x="209" y="2"/>
                </a:lnTo>
                <a:lnTo>
                  <a:pt x="211" y="2"/>
                </a:lnTo>
                <a:lnTo>
                  <a:pt x="214" y="0"/>
                </a:lnTo>
                <a:lnTo>
                  <a:pt x="216" y="0"/>
                </a:lnTo>
                <a:lnTo>
                  <a:pt x="216" y="0"/>
                </a:lnTo>
                <a:lnTo>
                  <a:pt x="216" y="2"/>
                </a:lnTo>
                <a:lnTo>
                  <a:pt x="216" y="3"/>
                </a:lnTo>
                <a:lnTo>
                  <a:pt x="215" y="5"/>
                </a:lnTo>
                <a:lnTo>
                  <a:pt x="213" y="7"/>
                </a:lnTo>
                <a:lnTo>
                  <a:pt x="210" y="10"/>
                </a:lnTo>
                <a:lnTo>
                  <a:pt x="207" y="13"/>
                </a:lnTo>
                <a:lnTo>
                  <a:pt x="202" y="16"/>
                </a:lnTo>
                <a:lnTo>
                  <a:pt x="198" y="21"/>
                </a:lnTo>
                <a:lnTo>
                  <a:pt x="193" y="26"/>
                </a:lnTo>
                <a:lnTo>
                  <a:pt x="186" y="30"/>
                </a:lnTo>
                <a:lnTo>
                  <a:pt x="180" y="36"/>
                </a:lnTo>
                <a:lnTo>
                  <a:pt x="172" y="43"/>
                </a:lnTo>
                <a:lnTo>
                  <a:pt x="164" y="49"/>
                </a:lnTo>
                <a:lnTo>
                  <a:pt x="156" y="57"/>
                </a:lnTo>
                <a:lnTo>
                  <a:pt x="147" y="63"/>
                </a:lnTo>
                <a:lnTo>
                  <a:pt x="137" y="71"/>
                </a:lnTo>
                <a:lnTo>
                  <a:pt x="127" y="79"/>
                </a:lnTo>
                <a:lnTo>
                  <a:pt x="117" y="88"/>
                </a:lnTo>
                <a:lnTo>
                  <a:pt x="108" y="94"/>
                </a:lnTo>
                <a:lnTo>
                  <a:pt x="99" y="100"/>
                </a:lnTo>
                <a:lnTo>
                  <a:pt x="91" y="107"/>
                </a:lnTo>
                <a:lnTo>
                  <a:pt x="84" y="112"/>
                </a:lnTo>
                <a:lnTo>
                  <a:pt x="77" y="116"/>
                </a:lnTo>
                <a:lnTo>
                  <a:pt x="72" y="121"/>
                </a:lnTo>
                <a:lnTo>
                  <a:pt x="66" y="125"/>
                </a:lnTo>
                <a:lnTo>
                  <a:pt x="61" y="128"/>
                </a:lnTo>
                <a:lnTo>
                  <a:pt x="57" y="131"/>
                </a:lnTo>
                <a:lnTo>
                  <a:pt x="53" y="133"/>
                </a:lnTo>
                <a:lnTo>
                  <a:pt x="50" y="135"/>
                </a:lnTo>
                <a:lnTo>
                  <a:pt x="47" y="136"/>
                </a:lnTo>
                <a:lnTo>
                  <a:pt x="45" y="137"/>
                </a:lnTo>
                <a:lnTo>
                  <a:pt x="44" y="137"/>
                </a:lnTo>
                <a:lnTo>
                  <a:pt x="42" y="137"/>
                </a:lnTo>
                <a:lnTo>
                  <a:pt x="39" y="136"/>
                </a:lnTo>
                <a:lnTo>
                  <a:pt x="37" y="135"/>
                </a:lnTo>
                <a:lnTo>
                  <a:pt x="34" y="133"/>
                </a:lnTo>
                <a:lnTo>
                  <a:pt x="30" y="131"/>
                </a:lnTo>
                <a:lnTo>
                  <a:pt x="27" y="129"/>
                </a:lnTo>
                <a:lnTo>
                  <a:pt x="23" y="127"/>
                </a:lnTo>
                <a:lnTo>
                  <a:pt x="19" y="123"/>
                </a:lnTo>
                <a:lnTo>
                  <a:pt x="14" y="121"/>
                </a:lnTo>
                <a:lnTo>
                  <a:pt x="11" y="117"/>
                </a:lnTo>
                <a:lnTo>
                  <a:pt x="7" y="114"/>
                </a:lnTo>
                <a:lnTo>
                  <a:pt x="5" y="112"/>
                </a:lnTo>
                <a:lnTo>
                  <a:pt x="3" y="108"/>
                </a:lnTo>
                <a:lnTo>
                  <a:pt x="2" y="105"/>
                </a:lnTo>
                <a:lnTo>
                  <a:pt x="0" y="102"/>
                </a:lnTo>
                <a:lnTo>
                  <a:pt x="0" y="99"/>
                </a:lnTo>
                <a:lnTo>
                  <a:pt x="0" y="9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40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36" y="305700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74" y="305700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1331640" y="1851670"/>
            <a:ext cx="6768751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spc="190" smtClean="0">
                <a:latin typeface="黑体" panose="02010609060101010101" charset="-122"/>
                <a:ea typeface="黑体" panose="02010609060101010101" charset="-122"/>
              </a:rPr>
              <a:t>    默读</a:t>
            </a:r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课</a:t>
            </a:r>
            <a:r>
              <a:rPr kumimoji="1" lang="zh-CN" altLang="en-US" sz="3200" spc="190" smtClean="0">
                <a:latin typeface="黑体" panose="02010609060101010101" charset="-122"/>
                <a:ea typeface="黑体" panose="02010609060101010101" charset="-122"/>
              </a:rPr>
              <a:t>文，说说课文可以分为几部分，分别讲了什么。</a:t>
            </a:r>
            <a:endParaRPr kumimoji="1" lang="zh-CN" altLang="en-US" sz="3200" spc="19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700820" y="281766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</p:spTree>
    <p:extLst>
      <p:ext uri="{BB962C8B-B14F-4D97-AF65-F5344CB8AC3E}">
        <p14:creationId xmlns:p14="http://schemas.microsoft.com/office/powerpoint/2010/main" val="373339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76330" y="733893"/>
            <a:ext cx="8985567" cy="4392004"/>
            <a:chOff x="923895" y="1943951"/>
            <a:chExt cx="7100910" cy="3470813"/>
          </a:xfrm>
        </p:grpSpPr>
        <p:pic>
          <p:nvPicPr>
            <p:cNvPr id="25" name="Picture 2" descr="E:\23春\教材变化\义务教育教科书语文五年级下册2022.12.25\10_义务教育教科书语文五年级下册_租型_pdf_p0081_Pre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29" t="4983" r="10351" b="32309"/>
            <a:stretch/>
          </p:blipFill>
          <p:spPr bwMode="auto">
            <a:xfrm>
              <a:off x="5878349" y="1943952"/>
              <a:ext cx="2146456" cy="2304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 descr="E:\23春\教材变化\义务教育教科书语文五年级下册2022.12.25\10_义务教育教科书语文五年级下册_租型_pdf_p0079_Pre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96" t="5595" b="3954"/>
            <a:stretch/>
          </p:blipFill>
          <p:spPr bwMode="auto">
            <a:xfrm>
              <a:off x="923895" y="1943952"/>
              <a:ext cx="2528558" cy="3470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E:\23春\教材变化\义务教育教科书语文五年级下册2022.12.25\10_义务教育教科书语文五年级下册_租型_pdf_p0080_Pre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9" t="5481" r="6232" b="4068"/>
            <a:stretch/>
          </p:blipFill>
          <p:spPr bwMode="auto">
            <a:xfrm>
              <a:off x="3372468" y="1943951"/>
              <a:ext cx="2551445" cy="3470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123433" y="281283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807" y="3760057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62559" y="1878334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807" y="1410337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807" y="2046675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3433" y="239662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54948" y="958696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53771" y="1408503"/>
            <a:ext cx="361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00192" y="198157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79493" y="3449174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17444" y="216422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0570" y="1475993"/>
            <a:ext cx="2760541" cy="966159"/>
          </a:xfrm>
          <a:prstGeom prst="rect">
            <a:avLst/>
          </a:prstGeom>
          <a:grpFill/>
          <a:ln>
            <a:solidFill>
              <a:srgbClr val="00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334698" y="836124"/>
            <a:ext cx="2673835" cy="1714392"/>
          </a:xfrm>
          <a:prstGeom prst="rect">
            <a:avLst/>
          </a:pr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90570" y="2463905"/>
            <a:ext cx="2760541" cy="2005454"/>
          </a:xfrm>
          <a:custGeom>
            <a:avLst/>
            <a:gdLst>
              <a:gd name="connsiteX0" fmla="*/ 0 w 2812212"/>
              <a:gd name="connsiteY0" fmla="*/ 0 h 2070340"/>
              <a:gd name="connsiteX1" fmla="*/ 0 w 2812212"/>
              <a:gd name="connsiteY1" fmla="*/ 2070340 h 2070340"/>
              <a:gd name="connsiteX2" fmla="*/ 1759789 w 2812212"/>
              <a:gd name="connsiteY2" fmla="*/ 2070340 h 2070340"/>
              <a:gd name="connsiteX3" fmla="*/ 1759789 w 2812212"/>
              <a:gd name="connsiteY3" fmla="*/ 1155940 h 2070340"/>
              <a:gd name="connsiteX4" fmla="*/ 2812212 w 2812212"/>
              <a:gd name="connsiteY4" fmla="*/ 1155940 h 2070340"/>
              <a:gd name="connsiteX5" fmla="*/ 2812212 w 2812212"/>
              <a:gd name="connsiteY5" fmla="*/ 0 h 2070340"/>
              <a:gd name="connsiteX6" fmla="*/ 0 w 2812212"/>
              <a:gd name="connsiteY6" fmla="*/ 0 h 207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2212" h="2070340">
                <a:moveTo>
                  <a:pt x="0" y="0"/>
                </a:moveTo>
                <a:lnTo>
                  <a:pt x="0" y="2070340"/>
                </a:lnTo>
                <a:lnTo>
                  <a:pt x="1759789" y="2070340"/>
                </a:lnTo>
                <a:lnTo>
                  <a:pt x="1759789" y="1155940"/>
                </a:lnTo>
                <a:lnTo>
                  <a:pt x="2812212" y="1155940"/>
                </a:lnTo>
                <a:lnTo>
                  <a:pt x="2812212" y="0"/>
                </a:lnTo>
                <a:lnTo>
                  <a:pt x="0" y="0"/>
                </a:lnTo>
                <a:close/>
              </a:path>
            </a:pathLst>
          </a:cu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3589867" y="836284"/>
            <a:ext cx="2715245" cy="3795623"/>
          </a:xfrm>
          <a:custGeom>
            <a:avLst/>
            <a:gdLst>
              <a:gd name="connsiteX0" fmla="*/ 0 w 2717321"/>
              <a:gd name="connsiteY0" fmla="*/ 0 h 3795623"/>
              <a:gd name="connsiteX1" fmla="*/ 2717321 w 2717321"/>
              <a:gd name="connsiteY1" fmla="*/ 0 h 3795623"/>
              <a:gd name="connsiteX2" fmla="*/ 2717321 w 2717321"/>
              <a:gd name="connsiteY2" fmla="*/ 3795623 h 3795623"/>
              <a:gd name="connsiteX3" fmla="*/ 1362974 w 2717321"/>
              <a:gd name="connsiteY3" fmla="*/ 3795623 h 3795623"/>
              <a:gd name="connsiteX4" fmla="*/ 1362974 w 2717321"/>
              <a:gd name="connsiteY4" fmla="*/ 1138687 h 3795623"/>
              <a:gd name="connsiteX5" fmla="*/ 8627 w 2717321"/>
              <a:gd name="connsiteY5" fmla="*/ 1138687 h 3795623"/>
              <a:gd name="connsiteX6" fmla="*/ 0 w 2717321"/>
              <a:gd name="connsiteY6" fmla="*/ 0 h 3795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17321" h="3795623">
                <a:moveTo>
                  <a:pt x="0" y="0"/>
                </a:moveTo>
                <a:lnTo>
                  <a:pt x="2717321" y="0"/>
                </a:lnTo>
                <a:lnTo>
                  <a:pt x="2717321" y="3795623"/>
                </a:lnTo>
                <a:lnTo>
                  <a:pt x="1362974" y="3795623"/>
                </a:lnTo>
                <a:lnTo>
                  <a:pt x="1362974" y="1138687"/>
                </a:lnTo>
                <a:lnTo>
                  <a:pt x="8627" y="1138687"/>
                </a:lnTo>
                <a:cubicBezTo>
                  <a:pt x="5751" y="759125"/>
                  <a:pt x="2876" y="379562"/>
                  <a:pt x="0" y="0"/>
                </a:cubicBezTo>
                <a:close/>
              </a:path>
            </a:pathLst>
          </a:cu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64121" y="260772"/>
            <a:ext cx="2976986" cy="1021556"/>
          </a:xfrm>
          <a:prstGeom prst="wedgeRoundRectCallout">
            <a:avLst>
              <a:gd name="adj1" fmla="val -27243"/>
              <a:gd name="adj2" fmla="val 56273"/>
              <a:gd name="adj3" fmla="val 16667"/>
            </a:avLst>
          </a:prstGeom>
          <a:solidFill>
            <a:schemeClr val="bg1"/>
          </a:solidFill>
          <a:ln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简单叙述了有</a:t>
            </a:r>
            <a:r>
              <a:rPr lang="zh-CN" altLang="en-US" sz="1800" b="1">
                <a:latin typeface="楷体" panose="02010609060101010101" pitchFamily="49" charset="-122"/>
                <a:ea typeface="楷体" panose="02010609060101010101" pitchFamily="49" charset="-122"/>
              </a:rPr>
              <a:t>关刷子</a:t>
            </a:r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李刷墙绝活的传说，交代了刷子李给自己定的规矩。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80112" y="2951706"/>
            <a:ext cx="2780619" cy="1021556"/>
          </a:xfrm>
          <a:prstGeom prst="wedgeRoundRectCallout">
            <a:avLst>
              <a:gd name="adj1" fmla="val -52574"/>
              <a:gd name="adj2" fmla="val -72933"/>
              <a:gd name="adj3" fmla="val 16667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具体叙述了曹小三头一次跟师傅外出干活的所见所闻。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302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81" y="25361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3" y="25838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文本框 99"/>
          <p:cNvSpPr txBox="1"/>
          <p:nvPr/>
        </p:nvSpPr>
        <p:spPr>
          <a:xfrm>
            <a:off x="516042" y="1131590"/>
            <a:ext cx="8227113" cy="11331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80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前一课学习了三个描写人物的片段，三个片段分别用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了</a:t>
            </a:r>
            <a:r>
              <a:rPr lang="zh-CN" altLang="en-US" sz="280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哪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些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描</a:t>
            </a:r>
            <a:r>
              <a:rPr lang="zh-CN" altLang="en-US" sz="280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写方</a:t>
            </a:r>
            <a:r>
              <a:rPr lang="zh-CN" altLang="en-US" sz="2800" dirty="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法来表现人物的特点呢？</a:t>
            </a:r>
            <a:endParaRPr kumimoji="1" lang="zh-CN" altLang="en-US" sz="2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文本框 14">
            <a:extLst>
              <a:ext uri="{FF2B5EF4-FFF2-40B4-BE49-F238E27FC236}">
                <a16:creationId xmlns="" xmlns:a16="http://schemas.microsoft.com/office/drawing/2014/main" id="{5484379D-3776-7748-BF08-F82CF795CA5C}"/>
              </a:ext>
            </a:extLst>
          </p:cNvPr>
          <p:cNvSpPr txBox="1"/>
          <p:nvPr/>
        </p:nvSpPr>
        <p:spPr>
          <a:xfrm>
            <a:off x="854508" y="232990"/>
            <a:ext cx="24213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943935" y="2643758"/>
            <a:ext cx="1832553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sz="2800" dirty="0"/>
              <a:t>《</a:t>
            </a:r>
            <a:r>
              <a:rPr lang="zh-CN" altLang="en-US" sz="2800" dirty="0"/>
              <a:t>摔跤</a:t>
            </a:r>
            <a:r>
              <a:rPr lang="en-US" altLang="zh-CN" sz="2800" dirty="0"/>
              <a:t>》</a:t>
            </a:r>
            <a:endParaRPr lang="zh-CN" altLang="en-US" sz="2800" dirty="0"/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644077" y="4126679"/>
            <a:ext cx="2656496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sz="2800" smtClean="0"/>
              <a:t>《</a:t>
            </a:r>
            <a:r>
              <a:rPr lang="zh-CN" altLang="en-US" sz="2800" smtClean="0"/>
              <a:t>两茎灯草</a:t>
            </a:r>
            <a:r>
              <a:rPr lang="en-US" altLang="zh-CN" sz="2800" smtClean="0"/>
              <a:t>》</a:t>
            </a:r>
            <a:endParaRPr lang="zh-CN" altLang="en-US" sz="2800" dirty="0"/>
          </a:p>
        </p:txBody>
      </p:sp>
      <p:sp>
        <p:nvSpPr>
          <p:cNvPr id="18" name="圆角矩形 17"/>
          <p:cNvSpPr/>
          <p:nvPr/>
        </p:nvSpPr>
        <p:spPr>
          <a:xfrm>
            <a:off x="5300867" y="2705022"/>
            <a:ext cx="1719405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动作描写</a:t>
            </a:r>
            <a:endParaRPr lang="zh-CN" altLang="en-US" sz="28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300867" y="4157310"/>
            <a:ext cx="1719405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动作描写</a:t>
            </a:r>
            <a:endParaRPr lang="zh-CN" altLang="en-US" sz="28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300867" y="3466478"/>
            <a:ext cx="1719405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外貌描写</a:t>
            </a:r>
            <a:endParaRPr lang="zh-CN" altLang="en-US" sz="28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1007831" y="3435846"/>
            <a:ext cx="4304383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sz="2800" dirty="0"/>
              <a:t>《</a:t>
            </a:r>
            <a:r>
              <a:rPr lang="zh-CN" altLang="en-US" sz="2800" dirty="0"/>
              <a:t>他像一棵挺脱的树</a:t>
            </a:r>
            <a:r>
              <a:rPr lang="en-US" altLang="zh-CN" sz="2800" dirty="0"/>
              <a:t>》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0733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8" grpId="0" animBg="1"/>
      <p:bldP spid="19" grpId="0" animBg="1"/>
      <p:bldP spid="20" grpId="0" animBg="1"/>
      <p:bldP spid="21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491630"/>
            <a:ext cx="770485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默读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文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，用“    ”画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出描写刷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子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李语言、动作、外貌等语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句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思考：这些语句是怎么表现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刷子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李的特点的？</a:t>
            </a:r>
            <a:endParaRPr lang="en-US" altLang="zh-CN" sz="3200" kern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>
              <a:lnSpc>
                <a:spcPct val="150000"/>
              </a:lnSpc>
              <a:defRPr/>
            </a:pP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</a:t>
            </a:r>
            <a:r>
              <a:rPr lang="en-US" altLang="zh-CN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99992" y="2139702"/>
            <a:ext cx="86409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08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931" y="186454"/>
            <a:ext cx="5978098" cy="490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1896836" y="4052019"/>
            <a:ext cx="38272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52806" y="3075845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4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7255" y="232721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6911" y="1507431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2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7544" y="2159447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3</a:t>
            </a:r>
            <a:endParaRPr lang="zh-CN" altLang="en-US" sz="2000">
              <a:solidFill>
                <a:srgbClr val="FF0000"/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377562" y="4371950"/>
            <a:ext cx="5346566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11242" y="4678988"/>
            <a:ext cx="2639603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6250670" y="3839424"/>
            <a:ext cx="2376264" cy="461665"/>
          </a:xfrm>
          <a:prstGeom prst="rect">
            <a:avLst/>
          </a:prstGeom>
          <a:solidFill>
            <a:srgbClr val="FFC000">
              <a:alpha val="90000"/>
            </a:srgbClr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动</a:t>
            </a:r>
            <a:r>
              <a:rPr lang="zh-CN" altLang="en-US" sz="24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作、外貌描</a:t>
            </a:r>
            <a:r>
              <a:rPr lang="zh-CN" altLang="en-US" sz="24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写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539552" y="1235497"/>
            <a:ext cx="5184576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5337035" y="915566"/>
            <a:ext cx="387093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467544" y="1538487"/>
            <a:ext cx="3960440" cy="22109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6156176" y="1587445"/>
            <a:ext cx="2827519" cy="1200329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    相照应，表明关于刷子李的传说似乎一点儿都不假。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51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课本图片\P7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462126"/>
            <a:ext cx="4142901" cy="1363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E:\22春\教材变化资料\智慧教室用图\已经替换的\1.7要换的\P75 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5" y="1825285"/>
            <a:ext cx="6569235" cy="247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直接连接符 15"/>
          <p:cNvCxnSpPr/>
          <p:nvPr/>
        </p:nvCxnSpPr>
        <p:spPr>
          <a:xfrm>
            <a:off x="2299644" y="2840523"/>
            <a:ext cx="392854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34162" y="3202986"/>
            <a:ext cx="5894022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23529" y="3550386"/>
            <a:ext cx="2176746" cy="10633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94470" y="3901702"/>
            <a:ext cx="4781586" cy="1693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2577042" y="3561019"/>
            <a:ext cx="350712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34162" y="431335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5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948264" y="2677450"/>
            <a:ext cx="1482452" cy="461665"/>
          </a:xfrm>
          <a:prstGeom prst="rect">
            <a:avLst/>
          </a:prstGeom>
          <a:solidFill>
            <a:srgbClr val="92D050">
              <a:alpha val="9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动</a:t>
            </a:r>
            <a:r>
              <a:rPr lang="zh-CN" altLang="en-US" sz="24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作描</a:t>
            </a:r>
            <a:r>
              <a:rPr lang="zh-CN" altLang="en-US" sz="24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写</a:t>
            </a:r>
          </a:p>
        </p:txBody>
      </p:sp>
      <p:sp>
        <p:nvSpPr>
          <p:cNvPr id="45" name="圆角矩形标注 44"/>
          <p:cNvSpPr/>
          <p:nvPr/>
        </p:nvSpPr>
        <p:spPr>
          <a:xfrm>
            <a:off x="5580112" y="790963"/>
            <a:ext cx="3475774" cy="919401"/>
          </a:xfrm>
          <a:prstGeom prst="wedgeRoundRectCallout">
            <a:avLst>
              <a:gd name="adj1" fmla="val -758"/>
              <a:gd name="adj2" fmla="val 139938"/>
              <a:gd name="adj3" fmla="val 16667"/>
            </a:avLst>
          </a:prstGeom>
          <a:solidFill>
            <a:schemeClr val="bg1"/>
          </a:solidFill>
          <a:ln w="28575"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    表现了刷子李刷墙时的轻巧和节奏感。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46" name="圆角矩形标注 45"/>
          <p:cNvSpPr/>
          <p:nvPr/>
        </p:nvSpPr>
        <p:spPr>
          <a:xfrm>
            <a:off x="2840360" y="4166948"/>
            <a:ext cx="4104456" cy="919401"/>
          </a:xfrm>
          <a:prstGeom prst="wedgeRoundRectCallout">
            <a:avLst>
              <a:gd name="adj1" fmla="val 2358"/>
              <a:gd name="adj2" fmla="val -70996"/>
              <a:gd name="adj3" fmla="val 16667"/>
            </a:avLst>
          </a:prstGeom>
          <a:solidFill>
            <a:schemeClr val="bg1">
              <a:alpha val="90000"/>
            </a:schemeClr>
          </a:solidFill>
          <a:ln w="28575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    刷子李高超的技艺跃然纸上。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75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课本图片\第五单元_页面_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5382" y="373375"/>
            <a:ext cx="6161558" cy="343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683941" y="678276"/>
            <a:ext cx="5213679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49697" y="1006417"/>
            <a:ext cx="5690455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49697" y="1339006"/>
            <a:ext cx="1469263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62675" y="3025064"/>
            <a:ext cx="5133461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4425" y="32575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8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0659" y="1361514"/>
            <a:ext cx="36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9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8988" y="2683867"/>
            <a:ext cx="524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10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0647" y="3035551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11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6" name="圆角矩形标注 15"/>
          <p:cNvSpPr/>
          <p:nvPr/>
        </p:nvSpPr>
        <p:spPr>
          <a:xfrm>
            <a:off x="6221147" y="2313804"/>
            <a:ext cx="2880320" cy="1152128"/>
          </a:xfrm>
          <a:prstGeom prst="wedgeRoundRectCallout">
            <a:avLst>
              <a:gd name="adj1" fmla="val -15206"/>
              <a:gd name="adj2" fmla="val -63287"/>
              <a:gd name="adj3" fmla="val 16667"/>
            </a:avLst>
          </a:prstGeom>
          <a:grpFill/>
          <a:ln>
            <a:solidFill>
              <a:srgbClr val="9966FF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表现了刷子李对自己高超技艺的自信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16216" y="1507575"/>
            <a:ext cx="1763527" cy="523220"/>
          </a:xfrm>
          <a:prstGeom prst="rect">
            <a:avLst/>
          </a:prstGeom>
          <a:solidFill>
            <a:srgbClr val="9966FF"/>
          </a:solidFill>
          <a:ln>
            <a:solidFill>
              <a:srgbClr val="9966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语言</a:t>
            </a:r>
            <a:r>
              <a:rPr lang="zh-CN" altLang="en-US"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描</a:t>
            </a:r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6"/>
          <p:cNvSpPr txBox="1"/>
          <p:nvPr/>
        </p:nvSpPr>
        <p:spPr>
          <a:xfrm>
            <a:off x="366433" y="3867894"/>
            <a:ext cx="7488832" cy="1055608"/>
          </a:xfrm>
          <a:prstGeom prst="round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lvl="0"/>
            <a:r>
              <a:rPr kumimoji="1"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作者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通过描写刷子</a:t>
            </a: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李</a:t>
            </a:r>
            <a:r>
              <a:rPr kumimoji="1"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的外貌、动作、语言及墙</a:t>
            </a: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面的</a:t>
            </a:r>
            <a:r>
              <a:rPr kumimoji="1"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效果，表现了刷子李技艺高超的特点。</a:t>
            </a:r>
            <a:endParaRPr kumimoji="1"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395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1115616" y="1516018"/>
            <a:ext cx="7272808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kumimoji="1"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前</a:t>
            </a:r>
            <a:r>
              <a:rPr kumimoji="1"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一课我们学习了三个描写人物的片段，这一课也是描写人物的，这两课在具体表现人物特点时用了哪些类似的方法？</a:t>
            </a:r>
            <a:endParaRPr kumimoji="1" lang="zh-CN" altLang="en-US" sz="28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94" y="120331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8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827584" y="699542"/>
            <a:ext cx="7344816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前一课分别通过描写</a:t>
            </a: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小嘎</a:t>
            </a:r>
            <a:r>
              <a:rPr kumimoji="1"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子的动作来表现他的机灵；通过描写严监生的动作来表现他的吝啬；通过描写祥子的外貌来表现他的健壮。</a:t>
            </a:r>
            <a:endParaRPr kumimoji="1"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07604" y="3291830"/>
            <a:ext cx="6984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本课除了描写了刷子李的动作、外貌，还描写了他的语言。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027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55576" y="1275606"/>
            <a:ext cx="7715593" cy="282692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本课不但描写了刷子李，还花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了大量笔墨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描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写了徒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弟曹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三，描写曹小三和讲刷子李技艺高超有什么关系呢？下节课我们继续学习课文。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555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28" y="28913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1" y="30660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/>
          <p:cNvSpPr txBox="1"/>
          <p:nvPr/>
        </p:nvSpPr>
        <p:spPr>
          <a:xfrm>
            <a:off x="624359" y="267494"/>
            <a:ext cx="200342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6" name="矩形 5"/>
          <p:cNvSpPr/>
          <p:nvPr/>
        </p:nvSpPr>
        <p:spPr>
          <a:xfrm>
            <a:off x="530636" y="2198783"/>
            <a:ext cx="8001804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A.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神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圣（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shèng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 师傅（</a:t>
            </a:r>
            <a:r>
              <a:rPr lang="en-US" altLang="zh-CN" sz="3200" b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fu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 侵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犯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B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刷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浆  捏着  露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馅儿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xiàn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 有诈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C.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包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袱（</a:t>
            </a:r>
            <a:r>
              <a:rPr lang="en-US" altLang="zh-CN" sz="3200" b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f</a:t>
            </a:r>
            <a:r>
              <a:rPr lang="en-US" altLang="zh-CN" sz="3200" b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u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 发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怔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zhèng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 轰然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D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蘸桨（</a:t>
            </a:r>
            <a:r>
              <a:rPr lang="en-US" altLang="zh-CN" sz="3200" b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z</a:t>
            </a:r>
            <a:r>
              <a:rPr lang="en-US" altLang="zh-CN" sz="3200" b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àn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 屏障  芝麻  发傻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2107" y="1491630"/>
            <a:ext cx="82638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mtClean="0">
                <a:latin typeface="黑体" pitchFamily="49" charset="-122"/>
                <a:ea typeface="黑体" pitchFamily="49" charset="-122"/>
              </a:rPr>
              <a:t>一、下列词语的字形或注音有误的一项是（   ）。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99992" y="2570016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67644" y="3695000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51920" y="3147814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52320" y="1491630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D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1600" y="4299942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07904" y="3675178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03648" y="2549233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096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99542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二、根据课文内容填空。</a:t>
            </a:r>
            <a:endParaRPr lang="zh-CN" altLang="en-US" sz="32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7546" y="1472096"/>
            <a:ext cx="79208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曹小三跟着师傅去刷墙</a:t>
            </a: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，不相信师傅的黑衣服上一个</a:t>
            </a:r>
            <a:r>
              <a:rPr lang="zh-CN" altLang="en-US" sz="2800" b="1" u="sng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en-US" altLang="zh-CN" sz="2800" b="1" u="sng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</a:t>
            </a: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；师傅刷完墙后，他在师傅的裤子上发现了一个白点，最后师傅告诉他那是裤子上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en-US" altLang="zh-CN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。曹小三对师傅的</a:t>
            </a:r>
            <a:r>
              <a:rPr lang="zh-CN" altLang="en-US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技艺崇敬至极。</a:t>
            </a:r>
            <a:endParaRPr lang="zh-CN" altLang="en-US" sz="2800" b="1" u="sng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27784" y="1974934"/>
            <a:ext cx="421722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芝麻大小的粉点都没有</a:t>
            </a:r>
            <a:endParaRPr lang="zh-CN" altLang="en-US" sz="2800" b="1" kern="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02508" y="2986546"/>
            <a:ext cx="140239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一个洞</a:t>
            </a:r>
            <a:endParaRPr lang="zh-CN" altLang="en-US" sz="2800" b="1" kern="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91680" y="3488320"/>
            <a:ext cx="100811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高超</a:t>
            </a:r>
            <a:endParaRPr lang="zh-CN" altLang="en-US" sz="2800" b="1" kern="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103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3888" y="123478"/>
            <a:ext cx="2816225" cy="715962"/>
            <a:chOff x="2915816" y="267494"/>
            <a:chExt cx="2816225" cy="715962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2915816" y="267494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439941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2915816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899592" y="2139702"/>
            <a:ext cx="71287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0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默读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课文第</a:t>
            </a:r>
            <a:r>
              <a:rPr lang="en-US" altLang="zh-CN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3-11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自然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段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，用“    ”画出描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写曹小三情感变化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语句，说说你体会到了什么。</a:t>
            </a:r>
            <a:r>
              <a:rPr lang="zh-CN" altLang="en-US" sz="2000" kern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课后第</a:t>
            </a:r>
            <a:r>
              <a:rPr lang="en-US" altLang="zh-CN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zh-CN" altLang="en-US" sz="2000" kern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2000" kern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49" y="979013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61" y="983776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4">
            <a:extLst>
              <a:ext uri="{FF2B5EF4-FFF2-40B4-BE49-F238E27FC236}">
                <a16:creationId xmlns="" xmlns:a16="http://schemas.microsoft.com/office/drawing/2014/main" id="{5484379D-3776-7748-BF08-F82CF795CA5C}"/>
              </a:ext>
            </a:extLst>
          </p:cNvPr>
          <p:cNvSpPr txBox="1"/>
          <p:nvPr/>
        </p:nvSpPr>
        <p:spPr>
          <a:xfrm>
            <a:off x="806676" y="958385"/>
            <a:ext cx="24213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84268" y="2571750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-300" smtClean="0">
                <a:latin typeface="黑体" panose="02010609060101010101" pitchFamily="49" charset="-122"/>
                <a:ea typeface="黑体" panose="02010609060101010101" pitchFamily="49" charset="-122"/>
              </a:rPr>
              <a:t>~~~~~~</a:t>
            </a:r>
            <a:endParaRPr lang="zh-CN" altLang="en-US" sz="2400" spc="-3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27503" y="1432197"/>
            <a:ext cx="5801542" cy="3011761"/>
            <a:chOff x="3327503" y="1432197"/>
            <a:chExt cx="5801542" cy="3011761"/>
          </a:xfrm>
        </p:grpSpPr>
        <p:pic>
          <p:nvPicPr>
            <p:cNvPr id="3075" name="Picture 3" descr="E:\22春\教材变化资料\智慧教室用图\已经替换的\1.7要换的\P75 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327503" y="1451498"/>
              <a:ext cx="5801542" cy="2992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6556765" y="1432197"/>
              <a:ext cx="4320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smtClean="0">
                  <a:solidFill>
                    <a:srgbClr val="FF0000"/>
                  </a:solidFill>
                </a:rPr>
                <a:t>6</a:t>
              </a:r>
              <a:endParaRPr lang="zh-CN" altLang="en-US" sz="2000">
                <a:solidFill>
                  <a:srgbClr val="FF0000"/>
                </a:solidFill>
              </a:endParaRPr>
            </a:p>
          </p:txBody>
        </p:sp>
      </p:grpSp>
      <p:pic>
        <p:nvPicPr>
          <p:cNvPr id="3074" name="Picture 2" descr="E:\22春\资源\图片\课本图片\P7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3478"/>
            <a:ext cx="6811274" cy="126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4283968" y="818549"/>
            <a:ext cx="1832553" cy="584775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心理描写</a:t>
            </a:r>
          </a:p>
        </p:txBody>
      </p:sp>
      <p:sp>
        <p:nvSpPr>
          <p:cNvPr id="17" name="矩形 16"/>
          <p:cNvSpPr/>
          <p:nvPr/>
        </p:nvSpPr>
        <p:spPr>
          <a:xfrm>
            <a:off x="5057064" y="2666890"/>
            <a:ext cx="1872208" cy="584775"/>
          </a:xfrm>
          <a:prstGeom prst="rect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动作描写</a:t>
            </a:r>
          </a:p>
        </p:txBody>
      </p:sp>
      <p:sp>
        <p:nvSpPr>
          <p:cNvPr id="19" name="矩形 18"/>
          <p:cNvSpPr/>
          <p:nvPr/>
        </p:nvSpPr>
        <p:spPr>
          <a:xfrm>
            <a:off x="5096719" y="4491830"/>
            <a:ext cx="1832553" cy="584775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心理描写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9670" y="18062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3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0" name="圆角矩形标注 19"/>
          <p:cNvSpPr/>
          <p:nvPr/>
        </p:nvSpPr>
        <p:spPr>
          <a:xfrm>
            <a:off x="901280" y="2790066"/>
            <a:ext cx="3706856" cy="919401"/>
          </a:xfrm>
          <a:prstGeom prst="wedgeRoundRectCallout">
            <a:avLst>
              <a:gd name="adj1" fmla="val 59979"/>
              <a:gd name="adj2" fmla="val -20014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刷子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李凭着高超的技艺在徒弟心中树立了权威。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2667" y="1142836"/>
            <a:ext cx="3605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~~~~~~~~~~~~~~~~~~~~~~~~~~~~</a:t>
            </a:r>
            <a:endParaRPr lang="zh-CN" altLang="en-US" sz="2400" b="1" spc="-3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179512" y="1572602"/>
            <a:ext cx="3370149" cy="919401"/>
          </a:xfrm>
          <a:prstGeom prst="wedgeRoundRectCallout">
            <a:avLst>
              <a:gd name="adj1" fmla="val -16738"/>
              <a:gd name="adj2" fmla="val -60413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曹小三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对师傅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高超技艺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半信半疑。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76404" y="3366120"/>
            <a:ext cx="1820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</a:t>
            </a:r>
            <a:r>
              <a:rPr lang="en-US" altLang="zh-CN" sz="2400" b="1" spc="-30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75220" y="3651870"/>
            <a:ext cx="2489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</a:t>
            </a:r>
            <a:r>
              <a:rPr lang="en-US" altLang="zh-CN" sz="2400" b="1" spc="-30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54840" y="3935867"/>
            <a:ext cx="2689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</a:t>
            </a:r>
            <a:endParaRPr lang="zh-CN" altLang="en-US" sz="2400" b="1" spc="-3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4208" y="4230216"/>
            <a:ext cx="1839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</a:t>
            </a:r>
            <a:endParaRPr lang="zh-CN" altLang="en-US" sz="2400" b="1" spc="-3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28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  <p:bldP spid="19" grpId="0" animBg="1"/>
      <p:bldP spid="20" grpId="0" animBg="1"/>
      <p:bldP spid="4" grpId="0"/>
      <p:bldP spid="7" grpId="0" animBg="1"/>
      <p:bldP spid="8" grpId="0"/>
      <p:bldP spid="25" grpId="0"/>
      <p:bldP spid="27" grpId="0"/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22春\教材变化资料\智慧教室用图\已经替换的\1.7要换的\P75 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306" y="339502"/>
            <a:ext cx="3093550" cy="227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E:\22春\资源\图片\课本图片\第五单元_页面_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65261" y="1462013"/>
            <a:ext cx="5794291" cy="361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/>
          <p:cNvSpPr/>
          <p:nvPr/>
        </p:nvSpPr>
        <p:spPr>
          <a:xfrm>
            <a:off x="738002" y="2754916"/>
            <a:ext cx="1832553" cy="584775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心理描写</a:t>
            </a:r>
          </a:p>
        </p:txBody>
      </p:sp>
      <p:sp>
        <p:nvSpPr>
          <p:cNvPr id="37" name="圆角矩形标注 36"/>
          <p:cNvSpPr/>
          <p:nvPr/>
        </p:nvSpPr>
        <p:spPr>
          <a:xfrm>
            <a:off x="107504" y="3552668"/>
            <a:ext cx="3096344" cy="1328023"/>
          </a:xfrm>
          <a:prstGeom prst="wedgeRoundRectCallout">
            <a:avLst>
              <a:gd name="adj1" fmla="val 55333"/>
              <a:gd name="adj2" fmla="val -13050"/>
              <a:gd name="adj3" fmla="val 16667"/>
            </a:avLst>
          </a:prstGeom>
          <a:solidFill>
            <a:schemeClr val="bg1"/>
          </a:solidFill>
          <a:ln w="28575">
            <a:solidFill>
              <a:srgbClr val="9966FF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曹小三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发现师傅“露馅儿”的真相，心服口服。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441133" y="1514807"/>
            <a:ext cx="1872208" cy="584775"/>
          </a:xfrm>
          <a:prstGeom prst="rect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动作描写</a:t>
            </a:r>
          </a:p>
        </p:txBody>
      </p:sp>
      <p:sp>
        <p:nvSpPr>
          <p:cNvPr id="39" name="矩形 38"/>
          <p:cNvSpPr/>
          <p:nvPr/>
        </p:nvSpPr>
        <p:spPr>
          <a:xfrm>
            <a:off x="6482527" y="3787175"/>
            <a:ext cx="1872208" cy="584775"/>
          </a:xfrm>
          <a:prstGeom prst="rect">
            <a:avLst/>
          </a:prstGeom>
          <a:solidFill>
            <a:srgbClr val="9966FF">
              <a:alpha val="90000"/>
            </a:srgbClr>
          </a:solidFill>
          <a:ln>
            <a:solidFill>
              <a:srgbClr val="9966FF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神态描</a:t>
            </a:r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53159" y="2716816"/>
            <a:ext cx="36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9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62066" y="3971840"/>
            <a:ext cx="677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10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 rot="10800000" flipV="1">
            <a:off x="3486520" y="4268627"/>
            <a:ext cx="645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11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4354" y="313576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7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337269" y="306689"/>
            <a:ext cx="1090715" cy="1077218"/>
          </a:xfrm>
          <a:prstGeom prst="rect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动作描写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000662" y="1807195"/>
            <a:ext cx="1262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</a:t>
            </a:r>
            <a:endParaRPr lang="zh-CN" altLang="en-US" sz="2400" b="1" spc="-3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9800" y="2110085"/>
            <a:ext cx="2756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</a:t>
            </a:r>
            <a:endParaRPr lang="zh-CN" altLang="en-US" sz="2400" b="1" spc="-3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95535" y="2398117"/>
            <a:ext cx="279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</a:t>
            </a:r>
            <a:endParaRPr lang="zh-CN" altLang="en-US" sz="2400" b="1" spc="-3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40347" y="1678037"/>
            <a:ext cx="763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</a:t>
            </a:r>
            <a:endParaRPr lang="zh-CN" altLang="en-US" sz="2400" b="1" spc="-3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588224" y="1707513"/>
            <a:ext cx="2149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210547" y="4160217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9966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</a:t>
            </a:r>
            <a:endParaRPr lang="zh-CN" altLang="en-US" sz="2400" b="1" spc="-300">
              <a:solidFill>
                <a:srgbClr val="9966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944783" y="3219681"/>
            <a:ext cx="2947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60388" y="3552668"/>
            <a:ext cx="1327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334434" y="840040"/>
            <a:ext cx="1928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</a:t>
            </a:r>
            <a:r>
              <a:rPr lang="en-US" altLang="zh-CN" sz="2400" b="1" spc="-30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95536" y="1173981"/>
            <a:ext cx="306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</a:t>
            </a:r>
            <a:r>
              <a:rPr lang="en-US" altLang="zh-CN" sz="2400" b="1" spc="-30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66231" y="1483279"/>
            <a:ext cx="2102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</a:t>
            </a:r>
            <a:r>
              <a:rPr lang="en-US" altLang="zh-CN" sz="2400" b="1" spc="-30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r>
              <a:rPr lang="en-US" altLang="zh-CN" sz="2400" b="1" spc="-30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400" b="1" spc="-30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圆角矩形标注 28"/>
          <p:cNvSpPr/>
          <p:nvPr/>
        </p:nvSpPr>
        <p:spPr>
          <a:xfrm>
            <a:off x="4572000" y="396911"/>
            <a:ext cx="3482683" cy="919401"/>
          </a:xfrm>
          <a:prstGeom prst="wedgeRoundRectCallout">
            <a:avLst>
              <a:gd name="adj1" fmla="val 21394"/>
              <a:gd name="adj2" fmla="val 62969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曹小三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发现师傅“露馅儿”，心情复杂。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54363" y="1790336"/>
            <a:ext cx="36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8</a:t>
            </a:r>
            <a:endParaRPr lang="zh-CN" altLang="en-US" sz="2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15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7" grpId="0" animBg="1"/>
      <p:bldP spid="38" grpId="0" animBg="1"/>
      <p:bldP spid="38" grpId="1" animBg="1"/>
      <p:bldP spid="39" grpId="0" animBg="1"/>
      <p:bldP spid="27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2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39552" y="555526"/>
            <a:ext cx="8064896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    曹小三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第一天当学徒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，他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心情经历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了怎样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的变化呢？你来用词语概括一下吧！</a:t>
            </a:r>
            <a:endParaRPr lang="zh-CN" altLang="en-US" sz="3200" b="1" kern="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27584" y="2791288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dirty="0" smtClean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半信半疑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99792" y="1995685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smtClean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无比崇敬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16016" y="2872124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smtClean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再次质疑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88224" y="1995685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smtClean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崇敬至极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971600" y="2037498"/>
            <a:ext cx="7521637" cy="1542364"/>
            <a:chOff x="971600" y="1749467"/>
            <a:chExt cx="7521637" cy="1542364"/>
          </a:xfrm>
        </p:grpSpPr>
        <p:cxnSp>
          <p:nvCxnSpPr>
            <p:cNvPr id="9" name="肘形连接符 8"/>
            <p:cNvCxnSpPr/>
            <p:nvPr/>
          </p:nvCxnSpPr>
          <p:spPr>
            <a:xfrm flipV="1">
              <a:off x="971600" y="1749467"/>
              <a:ext cx="3456384" cy="1542364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肘形连接符 36"/>
            <p:cNvCxnSpPr/>
            <p:nvPr/>
          </p:nvCxnSpPr>
          <p:spPr>
            <a:xfrm>
              <a:off x="2843808" y="1749467"/>
              <a:ext cx="3744416" cy="1542364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肘形连接符 38"/>
            <p:cNvCxnSpPr/>
            <p:nvPr/>
          </p:nvCxnSpPr>
          <p:spPr>
            <a:xfrm flipV="1">
              <a:off x="4748821" y="1749467"/>
              <a:ext cx="3744416" cy="1542364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矩形 40"/>
          <p:cNvSpPr/>
          <p:nvPr/>
        </p:nvSpPr>
        <p:spPr>
          <a:xfrm>
            <a:off x="2195736" y="4155926"/>
            <a:ext cx="39964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一波三折、跌宕起伏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93" y="267494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86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7624" y="1640900"/>
            <a:ext cx="6840760" cy="145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从</a:t>
            </a:r>
            <a:r>
              <a:rPr lang="zh-CN" altLang="en-US" sz="32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曹小三的两次质疑和两次崇敬中，你感受到了什么</a:t>
            </a: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3200" b="1" kern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401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67744" y="937440"/>
            <a:ext cx="6336704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传说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中的高超技艺不是常人所能达到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的。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1570" y="1168272"/>
            <a:ext cx="172996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kern="0">
                <a:latin typeface="黑体" pitchFamily="49" charset="-122"/>
                <a:ea typeface="黑体" pitchFamily="49" charset="-122"/>
              </a:rPr>
              <a:t>两次质疑</a:t>
            </a:r>
            <a:endParaRPr lang="zh-CN" alt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70" y="3228971"/>
            <a:ext cx="172996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kern="0">
                <a:latin typeface="黑体" pitchFamily="49" charset="-122"/>
                <a:ea typeface="黑体" pitchFamily="49" charset="-122"/>
              </a:rPr>
              <a:t>两次崇敬</a:t>
            </a:r>
            <a:endParaRPr lang="zh-CN" alt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67744" y="2643758"/>
            <a:ext cx="6336704" cy="156966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曹小三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印证了传说是真的，可见刷子李确实有着常人难以企及的高超技艺。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888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339502"/>
            <a:ext cx="7992888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    曹小三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是如何印</a:t>
            </a:r>
            <a:r>
              <a:rPr lang="zh-CN" altLang="en-US" sz="2800" b="1" kern="0">
                <a:latin typeface="宋体" panose="02010600030101010101" pitchFamily="2" charset="-122"/>
                <a:ea typeface="宋体" panose="02010600030101010101" pitchFamily="2" charset="-122"/>
              </a:rPr>
              <a:t>证</a:t>
            </a:r>
            <a:r>
              <a:rPr lang="zh-CN" altLang="en-US" sz="28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的？结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果</a:t>
            </a:r>
            <a:r>
              <a:rPr lang="zh-CN" altLang="en-US" sz="2800" b="1" kern="0">
                <a:latin typeface="宋体" panose="02010600030101010101" pitchFamily="2" charset="-122"/>
                <a:ea typeface="宋体" panose="02010600030101010101" pitchFamily="2" charset="-122"/>
              </a:rPr>
              <a:t>如何</a:t>
            </a:r>
            <a:r>
              <a:rPr lang="zh-CN" altLang="en-US" sz="28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？请你用上关联词，把曹小三印证的过程和结果说清楚吧！</a:t>
            </a:r>
            <a:endParaRPr lang="zh-CN" altLang="en-US" sz="28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0229" y="1720094"/>
            <a:ext cx="784887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虽然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曹小三在刷子李每</a:t>
            </a: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一面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墙刷完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时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就</a:t>
            </a:r>
            <a:r>
              <a:rPr lang="zh-CN" altLang="en-US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en-US" altLang="zh-CN" sz="2800" b="1" u="sng" kern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但是他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居然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连</a:t>
            </a:r>
            <a:endParaRPr lang="en-US" altLang="zh-CN" sz="2800" b="1" kern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u="sng" ker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即使后来发现的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zh-CN" altLang="en-US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也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不是</a:t>
            </a:r>
            <a:r>
              <a:rPr lang="zh-CN" altLang="en-US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而是烟烫出来的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zh-CN" altLang="en-US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因此，曹小三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对刷子李高超的刷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浆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技艺</a:t>
            </a:r>
            <a:r>
              <a:rPr lang="zh-CN" altLang="en-US" sz="2800" b="1" u="sng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5576" y="2212247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kern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遍师傅的全身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15119" y="2243023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一个芝麻大小</a:t>
            </a:r>
            <a:r>
              <a:rPr lang="zh-CN" altLang="en-US" sz="2800" b="1" kern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766622" y="2759899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白点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47664" y="324570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白浆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12160" y="326215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小洞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96136" y="3770189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崇敬至极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96336" y="1723531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搜索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68560" y="2744387"/>
            <a:ext cx="2774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粉点都没发现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672639" y="2212247"/>
            <a:ext cx="787793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940152" y="2726841"/>
            <a:ext cx="2448272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95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9" grpId="0"/>
      <p:bldP spid="10" grpId="0"/>
      <p:bldP spid="4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483234"/>
            <a:ext cx="7416824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从描写曹小三的语句中也可以感受到刷子李技艺高超的特点吗？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586" y="12347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27584" y="1995686"/>
            <a:ext cx="7344816" cy="2608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作者通过描写曹小三对师傅从崇敬到质疑，再到崇敬的情感变化，表现出刷子李刷墙手艺之高超。我们在读写人的文章时，可以关注描写周围人反应的语句，这样能帮助我们更好地感受人物的特点。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311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9622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933646" y="1892740"/>
            <a:ext cx="7200800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zh-CN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课不仅直接描写了刷子里的语言、动作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外貌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  <a:r>
              <a:rPr lang="zh-CN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，还通过描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写曹</a:t>
            </a:r>
            <a:r>
              <a:rPr lang="zh-CN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小三的举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止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心</a:t>
            </a:r>
            <a:r>
              <a:rPr lang="zh-CN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理活动，从侧面表现了刷子李的特点。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243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8186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27710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60585" y="2242188"/>
            <a:ext cx="57809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2800" b="1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刷子李</a:t>
            </a:r>
            <a:endParaRPr lang="zh-CN" altLang="en-US" sz="2800" b="1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736649" y="1898991"/>
            <a:ext cx="128149" cy="2238382"/>
          </a:xfrm>
          <a:prstGeom prst="leftBrace">
            <a:avLst>
              <a:gd name="adj1" fmla="val 65103"/>
              <a:gd name="adj2" fmla="val 500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>
            <a:extLst>
              <a:ext uri="{FF2B5EF4-FFF2-40B4-BE49-F238E27FC236}">
                <a16:creationId xmlns="" xmlns:a16="http://schemas.microsoft.com/office/drawing/2014/main" id="{E83FD7BB-D7E3-EF4B-BEBB-9F1DFCF1B616}"/>
              </a:ext>
            </a:extLst>
          </p:cNvPr>
          <p:cNvSpPr txBox="1"/>
          <p:nvPr/>
        </p:nvSpPr>
        <p:spPr>
          <a:xfrm>
            <a:off x="552420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3" name="矩形 2"/>
          <p:cNvSpPr/>
          <p:nvPr/>
        </p:nvSpPr>
        <p:spPr>
          <a:xfrm>
            <a:off x="864798" y="1718968"/>
            <a:ext cx="73981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传说：刷浆穿一身黑衣，刷完，身上绝无白点</a:t>
            </a:r>
            <a:endParaRPr lang="zh-CN" altLang="en-US" b="1" dirty="0">
              <a:solidFill>
                <a:prstClr val="black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48595" y="317597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印证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757044" y="2848657"/>
            <a:ext cx="50321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刷墙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无白点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有白点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抽烟烧的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757044" y="3675732"/>
            <a:ext cx="64684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曹小三：半信半疑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佩服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失望</a:t>
            </a: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发怔发傻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左大括号 17"/>
          <p:cNvSpPr/>
          <p:nvPr/>
        </p:nvSpPr>
        <p:spPr>
          <a:xfrm>
            <a:off x="1712670" y="2902659"/>
            <a:ext cx="176107" cy="1234713"/>
          </a:xfrm>
          <a:prstGeom prst="leftBrace">
            <a:avLst>
              <a:gd name="adj1" fmla="val 65103"/>
              <a:gd name="adj2" fmla="val 500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3"/>
          <p:cNvSpPr txBox="1">
            <a:spLocks noChangeArrowheads="1"/>
          </p:cNvSpPr>
          <p:nvPr/>
        </p:nvSpPr>
        <p:spPr bwMode="auto">
          <a:xfrm>
            <a:off x="8367467" y="2187023"/>
            <a:ext cx="57809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2800" b="1" noProof="1" smtClean="0">
                <a:latin typeface="楷体" panose="02010609060101010101" pitchFamily="49" charset="-122"/>
                <a:ea typeface="楷体" panose="02010609060101010101" pitchFamily="49" charset="-122"/>
              </a:rPr>
              <a:t>技艺高超</a:t>
            </a:r>
            <a:endParaRPr lang="zh-CN" altLang="en-US" sz="28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左大括号 31"/>
          <p:cNvSpPr/>
          <p:nvPr/>
        </p:nvSpPr>
        <p:spPr>
          <a:xfrm flipH="1">
            <a:off x="8262975" y="1898990"/>
            <a:ext cx="104491" cy="2103915"/>
          </a:xfrm>
          <a:prstGeom prst="leftBrace">
            <a:avLst>
              <a:gd name="adj1" fmla="val 65103"/>
              <a:gd name="adj2" fmla="val 500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44" y="241585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57" y="279685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4">
            <a:extLst>
              <a:ext uri="{FF2B5EF4-FFF2-40B4-BE49-F238E27FC236}">
                <a16:creationId xmlns="" xmlns:a16="http://schemas.microsoft.com/office/drawing/2014/main" id="{4A3C3B97-39E1-8A49-BBB7-0945BB059AA6}"/>
              </a:ext>
            </a:extLst>
          </p:cNvPr>
          <p:cNvSpPr txBox="1"/>
          <p:nvPr/>
        </p:nvSpPr>
        <p:spPr>
          <a:xfrm>
            <a:off x="777332" y="241585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7" name="矩形 6"/>
          <p:cNvSpPr/>
          <p:nvPr/>
        </p:nvSpPr>
        <p:spPr>
          <a:xfrm>
            <a:off x="971600" y="1059582"/>
            <a:ext cx="7168582" cy="376256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这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篇课文写了刷子李新收的徒弟曹小三对有关刷子李</a:t>
            </a:r>
            <a:r>
              <a:rPr lang="zh-CN" altLang="en-US" sz="3200" b="1" u="sng" smtClean="0">
                <a:latin typeface="楷体" pitchFamily="49" charset="-122"/>
                <a:ea typeface="楷体" pitchFamily="49" charset="-122"/>
              </a:rPr>
              <a:t>       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的传说一直</a:t>
            </a:r>
            <a:r>
              <a:rPr lang="en-US" altLang="zh-CN" sz="3200" b="1" u="sng" smtClean="0">
                <a:latin typeface="楷体" pitchFamily="49" charset="-122"/>
                <a:ea typeface="楷体" pitchFamily="49" charset="-122"/>
              </a:rPr>
              <a:t>       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。学徒第一天，他跟随师傅去给新房刷浆，亲眼看到师傅的绝活后，不由得对师傅</a:t>
            </a:r>
            <a:r>
              <a:rPr lang="zh-CN" altLang="en-US" sz="3200" b="1" u="sng" smtClean="0">
                <a:latin typeface="楷体" pitchFamily="49" charset="-122"/>
                <a:ea typeface="楷体" pitchFamily="49" charset="-122"/>
              </a:rPr>
              <a:t>        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55976" y="1866042"/>
            <a:ext cx="187220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技艺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高超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44423" y="2657699"/>
            <a:ext cx="1831433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半信半疑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27984" y="4112796"/>
            <a:ext cx="208823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佩服至极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22405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22563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525718" y="923517"/>
            <a:ext cx="8333680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 一、</a:t>
            </a:r>
            <a:r>
              <a:rPr lang="zh-CN" altLang="zh-CN" sz="2800" dirty="0" smtClean="0">
                <a:latin typeface="黑体" pitchFamily="49" charset="-122"/>
                <a:ea typeface="黑体" pitchFamily="49" charset="-122"/>
              </a:rPr>
              <a:t>对</a:t>
            </a:r>
            <a:r>
              <a:rPr lang="zh-CN" altLang="zh-CN" sz="2800" dirty="0">
                <a:latin typeface="黑体" pitchFamily="49" charset="-122"/>
                <a:ea typeface="黑体" pitchFamily="49" charset="-122"/>
              </a:rPr>
              <a:t>师傅的技艺，曹小三的态度是怎样变化</a:t>
            </a:r>
            <a:r>
              <a:rPr lang="zh-CN" altLang="zh-CN" sz="2800">
                <a:latin typeface="黑体" pitchFamily="49" charset="-122"/>
                <a:ea typeface="黑体" pitchFamily="49" charset="-122"/>
              </a:rPr>
              <a:t>的</a:t>
            </a:r>
            <a:r>
              <a:rPr lang="zh-CN" altLang="zh-CN" sz="2800" smtClean="0">
                <a:latin typeface="黑体" pitchFamily="49" charset="-122"/>
                <a:ea typeface="黑体" pitchFamily="49" charset="-122"/>
              </a:rPr>
              <a:t>？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试</a:t>
            </a:r>
            <a:r>
              <a:rPr lang="zh-CN" altLang="en-US" sz="2800" smtClean="0">
                <a:latin typeface="黑体" pitchFamily="49" charset="-122"/>
                <a:ea typeface="黑体" pitchFamily="49" charset="-122"/>
              </a:rPr>
              <a:t>着填一填吧！</a:t>
            </a:r>
            <a:r>
              <a:rPr lang="zh-CN" altLang="zh-CN" sz="2800" dirty="0">
                <a:latin typeface="黑体" pitchFamily="49" charset="-122"/>
                <a:ea typeface="黑体" pitchFamily="49" charset="-122"/>
              </a:rPr>
              <a:t>　</a:t>
            </a:r>
          </a:p>
        </p:txBody>
      </p:sp>
      <p:sp>
        <p:nvSpPr>
          <p:cNvPr id="4" name="文本框 14"/>
          <p:cNvSpPr txBox="1"/>
          <p:nvPr/>
        </p:nvSpPr>
        <p:spPr>
          <a:xfrm>
            <a:off x="525718" y="258502"/>
            <a:ext cx="200342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6" name="矩形 5"/>
          <p:cNvSpPr/>
          <p:nvPr/>
        </p:nvSpPr>
        <p:spPr>
          <a:xfrm>
            <a:off x="467544" y="1962001"/>
            <a:ext cx="8208912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9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 </a:t>
            </a:r>
            <a:r>
              <a:rPr lang="zh-CN" altLang="zh-CN" sz="29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起初</a:t>
            </a:r>
            <a:r>
              <a:rPr lang="zh-CN" altLang="zh-CN" sz="29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曹小三对师傅的绝活</a:t>
            </a:r>
            <a:r>
              <a:rPr lang="zh-CN" altLang="zh-CN" sz="29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一直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    </a:t>
            </a:r>
            <a:r>
              <a:rPr lang="zh-CN" altLang="zh-CN" sz="29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），但大半天下来，居然连一个芝麻大的粉点也没发现，他真</a:t>
            </a:r>
            <a:r>
              <a:rPr lang="zh-CN" altLang="zh-CN" sz="29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觉得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    </a:t>
            </a:r>
            <a:r>
              <a:rPr lang="zh-CN" altLang="zh-CN" sz="29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师傅刷完后，他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却</a:t>
            </a:r>
            <a:r>
              <a:rPr lang="zh-CN" altLang="zh-CN" sz="29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突然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发现</a:t>
            </a:r>
            <a:r>
              <a:rPr lang="zh-CN" altLang="en-US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师傅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裤子</a:t>
            </a:r>
            <a:r>
              <a:rPr lang="zh-CN" altLang="zh-CN" sz="29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上有一个</a:t>
            </a:r>
            <a:r>
              <a:rPr lang="zh-CN" altLang="zh-CN" sz="29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白点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，（</a:t>
            </a:r>
            <a:r>
              <a:rPr lang="en-US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    </a:t>
            </a:r>
            <a:r>
              <a:rPr lang="zh-CN" altLang="zh-CN" sz="29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），最后知道那是师傅抽烟不小心烧出来的小洞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时，</a:t>
            </a:r>
            <a:r>
              <a:rPr lang="zh-CN" altLang="en-US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对师傅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zh-CN" altLang="zh-CN" sz="29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　</a:t>
            </a:r>
            <a:r>
              <a:rPr lang="en-US" altLang="zh-CN" sz="29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29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　</a:t>
            </a:r>
            <a:r>
              <a:rPr lang="en-US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zh-CN" sz="29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</a:t>
            </a:r>
            <a:r>
              <a:rPr lang="zh-CN" altLang="zh-CN" sz="29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9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88224" y="1931253"/>
            <a:ext cx="1678665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9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半信半疑</a:t>
            </a:r>
            <a:endParaRPr lang="zh-CN" altLang="en-US" sz="29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046975" y="2834854"/>
            <a:ext cx="1678665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9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五体投地</a:t>
            </a:r>
            <a:endParaRPr lang="zh-CN" altLang="en-US" sz="29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349719" y="3256558"/>
            <a:ext cx="1678665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9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大失所望</a:t>
            </a:r>
            <a:endParaRPr lang="zh-CN" altLang="en-US" sz="29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957231" y="4193380"/>
            <a:ext cx="1678665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9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崇敬至极</a:t>
            </a:r>
            <a:endParaRPr lang="zh-CN" altLang="en-US" sz="29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401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203598"/>
            <a:ext cx="741682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smtClean="0"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zh-CN" sz="2600" b="1" smtClean="0">
                <a:latin typeface="宋体" pitchFamily="2" charset="-122"/>
                <a:ea typeface="宋体" pitchFamily="2" charset="-122"/>
              </a:rPr>
              <a:t>课文</a:t>
            </a:r>
            <a:r>
              <a:rPr lang="zh-CN" altLang="zh-CN" sz="2600" b="1" dirty="0">
                <a:latin typeface="宋体" pitchFamily="2" charset="-122"/>
                <a:ea typeface="宋体" pitchFamily="2" charset="-122"/>
              </a:rPr>
              <a:t>用大量的笔墨描写曹小三，是为了衬托刷子李的绝活名副其实。（</a:t>
            </a:r>
            <a:r>
              <a:rPr lang="en-US" altLang="zh-CN" sz="2600" b="1" dirty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zh-CN" sz="2600" b="1" dirty="0">
                <a:latin typeface="宋体" pitchFamily="2" charset="-122"/>
                <a:ea typeface="宋体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2600" b="1" smtClean="0"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zh-CN" sz="2600" b="1" smtClean="0">
                <a:latin typeface="宋体" pitchFamily="2" charset="-122"/>
                <a:ea typeface="宋体" pitchFamily="2" charset="-122"/>
              </a:rPr>
              <a:t>文</a:t>
            </a:r>
            <a:r>
              <a:rPr lang="zh-CN" altLang="zh-CN" sz="2600" b="1" dirty="0">
                <a:latin typeface="宋体" pitchFamily="2" charset="-122"/>
                <a:ea typeface="宋体" pitchFamily="2" charset="-122"/>
              </a:rPr>
              <a:t>中四次写“黑衣服”，是为了突出刷子李的独特。（</a:t>
            </a:r>
            <a:r>
              <a:rPr lang="en-US" altLang="zh-CN" sz="26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zh-CN" sz="2600" b="1" dirty="0">
                <a:latin typeface="宋体" pitchFamily="2" charset="-122"/>
                <a:ea typeface="宋体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2600" b="1" smtClean="0"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zh-CN" sz="2600" b="1" smtClean="0">
                <a:latin typeface="宋体" pitchFamily="2" charset="-122"/>
                <a:ea typeface="宋体" pitchFamily="2" charset="-122"/>
              </a:rPr>
              <a:t>曹小三</a:t>
            </a:r>
            <a:r>
              <a:rPr lang="zh-CN" altLang="zh-CN" sz="2600" b="1" dirty="0">
                <a:latin typeface="宋体" pitchFamily="2" charset="-122"/>
                <a:ea typeface="宋体" pitchFamily="2" charset="-122"/>
              </a:rPr>
              <a:t>明白了要扎扎实实练习手艺，还要精益求精。（</a:t>
            </a:r>
            <a:r>
              <a:rPr lang="en-US" altLang="zh-CN" sz="26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zh-CN" sz="2600" b="1" dirty="0">
                <a:latin typeface="宋体" pitchFamily="2" charset="-122"/>
                <a:ea typeface="宋体" pitchFamily="2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179512" y="483518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二</a:t>
            </a:r>
            <a:r>
              <a:rPr lang="zh-CN" altLang="en-US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、</a:t>
            </a:r>
            <a:r>
              <a:rPr lang="zh-CN" altLang="zh-CN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回顾课文内容，判断下面的说法是否正确。</a:t>
            </a:r>
          </a:p>
        </p:txBody>
      </p:sp>
      <p:sp>
        <p:nvSpPr>
          <p:cNvPr id="5" name="矩形 4"/>
          <p:cNvSpPr/>
          <p:nvPr/>
        </p:nvSpPr>
        <p:spPr>
          <a:xfrm>
            <a:off x="4644008" y="1851670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√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442620" y="3050257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×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442620" y="4227934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105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707654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自主阅读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俗世奇人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，感受作者刻画人物的方法。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52" y="361383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27" y="370908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483" y="32396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21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1534</Words>
  <Application>Microsoft Office PowerPoint</Application>
  <PresentationFormat>全屏显示(16:9)</PresentationFormat>
  <Paragraphs>259</Paragraphs>
  <Slides>39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2" baseType="lpstr">
      <vt:lpstr>Arial</vt:lpstr>
      <vt:lpstr>宋体</vt:lpstr>
      <vt:lpstr>Calibri</vt:lpstr>
      <vt:lpstr>微软雅黑</vt:lpstr>
      <vt:lpstr>汉语拼音</vt:lpstr>
      <vt:lpstr>华文楷体</vt:lpstr>
      <vt:lpstr>黑体</vt:lpstr>
      <vt:lpstr>Xingkai SC</vt:lpstr>
      <vt:lpstr>Kaiti SC</vt:lpstr>
      <vt:lpstr>楷体</vt:lpstr>
      <vt:lpstr>幼圆</vt:lpstr>
      <vt:lpstr>Times New Roman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2023-09-14T01:15:11Z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