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39"/>
  </p:notesMasterIdLst>
  <p:handoutMasterIdLst>
    <p:handoutMasterId r:id="rId40"/>
  </p:handoutMasterIdLst>
  <p:sldIdLst>
    <p:sldId id="1113" r:id="rId2"/>
    <p:sldId id="523" r:id="rId3"/>
    <p:sldId id="1051" r:id="rId4"/>
    <p:sldId id="1082" r:id="rId5"/>
    <p:sldId id="1110" r:id="rId6"/>
    <p:sldId id="1115" r:id="rId7"/>
    <p:sldId id="1116" r:id="rId8"/>
    <p:sldId id="1117" r:id="rId9"/>
    <p:sldId id="1083" r:id="rId10"/>
    <p:sldId id="1104" r:id="rId11"/>
    <p:sldId id="1114" r:id="rId12"/>
    <p:sldId id="1101" r:id="rId13"/>
    <p:sldId id="1096" r:id="rId14"/>
    <p:sldId id="1119" r:id="rId15"/>
    <p:sldId id="1118" r:id="rId16"/>
    <p:sldId id="1120" r:id="rId17"/>
    <p:sldId id="1121" r:id="rId18"/>
    <p:sldId id="1122" r:id="rId19"/>
    <p:sldId id="941" r:id="rId20"/>
    <p:sldId id="1123" r:id="rId21"/>
    <p:sldId id="1094" r:id="rId22"/>
    <p:sldId id="1124" r:id="rId23"/>
    <p:sldId id="1105" r:id="rId24"/>
    <p:sldId id="1126" r:id="rId25"/>
    <p:sldId id="1106" r:id="rId26"/>
    <p:sldId id="1127" r:id="rId27"/>
    <p:sldId id="1125" r:id="rId28"/>
    <p:sldId id="1061" r:id="rId29"/>
    <p:sldId id="1090" r:id="rId30"/>
    <p:sldId id="1102" r:id="rId31"/>
    <p:sldId id="1091" r:id="rId32"/>
    <p:sldId id="1027" r:id="rId33"/>
    <p:sldId id="1095" r:id="rId34"/>
    <p:sldId id="1097" r:id="rId35"/>
    <p:sldId id="1109" r:id="rId36"/>
    <p:sldId id="1112" r:id="rId37"/>
    <p:sldId id="1007" r:id="rId38"/>
  </p:sldIdLst>
  <p:sldSz cx="9144000" cy="5143500" type="screen16x9"/>
  <p:notesSz cx="6858000" cy="9144000"/>
  <p:embeddedFontLst>
    <p:embeddedFont>
      <p:font typeface="Calibri" pitchFamily="34" charset="0"/>
      <p:regular r:id="rId41"/>
      <p:bold r:id="rId42"/>
      <p:italic r:id="rId43"/>
      <p:boldItalic r:id="rId44"/>
    </p:embeddedFont>
    <p:embeddedFont>
      <p:font typeface="微软雅黑" pitchFamily="34" charset="-122"/>
      <p:regular r:id="rId45"/>
      <p:bold r:id="rId46"/>
    </p:embeddedFont>
    <p:embeddedFont>
      <p:font typeface="华文楷体" pitchFamily="2" charset="-122"/>
      <p:regular r:id="rId47"/>
    </p:embeddedFont>
    <p:embeddedFont>
      <p:font typeface="汉语拼音" pitchFamily="34" charset="0"/>
      <p:regular r:id="rId48"/>
    </p:embeddedFont>
    <p:embeddedFont>
      <p:font typeface="黑体" pitchFamily="49" charset="-122"/>
      <p:regular r:id="rId49"/>
    </p:embeddedFont>
    <p:embeddedFont>
      <p:font typeface="仿宋" pitchFamily="49" charset="-122"/>
      <p:regular r:id="rId50"/>
    </p:embeddedFont>
    <p:embeddedFont>
      <p:font typeface="楷体" pitchFamily="49" charset="-122"/>
      <p:regular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  <p15:guide id="3" orient="horz" pos="14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CC"/>
    <a:srgbClr val="F07474"/>
    <a:srgbClr val="9966FF"/>
    <a:srgbClr val="0066FF"/>
    <a:srgbClr val="FF0000"/>
    <a:srgbClr val="CCECFF"/>
    <a:srgbClr val="CCFFCC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510" y="-324"/>
      </p:cViewPr>
      <p:guideLst>
        <p:guide orient="horz" pos="2618"/>
        <p:guide orient="horz" pos="1439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6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5" y="51470"/>
            <a:ext cx="1171189" cy="4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5" y="51470"/>
            <a:ext cx="1171189" cy="460352"/>
          </a:xfrm>
          <a:prstGeom prst="rect">
            <a:avLst/>
          </a:prstGeom>
        </p:spPr>
      </p:pic>
      <p:pic>
        <p:nvPicPr>
          <p:cNvPr id="1026" name="Picture 2" descr="https://gimg2.baidu.com/image_search/src=http%3A%2F%2Fbpic.588ku.com%2Felement_pic%2F18%2F12%2F18%2Fa305b809fd68badb3dac403ad4cd44d8.jpg&amp;refer=http%3A%2F%2Fbpic.588ku.com&amp;app=2002&amp;size=f9999,10000&amp;q=a80&amp;n=0&amp;g=0n&amp;fmt=jpeg?sec=1639279986&amp;t=350ed89ea8aab7b0e57698d05a88061a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8" b="99286" l="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8843">
            <a:off x="8182163" y="4182341"/>
            <a:ext cx="608425" cy="9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hyperlink" Target="&#36164;&#26009;&#38142;&#25509;/&#35270;&#39057;/&#19971;&#24425;&#20116;&#19979;&#35838;&#25991;&#26391;&#35835;14&#21047;&#23376;&#26446;.mp4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437;.mp4" TargetMode="External"/><Relationship Id="rId13" Type="http://schemas.openxmlformats.org/officeDocument/2006/relationships/hyperlink" Target="&#36164;&#26009;&#38142;&#25509;/&#35270;&#39057;/&#22570;.mp4" TargetMode="External"/><Relationship Id="rId18" Type="http://schemas.openxmlformats.org/officeDocument/2006/relationships/image" Target="../media/image29.png"/><Relationship Id="rId3" Type="http://schemas.openxmlformats.org/officeDocument/2006/relationships/hyperlink" Target="&#36164;&#26009;&#38142;&#25509;/&#35270;&#39057;/&#27974;.mp4" TargetMode="External"/><Relationship Id="rId7" Type="http://schemas.openxmlformats.org/officeDocument/2006/relationships/hyperlink" Target="&#36164;&#26009;&#38142;&#25509;/&#35270;&#39057;/&#38556;.mp4" TargetMode="External"/><Relationship Id="rId12" Type="http://schemas.openxmlformats.org/officeDocument/2006/relationships/hyperlink" Target="&#36164;&#26009;&#38142;&#25509;/&#35270;&#39057;/&#36720;.mp4" TargetMode="External"/><Relationship Id="rId17" Type="http://schemas.openxmlformats.org/officeDocument/2006/relationships/hyperlink" Target="&#36164;&#26009;&#38142;&#25509;/&#35270;&#39057;/&#24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25423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34993;.mp4" TargetMode="External"/><Relationship Id="rId11" Type="http://schemas.openxmlformats.org/officeDocument/2006/relationships/hyperlink" Target="&#36164;&#26009;&#38142;&#25509;/&#35270;&#39057;/&#39301;.mp4" TargetMode="External"/><Relationship Id="rId5" Type="http://schemas.openxmlformats.org/officeDocument/2006/relationships/hyperlink" Target="&#36164;&#26009;&#38142;&#25509;/&#35270;&#39057;/&#20613;.mp4" TargetMode="External"/><Relationship Id="rId15" Type="http://schemas.openxmlformats.org/officeDocument/2006/relationships/hyperlink" Target="&#36164;&#26009;&#38142;&#25509;/&#35270;&#39057;/&#20667;.mp4" TargetMode="External"/><Relationship Id="rId10" Type="http://schemas.openxmlformats.org/officeDocument/2006/relationships/hyperlink" Target="&#36164;&#26009;&#38142;&#25509;/&#35270;&#39057;/&#29359;.mp4" TargetMode="External"/><Relationship Id="rId4" Type="http://schemas.openxmlformats.org/officeDocument/2006/relationships/image" Target="../media/image28.png"/><Relationship Id="rId9" Type="http://schemas.openxmlformats.org/officeDocument/2006/relationships/hyperlink" Target="&#36164;&#26009;&#38142;&#25509;/&#35270;&#39057;/&#22307;.mp4" TargetMode="External"/><Relationship Id="rId14" Type="http://schemas.openxmlformats.org/officeDocument/2006/relationships/hyperlink" Target="&#36164;&#26009;&#38142;&#25509;/&#35270;&#39057;/&#35784;.mp4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906" y="843558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sp>
        <p:nvSpPr>
          <p:cNvPr id="22" name="TextBox 48"/>
          <p:cNvSpPr txBox="1"/>
          <p:nvPr/>
        </p:nvSpPr>
        <p:spPr>
          <a:xfrm>
            <a:off x="3059832" y="1449812"/>
            <a:ext cx="5400600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6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6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0" y="343398"/>
            <a:ext cx="2469546" cy="4569439"/>
          </a:xfrm>
          <a:prstGeom prst="rect">
            <a:avLst/>
          </a:prstGeom>
        </p:spPr>
      </p:pic>
      <p:grpSp>
        <p:nvGrpSpPr>
          <p:cNvPr id="13" name="组合 2"/>
          <p:cNvGrpSpPr>
            <a:grpSpLocks/>
          </p:cNvGrpSpPr>
          <p:nvPr/>
        </p:nvGrpSpPr>
        <p:grpSpPr bwMode="auto">
          <a:xfrm>
            <a:off x="3205000" y="1452347"/>
            <a:ext cx="1163699" cy="1175771"/>
            <a:chOff x="1683887" y="861647"/>
            <a:chExt cx="1406934" cy="1421942"/>
          </a:xfrm>
        </p:grpSpPr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06934" cy="140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33063" y="861647"/>
              <a:ext cx="1068258" cy="122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6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66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5541" y="3872012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16016" y="3042841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7249666" y="322431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4716016" y="322431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7249666" y="405774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4725541" y="405774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/>
          <p:cNvSpPr txBox="1"/>
          <p:nvPr/>
        </p:nvSpPr>
        <p:spPr>
          <a:xfrm>
            <a:off x="539552" y="1059582"/>
            <a:ext cx="8134980" cy="2039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>
                <a:ln w="0"/>
                <a:latin typeface="楷体" pitchFamily="49" charset="-122"/>
                <a:ea typeface="楷体" pitchFamily="49" charset="-122"/>
              </a:rPr>
              <a:t>刷子李是天津人。在天津，人们喜欢把某一行有绝活的人，用他们的行当加姓连在一起称呼。叫的时间长了，名字反没人知道，只有这一个绰号，在码头上响当当、当当响。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469468" y="3264148"/>
            <a:ext cx="8424936" cy="69249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n w="0"/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刷子李</a:t>
            </a:r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</a:rPr>
              <a:t>”这个名字，说明了他的什么特点？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63888" y="88974"/>
            <a:ext cx="2816225" cy="715963"/>
            <a:chOff x="3151336" y="180632"/>
            <a:chExt cx="2816225" cy="715963"/>
          </a:xfrm>
        </p:grpSpPr>
        <p:sp>
          <p:nvSpPr>
            <p:cNvPr id="19" name="文本框 15"/>
            <p:cNvSpPr>
              <a:spLocks noChangeArrowheads="1"/>
            </p:cNvSpPr>
            <p:nvPr/>
          </p:nvSpPr>
          <p:spPr bwMode="auto">
            <a:xfrm>
              <a:off x="3151336" y="180632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>
              <a:off x="568498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 rot="10800000">
              <a:off x="315133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72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1" y="2536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3" y="2583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99"/>
          <p:cNvSpPr txBox="1"/>
          <p:nvPr/>
        </p:nvSpPr>
        <p:spPr>
          <a:xfrm>
            <a:off x="395536" y="1350979"/>
            <a:ext cx="8352928" cy="19220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在以往的学习中，我们已经知道可以通过具体的事例来表现一个人的特点。这篇课文选取了什么事例来表现刷子李的技艺高超呢？</a:t>
            </a:r>
            <a:endParaRPr kumimoji="1" lang="zh-CN" altLang="en-US" sz="2800" b="1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文本框 14">
            <a:extLst>
              <a:ext uri="{FF2B5EF4-FFF2-40B4-BE49-F238E27FC236}">
                <a16:creationId xmlns:a16="http://schemas.microsoft.com/office/drawing/2014/main" xmlns="" id="{5484379D-3776-7748-BF08-F82CF795CA5C}"/>
              </a:ext>
            </a:extLst>
          </p:cNvPr>
          <p:cNvSpPr txBox="1"/>
          <p:nvPr/>
        </p:nvSpPr>
        <p:spPr>
          <a:xfrm>
            <a:off x="854508" y="232990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410733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11560" y="488017"/>
            <a:ext cx="7272808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任务一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597E85B-2C02-4B5A-6F8C-549872A8B4B7}"/>
              </a:ext>
            </a:extLst>
          </p:cNvPr>
          <p:cNvSpPr txBox="1"/>
          <p:nvPr/>
        </p:nvSpPr>
        <p:spPr>
          <a:xfrm>
            <a:off x="539552" y="1566975"/>
            <a:ext cx="8227113" cy="137268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找出文中人物的关系。</a:t>
            </a:r>
            <a:endParaRPr lang="en-US" altLang="zh-CN" sz="3200" b="1" dirty="0">
              <a:latin typeface="宋体" pitchFamily="2" charset="-122"/>
              <a:ea typeface="宋体" pitchFamily="2" charset="-122"/>
              <a:cs typeface="Times New Roman" panose="02020603050405020304" charset="0"/>
            </a:endParaRPr>
          </a:p>
          <a:p>
            <a:pPr lvl="0">
              <a:lnSpc>
                <a:spcPct val="130000"/>
              </a:lnSpc>
            </a:pPr>
            <a:r>
              <a:rPr kumimoji="1" lang="en-US" altLang="zh-CN" sz="32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</a:t>
            </a:r>
            <a:endParaRPr kumimoji="1" lang="zh-CN" altLang="en-US" sz="28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2E4114F-0D94-112F-63BC-7A17676BD5B9}"/>
              </a:ext>
            </a:extLst>
          </p:cNvPr>
          <p:cNvSpPr txBox="1"/>
          <p:nvPr/>
        </p:nvSpPr>
        <p:spPr>
          <a:xfrm>
            <a:off x="570927" y="2341642"/>
            <a:ext cx="8195737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2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默读课文，试着以曹小三的视角概括事例。</a:t>
            </a:r>
            <a:endParaRPr lang="zh-CN" altLang="en-US" sz="1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58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6EA7B1A-3836-972B-E1AB-95B374089CE3}"/>
              </a:ext>
            </a:extLst>
          </p:cNvPr>
          <p:cNvSpPr/>
          <p:nvPr/>
        </p:nvSpPr>
        <p:spPr>
          <a:xfrm>
            <a:off x="539552" y="1059582"/>
            <a:ext cx="8280920" cy="260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刷子李新收的徒弟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跟着师傅去刷墙，不相信师傅的黑衣服上一个</a:t>
            </a: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；师傅刷完墙后，他在师傅的裤子上发现了一个白点，最后师傅告诉他那是裤子上的</a:t>
            </a: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。曹小三对师傅的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技艺崇敬至极。</a:t>
            </a:r>
            <a:endParaRPr lang="zh-CN" altLang="en-US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869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xmlns="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6F589C6-F773-445C-460C-0A153111CCFD}"/>
              </a:ext>
            </a:extLst>
          </p:cNvPr>
          <p:cNvSpPr txBox="1"/>
          <p:nvPr/>
        </p:nvSpPr>
        <p:spPr>
          <a:xfrm>
            <a:off x="539552" y="1363235"/>
            <a:ext cx="8100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课文以曹小三的视角来叙述，通过他观察师傅刷墙，印证了传说是真的，来表现刷子李的技艺高超。看来要把人物某方面的特点很好地表现出来，首先要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选择典型的事例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14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B6ED93F-06D0-B48B-9CE4-A9F7030589F9}"/>
              </a:ext>
            </a:extLst>
          </p:cNvPr>
          <p:cNvSpPr/>
          <p:nvPr/>
        </p:nvSpPr>
        <p:spPr>
          <a:xfrm>
            <a:off x="539552" y="1275606"/>
            <a:ext cx="80648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    在具体叙述事情时，可以用上哪些描写的方法来表现人物的特点呢？</a:t>
            </a:r>
            <a:endParaRPr lang="zh-CN" altLang="en-US" sz="2400" b="1" kern="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228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419622"/>
            <a:ext cx="80648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默读课文，用“</a:t>
            </a:r>
            <a:r>
              <a:rPr lang="zh-CN" altLang="en-US" sz="3200" b="1" u="sng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”画出描写刷子李语言、动作、外貌等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语句。思考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：这些语句是怎么表现刷子李技艺高超的特点的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文本框 6">
            <a:extLst>
              <a:ext uri="{FF2B5EF4-FFF2-40B4-BE49-F238E27FC236}">
                <a16:creationId xmlns:a16="http://schemas.microsoft.com/office/drawing/2014/main" xmlns="" id="{E95809AA-C9D8-C8F6-A639-DA8DF0228C56}"/>
              </a:ext>
            </a:extLst>
          </p:cNvPr>
          <p:cNvSpPr txBox="1"/>
          <p:nvPr/>
        </p:nvSpPr>
        <p:spPr>
          <a:xfrm>
            <a:off x="611560" y="516617"/>
            <a:ext cx="259228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任务二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xmlns="" id="{2A7478B0-C6DC-02EC-6686-C752935BA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08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655"/>
            <a:ext cx="9144000" cy="316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179512" y="3753941"/>
            <a:ext cx="518457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48066" y="69954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4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27" name="直接连接符 26"/>
          <p:cNvCxnSpPr>
            <a:cxnSpLocks/>
          </p:cNvCxnSpPr>
          <p:nvPr/>
        </p:nvCxnSpPr>
        <p:spPr>
          <a:xfrm>
            <a:off x="2267744" y="2685703"/>
            <a:ext cx="662473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>
            <a:off x="179512" y="3219822"/>
            <a:ext cx="54726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178662" y="3272666"/>
            <a:ext cx="2713818" cy="523220"/>
          </a:xfrm>
          <a:prstGeom prst="rect">
            <a:avLst/>
          </a:prstGeom>
          <a:solidFill>
            <a:schemeClr val="accent3">
              <a:lumMod val="50000"/>
              <a:alpha val="90000"/>
            </a:scheme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动作、外貌描写</a:t>
            </a:r>
          </a:p>
        </p:txBody>
      </p:sp>
      <p:sp>
        <p:nvSpPr>
          <p:cNvPr id="6" name="圆角矩形标注 44">
            <a:extLst>
              <a:ext uri="{FF2B5EF4-FFF2-40B4-BE49-F238E27FC236}">
                <a16:creationId xmlns:a16="http://schemas.microsoft.com/office/drawing/2014/main" xmlns="" id="{C6F05D27-24D7-1F91-F1FD-43055D3BC756}"/>
              </a:ext>
            </a:extLst>
          </p:cNvPr>
          <p:cNvSpPr/>
          <p:nvPr/>
        </p:nvSpPr>
        <p:spPr>
          <a:xfrm>
            <a:off x="899592" y="4070256"/>
            <a:ext cx="4752528" cy="578882"/>
          </a:xfrm>
          <a:prstGeom prst="wedgeRoundRectCallout">
            <a:avLst>
              <a:gd name="adj1" fmla="val -13578"/>
              <a:gd name="adj2" fmla="val -97375"/>
              <a:gd name="adj3" fmla="val 16667"/>
            </a:avLst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刷子李刷墙时的装束很特别。</a:t>
            </a:r>
          </a:p>
        </p:txBody>
      </p:sp>
    </p:spTree>
    <p:extLst>
      <p:ext uri="{BB962C8B-B14F-4D97-AF65-F5344CB8AC3E}">
        <p14:creationId xmlns:p14="http://schemas.microsoft.com/office/powerpoint/2010/main" val="4595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2776" y="38018"/>
            <a:ext cx="7841592" cy="5105482"/>
            <a:chOff x="179512" y="-456866"/>
            <a:chExt cx="8752190" cy="556929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513505"/>
              <a:ext cx="8751218" cy="3598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483" y="-456866"/>
              <a:ext cx="8751219" cy="1970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6" name="直接连接符 15"/>
          <p:cNvCxnSpPr/>
          <p:nvPr/>
        </p:nvCxnSpPr>
        <p:spPr>
          <a:xfrm>
            <a:off x="2803700" y="3216617"/>
            <a:ext cx="493665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90146" y="3651870"/>
            <a:ext cx="7550206" cy="7200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08790" y="4116866"/>
            <a:ext cx="2707026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0146" y="4611992"/>
            <a:ext cx="61100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131840" y="4144472"/>
            <a:ext cx="460851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16975" y="5147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5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862351" y="2787774"/>
            <a:ext cx="958121" cy="954107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6531006" y="4227934"/>
            <a:ext cx="2418692" cy="919401"/>
          </a:xfrm>
          <a:prstGeom prst="wedgeRoundRectCallout">
            <a:avLst>
              <a:gd name="adj1" fmla="val 1746"/>
              <a:gd name="adj2" fmla="val -96784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他刷墙时的动作是这样的。</a:t>
            </a:r>
          </a:p>
        </p:txBody>
      </p:sp>
      <p:sp>
        <p:nvSpPr>
          <p:cNvPr id="46" name="圆角矩形标注 45"/>
          <p:cNvSpPr/>
          <p:nvPr/>
        </p:nvSpPr>
        <p:spPr>
          <a:xfrm>
            <a:off x="5076056" y="1096329"/>
            <a:ext cx="3899066" cy="578882"/>
          </a:xfrm>
          <a:prstGeom prst="wedgeRoundRectCallout">
            <a:avLst>
              <a:gd name="adj1" fmla="val -13971"/>
              <a:gd name="adj2" fmla="val 100485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再看看刷完之后的效果。</a:t>
            </a: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6D24F4BA-DCA8-166B-8BB6-971BFAA6A0D0}"/>
              </a:ext>
            </a:extLst>
          </p:cNvPr>
          <p:cNvCxnSpPr>
            <a:cxnSpLocks/>
          </p:cNvCxnSpPr>
          <p:nvPr/>
        </p:nvCxnSpPr>
        <p:spPr>
          <a:xfrm>
            <a:off x="1763688" y="1825285"/>
            <a:ext cx="316835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00025FBC-B1A7-9C21-9B39-EEAC564488DB}"/>
              </a:ext>
            </a:extLst>
          </p:cNvPr>
          <p:cNvCxnSpPr>
            <a:cxnSpLocks/>
          </p:cNvCxnSpPr>
          <p:nvPr/>
        </p:nvCxnSpPr>
        <p:spPr>
          <a:xfrm>
            <a:off x="234428" y="2258080"/>
            <a:ext cx="763166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7AD9096-17A2-B4C1-7CEF-78F570BED854}"/>
              </a:ext>
            </a:extLst>
          </p:cNvPr>
          <p:cNvCxnSpPr>
            <a:cxnSpLocks/>
          </p:cNvCxnSpPr>
          <p:nvPr/>
        </p:nvCxnSpPr>
        <p:spPr>
          <a:xfrm>
            <a:off x="1219303" y="2283718"/>
            <a:ext cx="652104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8926C70B-36C0-BA72-2EE4-F8A8FA74DB54}"/>
              </a:ext>
            </a:extLst>
          </p:cNvPr>
          <p:cNvCxnSpPr>
            <a:cxnSpLocks/>
          </p:cNvCxnSpPr>
          <p:nvPr/>
        </p:nvCxnSpPr>
        <p:spPr>
          <a:xfrm>
            <a:off x="212172" y="2711634"/>
            <a:ext cx="533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标注 44">
            <a:extLst>
              <a:ext uri="{FF2B5EF4-FFF2-40B4-BE49-F238E27FC236}">
                <a16:creationId xmlns:a16="http://schemas.microsoft.com/office/drawing/2014/main" xmlns="" id="{C6182425-4F45-3C9D-3633-C9FA2090B986}"/>
              </a:ext>
            </a:extLst>
          </p:cNvPr>
          <p:cNvSpPr/>
          <p:nvPr/>
        </p:nvSpPr>
        <p:spPr>
          <a:xfrm>
            <a:off x="179512" y="584175"/>
            <a:ext cx="4036135" cy="578882"/>
          </a:xfrm>
          <a:prstGeom prst="wedgeRoundRectCallout">
            <a:avLst>
              <a:gd name="adj1" fmla="val 17874"/>
              <a:gd name="adj2" fmla="val 103031"/>
              <a:gd name="adj3" fmla="val 16667"/>
            </a:avLst>
          </a:prstGeom>
          <a:solidFill>
            <a:schemeClr val="bg1"/>
          </a:solidFill>
          <a:ln w="28575">
            <a:solidFill>
              <a:srgbClr val="F07474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刷子李蘸浆也与众不同。</a:t>
            </a:r>
          </a:p>
        </p:txBody>
      </p:sp>
    </p:spTree>
    <p:extLst>
      <p:ext uri="{BB962C8B-B14F-4D97-AF65-F5344CB8AC3E}">
        <p14:creationId xmlns:p14="http://schemas.microsoft.com/office/powerpoint/2010/main" val="31407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1469"/>
            <a:ext cx="8712969" cy="503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900684" y="523588"/>
            <a:ext cx="77757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3713" y="1006417"/>
            <a:ext cx="828274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7383" y="1507575"/>
            <a:ext cx="218934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99592" y="4014186"/>
            <a:ext cx="7632848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12347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8375" y="159557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9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977" y="3579862"/>
            <a:ext cx="524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636" y="411585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2411760" y="1851670"/>
            <a:ext cx="3816424" cy="1152128"/>
          </a:xfrm>
          <a:prstGeom prst="wedgeRoundRectCallout">
            <a:avLst>
              <a:gd name="adj1" fmla="val -15206"/>
              <a:gd name="adj2" fmla="val -63287"/>
              <a:gd name="adj3" fmla="val 16667"/>
            </a:avLst>
          </a:prstGeom>
          <a:solidFill>
            <a:schemeClr val="bg1"/>
          </a:solidFill>
          <a:ln>
            <a:solidFill>
              <a:srgbClr val="9966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</a:p>
        </p:txBody>
      </p:sp>
      <p:sp>
        <p:nvSpPr>
          <p:cNvPr id="12" name="矩形 11"/>
          <p:cNvSpPr/>
          <p:nvPr/>
        </p:nvSpPr>
        <p:spPr>
          <a:xfrm>
            <a:off x="2843808" y="1074981"/>
            <a:ext cx="1763527" cy="523220"/>
          </a:xfrm>
          <a:prstGeom prst="rect">
            <a:avLst/>
          </a:prstGeom>
          <a:solidFill>
            <a:srgbClr val="7030A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描写</a:t>
            </a:r>
            <a:endParaRPr lang="zh-CN" altLang="en-US" sz="2800" b="1" dirty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23413" y="32031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86880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1" name="TextBox 37"/>
          <p:cNvSpPr txBox="1"/>
          <p:nvPr/>
        </p:nvSpPr>
        <p:spPr>
          <a:xfrm>
            <a:off x="2699792" y="2411621"/>
            <a:ext cx="801364" cy="7704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傅</a:t>
            </a:r>
          </a:p>
        </p:txBody>
      </p:sp>
      <p:sp>
        <p:nvSpPr>
          <p:cNvPr id="39" name="TextBox 37"/>
          <p:cNvSpPr txBox="1"/>
          <p:nvPr/>
        </p:nvSpPr>
        <p:spPr>
          <a:xfrm>
            <a:off x="3146515" y="1006338"/>
            <a:ext cx="2412268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  蘸墨汁  </a:t>
            </a:r>
          </a:p>
        </p:txBody>
      </p:sp>
      <p:sp>
        <p:nvSpPr>
          <p:cNvPr id="40" name="流程图: 可选过程 39"/>
          <p:cNvSpPr/>
          <p:nvPr/>
        </p:nvSpPr>
        <p:spPr>
          <a:xfrm>
            <a:off x="621672" y="1180846"/>
            <a:ext cx="1718080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联系生活</a:t>
            </a:r>
          </a:p>
        </p:txBody>
      </p:sp>
      <p:sp>
        <p:nvSpPr>
          <p:cNvPr id="42" name="流程图: 可选过程 41"/>
          <p:cNvSpPr/>
          <p:nvPr/>
        </p:nvSpPr>
        <p:spPr>
          <a:xfrm>
            <a:off x="606740" y="2515298"/>
            <a:ext cx="1718081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字歌巧记</a:t>
            </a:r>
          </a:p>
        </p:txBody>
      </p:sp>
      <p:sp>
        <p:nvSpPr>
          <p:cNvPr id="2" name="矩形 1"/>
          <p:cNvSpPr/>
          <p:nvPr/>
        </p:nvSpPr>
        <p:spPr>
          <a:xfrm>
            <a:off x="2915816" y="2571750"/>
            <a:ext cx="4482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“甫”比“寸”高，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为人（亻）师表。</a:t>
            </a:r>
          </a:p>
        </p:txBody>
      </p:sp>
      <p:sp>
        <p:nvSpPr>
          <p:cNvPr id="3" name="矩形 2"/>
          <p:cNvSpPr/>
          <p:nvPr/>
        </p:nvSpPr>
        <p:spPr>
          <a:xfrm>
            <a:off x="2699792" y="116283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489" y="751455"/>
            <a:ext cx="2491069" cy="16465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062" y="751455"/>
            <a:ext cx="2520280" cy="1676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75711" y="1486001"/>
            <a:ext cx="15744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蘸酱油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xmlns="" id="{EBDF698A-BB90-D553-9985-3A747116327B}"/>
              </a:ext>
            </a:extLst>
          </p:cNvPr>
          <p:cNvSpPr/>
          <p:nvPr/>
        </p:nvSpPr>
        <p:spPr>
          <a:xfrm>
            <a:off x="621672" y="3939902"/>
            <a:ext cx="1703150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加一加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6E9F0A7-6A8C-B121-C60E-368B503B2922}"/>
              </a:ext>
            </a:extLst>
          </p:cNvPr>
          <p:cNvSpPr txBox="1"/>
          <p:nvPr/>
        </p:nvSpPr>
        <p:spPr>
          <a:xfrm>
            <a:off x="3659265" y="3923699"/>
            <a:ext cx="18488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衤＋伏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37">
            <a:extLst>
              <a:ext uri="{FF2B5EF4-FFF2-40B4-BE49-F238E27FC236}">
                <a16:creationId xmlns:a16="http://schemas.microsoft.com/office/drawing/2014/main" xmlns="" id="{29885B1B-C72D-0CA0-B05E-652476011663}"/>
              </a:ext>
            </a:extLst>
          </p:cNvPr>
          <p:cNvSpPr txBox="1"/>
          <p:nvPr/>
        </p:nvSpPr>
        <p:spPr>
          <a:xfrm>
            <a:off x="2699792" y="3784479"/>
            <a:ext cx="801364" cy="7704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袱</a:t>
            </a:r>
          </a:p>
        </p:txBody>
      </p:sp>
    </p:spTree>
    <p:extLst>
      <p:ext uri="{BB962C8B-B14F-4D97-AF65-F5344CB8AC3E}">
        <p14:creationId xmlns:p14="http://schemas.microsoft.com/office/powerpoint/2010/main" val="30242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/>
      <p:bldP spid="42" grpId="0" animBg="1"/>
      <p:bldP spid="2" grpId="0"/>
      <p:bldP spid="3" grpId="0"/>
      <p:bldP spid="6" grpId="0"/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>
            <a:extLst>
              <a:ext uri="{FF2B5EF4-FFF2-40B4-BE49-F238E27FC236}">
                <a16:creationId xmlns:a16="http://schemas.microsoft.com/office/drawing/2014/main" xmlns="" id="{E762F9C6-0A68-2DF0-882C-7E53C1E48ED6}"/>
              </a:ext>
            </a:extLst>
          </p:cNvPr>
          <p:cNvSpPr txBox="1"/>
          <p:nvPr/>
        </p:nvSpPr>
        <p:spPr>
          <a:xfrm>
            <a:off x="683568" y="1347614"/>
            <a:ext cx="7488832" cy="242619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作者通过描写刷子李的外貌、动作、语言及墙面的效果，表现了刷子李技艺高超的特点。</a:t>
            </a:r>
            <a:endParaRPr kumimoji="1" lang="zh-CN" altLang="en-US" sz="3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xmlns="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2">
            <a:extLst>
              <a:ext uri="{FF2B5EF4-FFF2-40B4-BE49-F238E27FC236}">
                <a16:creationId xmlns:a16="http://schemas.microsoft.com/office/drawing/2014/main" xmlns="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39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06E5AB8-7E15-27E2-59F5-48ED47BAEB21}"/>
              </a:ext>
            </a:extLst>
          </p:cNvPr>
          <p:cNvSpPr/>
          <p:nvPr/>
        </p:nvSpPr>
        <p:spPr>
          <a:xfrm>
            <a:off x="719572" y="1563638"/>
            <a:ext cx="7704856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默读之前找出的语句，圈画出能表现刷子李技艺高超的关键内容，并作批注。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6">
            <a:extLst>
              <a:ext uri="{FF2B5EF4-FFF2-40B4-BE49-F238E27FC236}">
                <a16:creationId xmlns:a16="http://schemas.microsoft.com/office/drawing/2014/main" xmlns="" id="{D1ABF61F-05FA-8700-FF46-F354ED48B0C6}"/>
              </a:ext>
            </a:extLst>
          </p:cNvPr>
          <p:cNvSpPr txBox="1"/>
          <p:nvPr/>
        </p:nvSpPr>
        <p:spPr>
          <a:xfrm>
            <a:off x="611560" y="555526"/>
            <a:ext cx="7272808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任务三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xmlns="" id="{A3715EDB-A412-D431-DC9F-7968C297B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1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71EEBB7-7B18-143D-CC18-EDC41AD6584F}"/>
              </a:ext>
            </a:extLst>
          </p:cNvPr>
          <p:cNvGrpSpPr/>
          <p:nvPr/>
        </p:nvGrpSpPr>
        <p:grpSpPr>
          <a:xfrm>
            <a:off x="16833" y="1768"/>
            <a:ext cx="9110334" cy="5204338"/>
            <a:chOff x="583755" y="1803811"/>
            <a:chExt cx="7280426" cy="3132066"/>
          </a:xfrm>
        </p:grpSpPr>
        <p:pic>
          <p:nvPicPr>
            <p:cNvPr id="4" name="Picture 2" descr="E:\23春\教材变化\义务教育教科书语文五年级下册2022.12.25\10_义务教育教科书语文五年级下册_租型_pdf_p0081_Pre.jpg">
              <a:extLst>
                <a:ext uri="{FF2B5EF4-FFF2-40B4-BE49-F238E27FC236}">
                  <a16:creationId xmlns:a16="http://schemas.microsoft.com/office/drawing/2014/main" xmlns="" id="{C7431D14-D989-65D0-2F7E-C69E218C14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2" t="7133" r="10273" b="55649"/>
            <a:stretch/>
          </p:blipFill>
          <p:spPr bwMode="auto">
            <a:xfrm>
              <a:off x="5475031" y="1807610"/>
              <a:ext cx="2389150" cy="1500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E:\23春\教材变化\义务教育教科书语文五年级下册2022.12.25\10_义务教育教科书语文五年级下册_租型_pdf_p0079_Pre.jpg">
              <a:extLst>
                <a:ext uri="{FF2B5EF4-FFF2-40B4-BE49-F238E27FC236}">
                  <a16:creationId xmlns:a16="http://schemas.microsoft.com/office/drawing/2014/main" xmlns="" id="{184A7BF5-0207-061D-581E-17E084D23F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1" t="20538" r="4385" b="5025"/>
            <a:stretch/>
          </p:blipFill>
          <p:spPr bwMode="auto">
            <a:xfrm>
              <a:off x="583755" y="1807610"/>
              <a:ext cx="2647040" cy="3095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E:\23春\教材变化\义务教育教科书语文五年级下册2022.12.25\10_义务教育教科书语文五年级下册_租型_pdf_p0080_Pre.jpg">
              <a:extLst>
                <a:ext uri="{FF2B5EF4-FFF2-40B4-BE49-F238E27FC236}">
                  <a16:creationId xmlns:a16="http://schemas.microsoft.com/office/drawing/2014/main" xmlns="" id="{B0854329-5428-DA4A-DF2A-36CE4CE819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23" t="7700" r="5538" b="6678"/>
            <a:stretch/>
          </p:blipFill>
          <p:spPr bwMode="auto">
            <a:xfrm>
              <a:off x="3230795" y="1803811"/>
              <a:ext cx="2244236" cy="3132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969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6F589C6-F773-445C-460C-0A153111CCFD}"/>
              </a:ext>
            </a:extLst>
          </p:cNvPr>
          <p:cNvSpPr txBox="1"/>
          <p:nvPr/>
        </p:nvSpPr>
        <p:spPr>
          <a:xfrm>
            <a:off x="899592" y="1491630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我们跟随着曹小三观察了刷子李的言行、装束，体会到了刷子李的技艺是如何高超。</a:t>
            </a:r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xmlns="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">
            <a:extLst>
              <a:ext uri="{FF2B5EF4-FFF2-40B4-BE49-F238E27FC236}">
                <a16:creationId xmlns:a16="http://schemas.microsoft.com/office/drawing/2014/main" xmlns="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777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AFF3DF35-F13A-0182-4780-9B252974A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xmlns="" id="{476E3EA4-9F05-9D65-18BA-A03EB9BB41C2}"/>
              </a:ext>
            </a:extLst>
          </p:cNvPr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01885B3-3472-4FEF-F2AE-ED014B1CC131}"/>
              </a:ext>
            </a:extLst>
          </p:cNvPr>
          <p:cNvSpPr txBox="1"/>
          <p:nvPr/>
        </p:nvSpPr>
        <p:spPr>
          <a:xfrm>
            <a:off x="664791" y="1347614"/>
            <a:ext cx="7867649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结合描写刷子李的语句，试着用几句话写写刷子李这个人物的特点。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20197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BEF23DB-227B-A6BF-1615-47AC05AF8DE1}"/>
              </a:ext>
            </a:extLst>
          </p:cNvPr>
          <p:cNvSpPr txBox="1"/>
          <p:nvPr/>
        </p:nvSpPr>
        <p:spPr>
          <a:xfrm>
            <a:off x="395536" y="843558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结合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文中描写刷子李的语句，说说刷子李的特点。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CC2A389-6710-EDC0-75AF-414759C820A9}"/>
              </a:ext>
            </a:extLst>
          </p:cNvPr>
          <p:cNvSpPr/>
          <p:nvPr/>
        </p:nvSpPr>
        <p:spPr>
          <a:xfrm>
            <a:off x="395536" y="2355726"/>
            <a:ext cx="8352928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除了直接描写刷子李的言行、装束，文章还花了大量笔墨描写徒弟曹小三。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对此，你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有什么疑问呢？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xmlns="" id="{1AC193D2-50D8-894D-7C32-FB8101FD3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939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xmlns="" id="{21E7EF69-4247-B7A0-98CD-5F48763BC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2" y="35416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extLst>
              <a:ext uri="{FF2B5EF4-FFF2-40B4-BE49-F238E27FC236}">
                <a16:creationId xmlns:a16="http://schemas.microsoft.com/office/drawing/2014/main" xmlns="" id="{0EF11C7B-D441-9833-9014-EEEA9CD32AC8}"/>
              </a:ext>
            </a:extLst>
          </p:cNvPr>
          <p:cNvSpPr txBox="1"/>
          <p:nvPr/>
        </p:nvSpPr>
        <p:spPr>
          <a:xfrm>
            <a:off x="773287" y="328771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25D0F33-57C0-4E93-4BA7-27D122D21638}"/>
              </a:ext>
            </a:extLst>
          </p:cNvPr>
          <p:cNvSpPr/>
          <p:nvPr/>
        </p:nvSpPr>
        <p:spPr>
          <a:xfrm>
            <a:off x="395536" y="1203598"/>
            <a:ext cx="82089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默读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课文第</a:t>
            </a:r>
            <a:r>
              <a:rPr lang="en-US" altLang="zh-CN" sz="3600" b="1" kern="0" dirty="0">
                <a:latin typeface="宋体" pitchFamily="2" charset="-122"/>
                <a:ea typeface="宋体" pitchFamily="2" charset="-122"/>
              </a:rPr>
              <a:t>3-11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自然段，用“    ”画出描写曹小三情感变化的语句，说说你体会到了什么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4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xmlns="" id="{1FC2091D-F6C7-106A-B728-895DC6F80181}"/>
              </a:ext>
            </a:extLst>
          </p:cNvPr>
          <p:cNvSpPr txBox="1"/>
          <p:nvPr/>
        </p:nvSpPr>
        <p:spPr>
          <a:xfrm>
            <a:off x="7486228" y="179447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300" dirty="0">
                <a:latin typeface="黑体" panose="02010609060101010101" pitchFamily="49" charset="-122"/>
                <a:ea typeface="黑体" panose="02010609060101010101" pitchFamily="49" charset="-122"/>
              </a:rPr>
              <a:t>~~~~~~</a:t>
            </a:r>
            <a:endParaRPr lang="zh-CN" altLang="en-US" sz="2400" spc="-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21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762222" y="1334533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fù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09651" y="1313172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ú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78877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0134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</a:p>
        </p:txBody>
      </p:sp>
      <p:sp>
        <p:nvSpPr>
          <p:cNvPr id="46" name="矩形 45"/>
          <p:cNvSpPr/>
          <p:nvPr/>
        </p:nvSpPr>
        <p:spPr>
          <a:xfrm>
            <a:off x="4683741" y="1334533"/>
            <a:ext cx="9935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23293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45462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</a:p>
        </p:txBody>
      </p:sp>
      <p:sp>
        <p:nvSpPr>
          <p:cNvPr id="49" name="矩形 48"/>
          <p:cNvSpPr/>
          <p:nvPr/>
        </p:nvSpPr>
        <p:spPr>
          <a:xfrm>
            <a:off x="2043224" y="2859782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50937" y="3177551"/>
            <a:ext cx="20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24920" y="1668745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</a:p>
        </p:txBody>
      </p:sp>
      <p:sp>
        <p:nvSpPr>
          <p:cNvPr id="43" name="矩形 42"/>
          <p:cNvSpPr/>
          <p:nvPr/>
        </p:nvSpPr>
        <p:spPr>
          <a:xfrm>
            <a:off x="4597127" y="2859782"/>
            <a:ext cx="982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zhà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31126" y="3164470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98281" y="3164470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</a:p>
        </p:txBody>
      </p:sp>
      <p:sp>
        <p:nvSpPr>
          <p:cNvPr id="63" name="TextBox 39"/>
          <p:cNvSpPr txBox="1"/>
          <p:nvPr/>
        </p:nvSpPr>
        <p:spPr>
          <a:xfrm>
            <a:off x="3429927" y="1668745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69" name="矩形 68"/>
          <p:cNvSpPr/>
          <p:nvPr/>
        </p:nvSpPr>
        <p:spPr>
          <a:xfrm>
            <a:off x="6211560" y="2859782"/>
            <a:ext cx="1528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821123" y="1334532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fu</a:t>
            </a:r>
          </a:p>
        </p:txBody>
      </p:sp>
      <p:sp>
        <p:nvSpPr>
          <p:cNvPr id="31" name="矩形 30"/>
          <p:cNvSpPr/>
          <p:nvPr/>
        </p:nvSpPr>
        <p:spPr>
          <a:xfrm>
            <a:off x="3562422" y="1313172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27088" y="411163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3727" y="1668745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34830" y="1334531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shèng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2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39" grpId="0"/>
      <p:bldP spid="46" grpId="0"/>
      <p:bldP spid="49" grpId="0"/>
      <p:bldP spid="52" grpId="0"/>
      <p:bldP spid="43" grpId="0"/>
      <p:bldP spid="69" grpId="0"/>
      <p:bldP spid="30" grpId="0"/>
      <p:bldP spid="31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3">
            <a:extLst>
              <a:ext uri="{FF2B5EF4-FFF2-40B4-BE49-F238E27FC236}">
                <a16:creationId xmlns:a16="http://schemas.microsoft.com/office/drawing/2014/main" xmlns="" id="{42AB85C2-57C6-D562-4609-36502E3E81AB}"/>
              </a:ext>
            </a:extLst>
          </p:cNvPr>
          <p:cNvSpPr txBox="1"/>
          <p:nvPr/>
        </p:nvSpPr>
        <p:spPr>
          <a:xfrm>
            <a:off x="1784587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BD06B5F-2336-5797-D6D0-785A8F8A550C}"/>
              </a:ext>
            </a:extLst>
          </p:cNvPr>
          <p:cNvSpPr txBox="1"/>
          <p:nvPr/>
        </p:nvSpPr>
        <p:spPr>
          <a:xfrm>
            <a:off x="923414" y="890556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7" name="TextBox 53">
            <a:extLst>
              <a:ext uri="{FF2B5EF4-FFF2-40B4-BE49-F238E27FC236}">
                <a16:creationId xmlns:a16="http://schemas.microsoft.com/office/drawing/2014/main" xmlns="" id="{F92A06B9-1C13-12EE-F1B6-E4CAB28B8553}"/>
              </a:ext>
            </a:extLst>
          </p:cNvPr>
          <p:cNvSpPr txBox="1"/>
          <p:nvPr/>
        </p:nvSpPr>
        <p:spPr>
          <a:xfrm>
            <a:off x="3327622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骗</a:t>
            </a:r>
          </a:p>
        </p:txBody>
      </p:sp>
      <p:sp>
        <p:nvSpPr>
          <p:cNvPr id="8" name="TextBox 53">
            <a:extLst>
              <a:ext uri="{FF2B5EF4-FFF2-40B4-BE49-F238E27FC236}">
                <a16:creationId xmlns:a16="http://schemas.microsoft.com/office/drawing/2014/main" xmlns="" id="{05B8C3F7-9BCB-F892-1B59-2CA858B95B91}"/>
              </a:ext>
            </a:extLst>
          </p:cNvPr>
          <p:cNvSpPr txBox="1"/>
          <p:nvPr/>
        </p:nvSpPr>
        <p:spPr>
          <a:xfrm>
            <a:off x="5020797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A9961F8C-9039-E609-7044-69C987DF8EF4}"/>
              </a:ext>
            </a:extLst>
          </p:cNvPr>
          <p:cNvSpPr txBox="1"/>
          <p:nvPr/>
        </p:nvSpPr>
        <p:spPr>
          <a:xfrm>
            <a:off x="941610" y="1838686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0F995AA-8B21-8621-7E4F-3C591ED7EC75}"/>
              </a:ext>
            </a:extLst>
          </p:cNvPr>
          <p:cNvSpPr txBox="1"/>
          <p:nvPr/>
        </p:nvSpPr>
        <p:spPr>
          <a:xfrm>
            <a:off x="107504" y="195486"/>
            <a:ext cx="3432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形近字区分</a:t>
            </a:r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xmlns="" id="{A4F058DC-F097-A43C-8A7A-38656D5D4A69}"/>
              </a:ext>
            </a:extLst>
          </p:cNvPr>
          <p:cNvSpPr txBox="1"/>
          <p:nvPr/>
        </p:nvSpPr>
        <p:spPr>
          <a:xfrm>
            <a:off x="1814500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弹</a:t>
            </a:r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xmlns="" id="{050E1559-C915-E6D0-6711-DB4BF532AE45}"/>
              </a:ext>
            </a:extLst>
          </p:cNvPr>
          <p:cNvSpPr txBox="1"/>
          <p:nvPr/>
        </p:nvSpPr>
        <p:spPr>
          <a:xfrm>
            <a:off x="3355291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爆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xmlns="" id="{65BAAFDE-2343-B14A-35CC-F42F1E24EE63}"/>
              </a:ext>
            </a:extLst>
          </p:cNvPr>
          <p:cNvSpPr txBox="1"/>
          <p:nvPr/>
        </p:nvSpPr>
        <p:spPr>
          <a:xfrm>
            <a:off x="5020797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药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808E79F-5418-456F-9FA4-3BC595B29DC5}"/>
              </a:ext>
            </a:extLst>
          </p:cNvPr>
          <p:cNvSpPr txBox="1"/>
          <p:nvPr/>
        </p:nvSpPr>
        <p:spPr>
          <a:xfrm>
            <a:off x="947887" y="2824900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</a:p>
        </p:txBody>
      </p:sp>
      <p:sp>
        <p:nvSpPr>
          <p:cNvPr id="17" name="TextBox 53">
            <a:extLst>
              <a:ext uri="{FF2B5EF4-FFF2-40B4-BE49-F238E27FC236}">
                <a16:creationId xmlns:a16="http://schemas.microsoft.com/office/drawing/2014/main" xmlns="" id="{BDFCAD45-4401-5E60-3E08-673905D2CEDD}"/>
              </a:ext>
            </a:extLst>
          </p:cNvPr>
          <p:cNvSpPr txBox="1"/>
          <p:nvPr/>
        </p:nvSpPr>
        <p:spPr>
          <a:xfrm>
            <a:off x="1814500" y="2824900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DF771CB-F75D-A19A-CE5C-88FB27D82439}"/>
              </a:ext>
            </a:extLst>
          </p:cNvPr>
          <p:cNvSpPr txBox="1"/>
          <p:nvPr/>
        </p:nvSpPr>
        <p:spPr>
          <a:xfrm>
            <a:off x="3355291" y="2824900"/>
            <a:ext cx="14221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341F5448-3441-BC0E-E43D-3FA2014191B4}"/>
              </a:ext>
            </a:extLst>
          </p:cNvPr>
          <p:cNvSpPr txBox="1"/>
          <p:nvPr/>
        </p:nvSpPr>
        <p:spPr>
          <a:xfrm>
            <a:off x="5020797" y="2824900"/>
            <a:ext cx="171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夜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C17D77B9-921D-0514-26E7-56E957F17A6D}"/>
              </a:ext>
            </a:extLst>
          </p:cNvPr>
          <p:cNvSpPr txBox="1"/>
          <p:nvPr/>
        </p:nvSpPr>
        <p:spPr>
          <a:xfrm>
            <a:off x="2925679" y="3851658"/>
            <a:ext cx="56067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发怔：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0FCAF037-1518-67DD-4677-46C4CB4949E2}"/>
              </a:ext>
            </a:extLst>
          </p:cNvPr>
          <p:cNvSpPr txBox="1"/>
          <p:nvPr/>
        </p:nvSpPr>
        <p:spPr>
          <a:xfrm>
            <a:off x="4541817" y="3842884"/>
            <a:ext cx="3419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发呆、发傻</a:t>
            </a:r>
          </a:p>
        </p:txBody>
      </p:sp>
      <p:sp>
        <p:nvSpPr>
          <p:cNvPr id="20" name="文本框 10">
            <a:extLst>
              <a:ext uri="{FF2B5EF4-FFF2-40B4-BE49-F238E27FC236}">
                <a16:creationId xmlns:a16="http://schemas.microsoft.com/office/drawing/2014/main" xmlns="" id="{50F995AA-8B21-8621-7E4F-3C591ED7EC75}"/>
              </a:ext>
            </a:extLst>
          </p:cNvPr>
          <p:cNvSpPr txBox="1"/>
          <p:nvPr/>
        </p:nvSpPr>
        <p:spPr>
          <a:xfrm>
            <a:off x="98219" y="3943990"/>
            <a:ext cx="3432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理解词语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17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3" grpId="0"/>
      <p:bldP spid="14" grpId="0"/>
      <p:bldP spid="15" grpId="0"/>
      <p:bldP spid="16" grpId="0"/>
      <p:bldP spid="19" grpId="0"/>
      <p:bldP spid="21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775011"/>
            <a:ext cx="9144000" cy="1628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5933281" y="2078474"/>
            <a:ext cx="1879079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0679" y="89454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3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1233" y="2221235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</a:t>
            </a:r>
            <a:r>
              <a:rPr lang="en-US" altLang="zh-CN" sz="2400" b="1" spc="-3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</a:t>
            </a:r>
            <a:endParaRPr lang="zh-CN" altLang="en-US" sz="2400" b="1" spc="-300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1691680" y="2676078"/>
            <a:ext cx="4025577" cy="1191816"/>
          </a:xfrm>
          <a:prstGeom prst="wedgeRoundRectCallout">
            <a:avLst>
              <a:gd name="adj1" fmla="val -16738"/>
              <a:gd name="adj2" fmla="val -68405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对师傅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的高超技艺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半信半疑。</a:t>
            </a:r>
          </a:p>
        </p:txBody>
      </p:sp>
    </p:spTree>
    <p:extLst>
      <p:ext uri="{BB962C8B-B14F-4D97-AF65-F5344CB8AC3E}">
        <p14:creationId xmlns:p14="http://schemas.microsoft.com/office/powerpoint/2010/main" val="3572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00"/>
            <a:ext cx="4450618" cy="507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27584" y="7388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6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18162" y="3211111"/>
            <a:ext cx="1872208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19" name="矩形 18"/>
          <p:cNvSpPr/>
          <p:nvPr/>
        </p:nvSpPr>
        <p:spPr>
          <a:xfrm>
            <a:off x="4932040" y="4227934"/>
            <a:ext cx="1832553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0" name="圆角矩形标注 19"/>
          <p:cNvSpPr/>
          <p:nvPr/>
        </p:nvSpPr>
        <p:spPr>
          <a:xfrm>
            <a:off x="5049449" y="1347614"/>
            <a:ext cx="3706856" cy="1532334"/>
          </a:xfrm>
          <a:prstGeom prst="wedgeRoundRectCallout">
            <a:avLst>
              <a:gd name="adj1" fmla="val -24560"/>
              <a:gd name="adj2" fmla="val 65767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刷子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李凭着高超的技艺在徒弟心中树立了权威。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339670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387697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705" y="4369254"/>
            <a:ext cx="420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-30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/>
              <a:t>~~~~~~~~~~~~~~~~~~~~~~~~~~~~~~~~~</a:t>
            </a:r>
            <a:endParaRPr lang="zh-CN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9552" y="487600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-30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/>
              <a:t>~~~~~~~~~~~~~~~~~~~~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6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8" grpId="0"/>
      <p:bldP spid="25" grpId="0"/>
      <p:bldP spid="27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5536" y="249211"/>
            <a:ext cx="4608512" cy="4626795"/>
            <a:chOff x="539552" y="249211"/>
            <a:chExt cx="4355975" cy="445066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62"/>
            <a:stretch/>
          </p:blipFill>
          <p:spPr bwMode="auto">
            <a:xfrm>
              <a:off x="539552" y="249211"/>
              <a:ext cx="4355975" cy="3482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990"/>
            <a:stretch/>
          </p:blipFill>
          <p:spPr bwMode="auto">
            <a:xfrm>
              <a:off x="539552" y="3704880"/>
              <a:ext cx="4355975" cy="509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47" r="7476"/>
            <a:stretch/>
          </p:blipFill>
          <p:spPr bwMode="auto">
            <a:xfrm>
              <a:off x="539552" y="4214600"/>
              <a:ext cx="4355975" cy="485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8" name="矩形 27"/>
          <p:cNvSpPr/>
          <p:nvPr/>
        </p:nvSpPr>
        <p:spPr>
          <a:xfrm>
            <a:off x="5024890" y="2499742"/>
            <a:ext cx="1832553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38" name="矩形 37"/>
          <p:cNvSpPr/>
          <p:nvPr/>
        </p:nvSpPr>
        <p:spPr>
          <a:xfrm>
            <a:off x="5055722" y="4299942"/>
            <a:ext cx="1872208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592" y="299432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11638" y="978863"/>
            <a:ext cx="1859059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31840" y="268614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2" y="3147814"/>
            <a:ext cx="4413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7297" y="3694261"/>
            <a:ext cx="423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</a:t>
            </a:r>
            <a:r>
              <a:rPr lang="en-US" altLang="zh-CN" sz="2400" b="1" spc="-300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</a:t>
            </a:r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1560" y="4227934"/>
            <a:ext cx="76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79712" y="4696644"/>
            <a:ext cx="3136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23441" y="1131590"/>
            <a:ext cx="30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9252" y="1630176"/>
            <a:ext cx="4240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1560" y="2139702"/>
            <a:ext cx="3161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圆角矩形标注 28"/>
          <p:cNvSpPr/>
          <p:nvPr/>
        </p:nvSpPr>
        <p:spPr>
          <a:xfrm>
            <a:off x="5004048" y="3147814"/>
            <a:ext cx="4067944" cy="1055608"/>
          </a:xfrm>
          <a:prstGeom prst="wedgeRoundRectCallout">
            <a:avLst>
              <a:gd name="adj1" fmla="val -26511"/>
              <a:gd name="adj2" fmla="val 56018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曹小三发现师傅“露馅儿”，心情复杂。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31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 animBg="1"/>
      <p:bldP spid="27" grpId="0" animBg="1"/>
      <p:bldP spid="41" grpId="0"/>
      <p:bldP spid="42" grpId="0"/>
      <p:bldP spid="43" grpId="0"/>
      <p:bldP spid="44" grpId="0"/>
      <p:bldP spid="45" grpId="0"/>
      <p:bldP spid="49" grpId="0"/>
      <p:bldP spid="50" grpId="0"/>
      <p:bldP spid="51" grpId="0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69"/>
            <a:ext cx="8784976" cy="505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圆角矩形标注 36"/>
          <p:cNvSpPr/>
          <p:nvPr/>
        </p:nvSpPr>
        <p:spPr>
          <a:xfrm>
            <a:off x="5292080" y="4011910"/>
            <a:ext cx="3456384" cy="1055608"/>
          </a:xfrm>
          <a:prstGeom prst="wedgeRoundRectCallout">
            <a:avLst>
              <a:gd name="adj1" fmla="val -59209"/>
              <a:gd name="adj2" fmla="val 29360"/>
              <a:gd name="adj3" fmla="val 16667"/>
            </a:avLst>
          </a:prstGeom>
          <a:solidFill>
            <a:schemeClr val="bg1"/>
          </a:solidFill>
          <a:ln w="28575"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曹小三被师傅高超的技艺折服。</a:t>
            </a:r>
          </a:p>
        </p:txBody>
      </p:sp>
      <p:sp>
        <p:nvSpPr>
          <p:cNvPr id="39" name="矩形 38"/>
          <p:cNvSpPr/>
          <p:nvPr/>
        </p:nvSpPr>
        <p:spPr>
          <a:xfrm>
            <a:off x="3059832" y="4529424"/>
            <a:ext cx="1872208" cy="584775"/>
          </a:xfrm>
          <a:prstGeom prst="rect">
            <a:avLst/>
          </a:prstGeom>
          <a:solidFill>
            <a:srgbClr val="9966FF">
              <a:alpha val="90000"/>
            </a:srgbClr>
          </a:solidFill>
          <a:ln>
            <a:solidFill>
              <a:srgbClr val="9966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神态描写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8823" y="1627941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9630" y="3627487"/>
            <a:ext cx="677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424084" y="4155926"/>
            <a:ext cx="64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11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31628" y="3938860"/>
            <a:ext cx="144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99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</a:t>
            </a:r>
            <a:endParaRPr lang="zh-CN" altLang="en-US" sz="2400" b="1" spc="-300" dirty="0">
              <a:solidFill>
                <a:srgbClr val="9966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3968" y="2398117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7426" y="2911698"/>
            <a:ext cx="1536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027" y="123478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106" y="1043166"/>
            <a:ext cx="1859059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</p:spTree>
    <p:extLst>
      <p:ext uri="{BB962C8B-B14F-4D97-AF65-F5344CB8AC3E}">
        <p14:creationId xmlns:p14="http://schemas.microsoft.com/office/powerpoint/2010/main" val="103733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6" grpId="0"/>
      <p:bldP spid="47" grpId="0"/>
      <p:bldP spid="48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F33BD48-1EF2-AF14-BF64-1BDFBF09F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xmlns="" id="{C43944BC-A6F7-CE41-131E-41923982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hlinkClick r:id="rId4" action="ppaction://hlinkfile"/>
            <a:extLst>
              <a:ext uri="{FF2B5EF4-FFF2-40B4-BE49-F238E27FC236}">
                <a16:creationId xmlns:a16="http://schemas.microsoft.com/office/drawing/2014/main" xmlns="" id="{FA63A632-BC3D-2E17-CE09-66B4885C25A6}"/>
              </a:ext>
            </a:extLst>
          </p:cNvPr>
          <p:cNvSpPr txBox="1"/>
          <p:nvPr/>
        </p:nvSpPr>
        <p:spPr>
          <a:xfrm>
            <a:off x="775246" y="336551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理解课文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3A8BA8E-139D-DC90-6077-F499ECDF2636}"/>
              </a:ext>
            </a:extLst>
          </p:cNvPr>
          <p:cNvSpPr/>
          <p:nvPr/>
        </p:nvSpPr>
        <p:spPr>
          <a:xfrm>
            <a:off x="502097" y="1275606"/>
            <a:ext cx="7958335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作者把曹小三的心理变化写得这么具体，这和表现刷子李的记忆高超有什么关系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？默读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课文，找到曹小三情感变化的原因。</a:t>
            </a:r>
            <a:endParaRPr lang="zh-CN" altLang="en-US" sz="20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47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39552" y="555526"/>
            <a:ext cx="806489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曹小三的情感变化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584" y="2359241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半信半疑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99792" y="156363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6016" y="2440077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再次质疑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8224" y="156363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71600" y="1605451"/>
            <a:ext cx="7521637" cy="1542364"/>
            <a:chOff x="971600" y="1749467"/>
            <a:chExt cx="7521637" cy="1542364"/>
          </a:xfrm>
        </p:grpSpPr>
        <p:cxnSp>
          <p:nvCxnSpPr>
            <p:cNvPr id="9" name="肘形连接符 8"/>
            <p:cNvCxnSpPr/>
            <p:nvPr/>
          </p:nvCxnSpPr>
          <p:spPr>
            <a:xfrm flipV="1">
              <a:off x="971600" y="1749467"/>
              <a:ext cx="3456384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肘形连接符 36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连接符 3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2483768" y="3723879"/>
            <a:ext cx="450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一波三折、跌宕起伏</a:t>
            </a: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3" y="26749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86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203598"/>
            <a:ext cx="7704856" cy="1794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kern="0" dirty="0">
                <a:latin typeface="宋体" pitchFamily="2" charset="-122"/>
                <a:ea typeface="宋体" pitchFamily="2" charset="-122"/>
              </a:rPr>
              <a:t>    从曹小三的两次质疑和两次崇敬中，你感受到了什么？</a:t>
            </a:r>
            <a:endParaRPr lang="zh-CN" altLang="en-US" sz="40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40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67744" y="843558"/>
            <a:ext cx="6336704" cy="11957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传说中的高超技艺不是常人所能达到的。</a:t>
            </a:r>
          </a:p>
        </p:txBody>
      </p:sp>
      <p:sp>
        <p:nvSpPr>
          <p:cNvPr id="2" name="矩形 1"/>
          <p:cNvSpPr/>
          <p:nvPr/>
        </p:nvSpPr>
        <p:spPr>
          <a:xfrm>
            <a:off x="251570" y="884981"/>
            <a:ext cx="183255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两次质疑</a:t>
            </a:r>
            <a:endParaRPr lang="zh-CN" altLang="en-US" sz="16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70" y="2189836"/>
            <a:ext cx="1832553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>
                <a:latin typeface="宋体" pitchFamily="2" charset="-122"/>
                <a:ea typeface="宋体" pitchFamily="2" charset="-122"/>
              </a:rPr>
              <a:t>两次崇敬</a:t>
            </a:r>
            <a:endParaRPr lang="zh-CN" altLang="en-US" sz="160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7744" y="2189836"/>
            <a:ext cx="6336704" cy="18651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曹小三印证了传说是真的，可见刷子李确实有着常人难以企及的高超技艺。</a:t>
            </a:r>
          </a:p>
        </p:txBody>
      </p:sp>
    </p:spTree>
    <p:extLst>
      <p:ext uri="{BB962C8B-B14F-4D97-AF65-F5344CB8AC3E}">
        <p14:creationId xmlns:p14="http://schemas.microsoft.com/office/powerpoint/2010/main" val="339888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467544" y="1613697"/>
            <a:ext cx="8315250" cy="2902269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9512" y="339502"/>
            <a:ext cx="885698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曹小三是如何印证的？结果如何？请你用上关联词，把曹小三印证的过程和结果说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清楚。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720094"/>
            <a:ext cx="78488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虽然曹小三在刷子李每一面墙刷完时就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，但是他居然连</a:t>
            </a:r>
            <a:endParaRPr lang="en-US" altLang="zh-CN" sz="2800" b="1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。即使后来发现的一个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，也不是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，而是烟烫出来的一个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。因此，曹小三对刷子李高超的刷浆技艺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8915" y="2212247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一遍师傅的全身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58458" y="2243023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一个芝麻大小的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09961" y="275989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白点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91003" y="32457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白浆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55499" y="32621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小洞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39475" y="377018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崇敬至极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39675" y="172353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1899" y="2744387"/>
            <a:ext cx="277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粉点都没发现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615978" y="2212247"/>
            <a:ext cx="787793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883491" y="2726841"/>
            <a:ext cx="244827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4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11133"/>
            <a:ext cx="8712968" cy="34368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0574" y="505467"/>
            <a:ext cx="770485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想象：曹小三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发怔发傻时，他会想些什么呢？</a:t>
            </a: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57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9009" y="1978990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145311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230555" y="139030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644746" y="327981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</a:p>
        </p:txBody>
      </p:sp>
      <p:sp>
        <p:nvSpPr>
          <p:cNvPr id="143" name="文本框 64"/>
          <p:cNvSpPr txBox="1"/>
          <p:nvPr/>
        </p:nvSpPr>
        <p:spPr>
          <a:xfrm>
            <a:off x="1726295" y="327981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</a:p>
        </p:txBody>
      </p:sp>
      <p:sp>
        <p:nvSpPr>
          <p:cNvPr id="144" name="文本框 64"/>
          <p:cNvSpPr txBox="1"/>
          <p:nvPr/>
        </p:nvSpPr>
        <p:spPr>
          <a:xfrm>
            <a:off x="2810226" y="327981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</a:p>
        </p:txBody>
      </p:sp>
      <p:sp>
        <p:nvSpPr>
          <p:cNvPr id="145" name="文本框 64"/>
          <p:cNvSpPr txBox="1"/>
          <p:nvPr/>
        </p:nvSpPr>
        <p:spPr>
          <a:xfrm>
            <a:off x="3917019" y="327981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162" name="文本框 64"/>
          <p:cNvSpPr txBox="1"/>
          <p:nvPr/>
        </p:nvSpPr>
        <p:spPr>
          <a:xfrm>
            <a:off x="4970466" y="330402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</a:p>
        </p:txBody>
      </p:sp>
      <p:sp>
        <p:nvSpPr>
          <p:cNvPr id="163" name="文本框 64"/>
          <p:cNvSpPr txBox="1"/>
          <p:nvPr/>
        </p:nvSpPr>
        <p:spPr>
          <a:xfrm>
            <a:off x="6077259" y="330402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</a:p>
        </p:txBody>
      </p:sp>
      <p:sp>
        <p:nvSpPr>
          <p:cNvPr id="172" name="文本框 64"/>
          <p:cNvSpPr txBox="1"/>
          <p:nvPr/>
        </p:nvSpPr>
        <p:spPr>
          <a:xfrm>
            <a:off x="7157379" y="330402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</a:p>
        </p:txBody>
      </p:sp>
      <p:sp>
        <p:nvSpPr>
          <p:cNvPr id="177" name="矩形 176"/>
          <p:cNvSpPr/>
          <p:nvPr/>
        </p:nvSpPr>
        <p:spPr>
          <a:xfrm>
            <a:off x="610958" y="942628"/>
            <a:ext cx="11189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73915" y="94262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ù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960105" y="942628"/>
            <a:ext cx="5704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ú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3818131" y="942628"/>
            <a:ext cx="12810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73278" y="94262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6013615" y="942628"/>
            <a:ext cx="129468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shèng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272240" y="973679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fàn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669204" y="2825087"/>
            <a:ext cx="10664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xiàn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1757718" y="2825087"/>
            <a:ext cx="12301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hōng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2915816" y="2825087"/>
            <a:ext cx="8810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kān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3995936" y="2825087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134767" y="2825087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sh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ǎ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203133" y="2825087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ē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7063417" y="2825087"/>
            <a:ext cx="13970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577771" y="1468007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657891" y="1473543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754353" y="1473543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3889313" y="1473543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4969433" y="1479079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6063117" y="1473543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649835" y="141792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691077" y="139909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</a:p>
        </p:txBody>
      </p:sp>
      <p:sp>
        <p:nvSpPr>
          <p:cNvPr id="226" name="文本框 64"/>
          <p:cNvSpPr txBox="1"/>
          <p:nvPr/>
        </p:nvSpPr>
        <p:spPr>
          <a:xfrm>
            <a:off x="2738011" y="1399099"/>
            <a:ext cx="944527" cy="108491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228" name="文本框 64"/>
          <p:cNvSpPr txBox="1"/>
          <p:nvPr/>
        </p:nvSpPr>
        <p:spPr>
          <a:xfrm>
            <a:off x="3882404" y="139909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</a:p>
        </p:txBody>
      </p:sp>
      <p:sp>
        <p:nvSpPr>
          <p:cNvPr id="229" name="文本框 64"/>
          <p:cNvSpPr txBox="1"/>
          <p:nvPr/>
        </p:nvSpPr>
        <p:spPr>
          <a:xfrm>
            <a:off x="4935851" y="142330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</a:p>
        </p:txBody>
      </p:sp>
      <p:sp>
        <p:nvSpPr>
          <p:cNvPr id="230" name="文本框 64"/>
          <p:cNvSpPr txBox="1"/>
          <p:nvPr/>
        </p:nvSpPr>
        <p:spPr>
          <a:xfrm>
            <a:off x="6084795" y="1376418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</a:p>
        </p:txBody>
      </p:sp>
      <p:grpSp>
        <p:nvGrpSpPr>
          <p:cNvPr id="231" name="组合 7"/>
          <p:cNvGrpSpPr/>
          <p:nvPr/>
        </p:nvGrpSpPr>
        <p:grpSpPr>
          <a:xfrm>
            <a:off x="7200232" y="1462495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611560" y="3334679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1708022" y="3334679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2788142" y="3340215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3889313" y="3334679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4969433" y="3340215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6063117" y="3334679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164288" y="3334679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12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33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54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173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494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16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752" y="2542845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01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22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443" y="4425871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64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57" y="4425871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77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/>
          <p:cNvSpPr txBox="1"/>
          <p:nvPr/>
        </p:nvSpPr>
        <p:spPr>
          <a:xfrm>
            <a:off x="828555" y="152053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80" y="123478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693939" y="1496257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769355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803649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934563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4997060" y="1521015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6154630" y="1531512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87167" y="151359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684896" y="339264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1758434" y="3367311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2838008" y="339264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3957539" y="3428804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54540" y="3410726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6128078" y="338538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7207652" y="3410726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346555" y="413180"/>
            <a:ext cx="1722824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上下结构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919574" y="408095"/>
            <a:ext cx="172282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左右结构</a:t>
            </a:r>
          </a:p>
        </p:txBody>
      </p:sp>
    </p:spTree>
    <p:extLst>
      <p:ext uri="{BB962C8B-B14F-4D97-AF65-F5344CB8AC3E}">
        <p14:creationId xmlns:p14="http://schemas.microsoft.com/office/powerpoint/2010/main" val="12632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3" grpId="0" animBg="1"/>
      <p:bldP spid="13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853503"/>
              </p:ext>
            </p:extLst>
          </p:nvPr>
        </p:nvGraphicFramePr>
        <p:xfrm>
          <a:off x="820980" y="178520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858815" y="168649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1061056" y="940971"/>
            <a:ext cx="129614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>
                <a:latin typeface="汉语拼音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5000" dirty="0">
              <a:solidFill>
                <a:prstClr val="black"/>
              </a:solidFill>
              <a:latin typeface="汉语拼音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253" y="123478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1E85033-E8C0-9343-9B46-5C9FD264E333}"/>
              </a:ext>
            </a:extLst>
          </p:cNvPr>
          <p:cNvGrpSpPr/>
          <p:nvPr/>
        </p:nvGrpSpPr>
        <p:grpSpPr>
          <a:xfrm>
            <a:off x="2843808" y="196503"/>
            <a:ext cx="456833" cy="456366"/>
            <a:chOff x="631825" y="5181600"/>
            <a:chExt cx="1554163" cy="155257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xmlns="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xmlns="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xmlns="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xmlns="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xmlns="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xmlns="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xmlns="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xmlns="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xmlns="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xmlns="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xmlns="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xmlns="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:a16="http://schemas.microsoft.com/office/drawing/2014/main" xmlns="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:a16="http://schemas.microsoft.com/office/drawing/2014/main" xmlns="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xmlns="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:a16="http://schemas.microsoft.com/office/drawing/2014/main" xmlns="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xmlns="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xmlns="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:a16="http://schemas.microsoft.com/office/drawing/2014/main" xmlns="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xmlns="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:a16="http://schemas.microsoft.com/office/drawing/2014/main" xmlns="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xmlns="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xmlns="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179512" y="3435846"/>
            <a:ext cx="2826493" cy="1080120"/>
          </a:xfrm>
          <a:prstGeom prst="borderCallout2">
            <a:avLst>
              <a:gd name="adj1" fmla="val 64948"/>
              <a:gd name="adj2" fmla="val -181"/>
              <a:gd name="adj3" fmla="val 68316"/>
              <a:gd name="adj4" fmla="val -904"/>
              <a:gd name="adj5" fmla="val 75070"/>
              <a:gd name="adj6" fmla="val -124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各部分要紧凑，不要太宽</a:t>
            </a:r>
          </a:p>
        </p:txBody>
      </p:sp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67600"/>
              </p:ext>
            </p:extLst>
          </p:nvPr>
        </p:nvGraphicFramePr>
        <p:xfrm>
          <a:off x="3735505" y="178520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3773340" y="168649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936939" y="915566"/>
            <a:ext cx="1744576" cy="8386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5000" dirty="0" err="1"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5000" dirty="0"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2" name="Freeform 81"/>
          <p:cNvSpPr>
            <a:spLocks/>
          </p:cNvSpPr>
          <p:nvPr/>
        </p:nvSpPr>
        <p:spPr bwMode="auto">
          <a:xfrm>
            <a:off x="4344382" y="2430530"/>
            <a:ext cx="155610" cy="101592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线形标注 2 52"/>
          <p:cNvSpPr/>
          <p:nvPr/>
        </p:nvSpPr>
        <p:spPr>
          <a:xfrm>
            <a:off x="3131840" y="3579862"/>
            <a:ext cx="2736304" cy="678647"/>
          </a:xfrm>
          <a:prstGeom prst="borderCallout2">
            <a:avLst>
              <a:gd name="adj1" fmla="val 64948"/>
              <a:gd name="adj2" fmla="val -181"/>
              <a:gd name="adj3" fmla="val 70646"/>
              <a:gd name="adj4" fmla="val -647"/>
              <a:gd name="adj5" fmla="val 72043"/>
              <a:gd name="adj6" fmla="val 767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不要少写一点</a:t>
            </a:r>
          </a:p>
        </p:txBody>
      </p:sp>
      <p:graphicFrame>
        <p:nvGraphicFramePr>
          <p:cNvPr id="5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163170"/>
              </p:ext>
            </p:extLst>
          </p:nvPr>
        </p:nvGraphicFramePr>
        <p:xfrm>
          <a:off x="6653995" y="179729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5" name="TextBox 23"/>
          <p:cNvSpPr txBox="1"/>
          <p:nvPr/>
        </p:nvSpPr>
        <p:spPr>
          <a:xfrm>
            <a:off x="6718052" y="165624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6876256" y="915566"/>
            <a:ext cx="1440160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kān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6084168" y="3543499"/>
            <a:ext cx="3024336" cy="972467"/>
          </a:xfrm>
          <a:prstGeom prst="borderCallout2">
            <a:avLst>
              <a:gd name="adj1" fmla="val 321067"/>
              <a:gd name="adj2" fmla="val 46476"/>
              <a:gd name="adj3" fmla="val 273392"/>
              <a:gd name="adj4" fmla="val 25225"/>
              <a:gd name="adj5" fmla="val 102873"/>
              <a:gd name="adj6" fmla="val 29882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“土”略偏上，第三笔提穿插到右半部分</a:t>
            </a:r>
          </a:p>
        </p:txBody>
      </p:sp>
      <p:sp>
        <p:nvSpPr>
          <p:cNvPr id="58" name="Freeform 114"/>
          <p:cNvSpPr>
            <a:spLocks/>
          </p:cNvSpPr>
          <p:nvPr/>
        </p:nvSpPr>
        <p:spPr bwMode="auto">
          <a:xfrm rot="-300000">
            <a:off x="6883080" y="2628007"/>
            <a:ext cx="397060" cy="251839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74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 animBg="1"/>
      <p:bldP spid="53" grpId="0"/>
      <p:bldP spid="57" grpId="0" bldLvl="0"/>
      <p:bldP spid="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950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0" y="1622286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塑造了技艺高超的刷子李这一人物形象，不仅描写了主人公刷子李的言行、装束，还花了大量笔墨描述了他的学徒曹小三在观察师傅时的心理变化。我们在写一个人时，也可以学着用这样的方法，通过描述周围人的反应，表现人物的特点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7508C8E-5C8A-F18D-5F3E-C06F0A69A988}"/>
              </a:ext>
            </a:extLst>
          </p:cNvPr>
          <p:cNvSpPr/>
          <p:nvPr/>
        </p:nvSpPr>
        <p:spPr>
          <a:xfrm>
            <a:off x="1691680" y="771550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通过本课的学习，你收获了什么？</a:t>
            </a:r>
          </a:p>
        </p:txBody>
      </p:sp>
    </p:spTree>
    <p:extLst>
      <p:ext uri="{BB962C8B-B14F-4D97-AF65-F5344CB8AC3E}">
        <p14:creationId xmlns:p14="http://schemas.microsoft.com/office/powerpoint/2010/main" val="42924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75606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抄写课后词语表中的词语。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   2.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结合描写曹小三的语句，试着用几句话写写刷子李这个人物的特点。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2" y="36138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32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1200</Words>
  <Application>Microsoft Office PowerPoint</Application>
  <PresentationFormat>全屏显示(16:9)</PresentationFormat>
  <Paragraphs>212</Paragraphs>
  <Slides>37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Arial</vt:lpstr>
      <vt:lpstr>宋体</vt:lpstr>
      <vt:lpstr>Times New Roman</vt:lpstr>
      <vt:lpstr>Calibri</vt:lpstr>
      <vt:lpstr>微软雅黑</vt:lpstr>
      <vt:lpstr>华文楷体</vt:lpstr>
      <vt:lpstr>Xingkai SC</vt:lpstr>
      <vt:lpstr>汉语拼音</vt:lpstr>
      <vt:lpstr>黑体</vt:lpstr>
      <vt:lpstr>Wingdings</vt:lpstr>
      <vt:lpstr>仿宋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2023-11-24T09:14:09Z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