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 saveSubsetFonts="1">
  <p:sldMasterIdLst>
    <p:sldMasterId id="2147483648" r:id="rId1"/>
    <p:sldMasterId id="2147483657" r:id="rId2"/>
  </p:sldMasterIdLst>
  <p:notesMasterIdLst>
    <p:notesMasterId r:id="rId37"/>
  </p:notesMasterIdLst>
  <p:handoutMasterIdLst>
    <p:handoutMasterId r:id="rId38"/>
  </p:handoutMasterIdLst>
  <p:sldIdLst>
    <p:sldId id="1084" r:id="rId3"/>
    <p:sldId id="523" r:id="rId4"/>
    <p:sldId id="1052" r:id="rId5"/>
    <p:sldId id="1082" r:id="rId6"/>
    <p:sldId id="1071" r:id="rId7"/>
    <p:sldId id="1081" r:id="rId8"/>
    <p:sldId id="632" r:id="rId9"/>
    <p:sldId id="748" r:id="rId10"/>
    <p:sldId id="586" r:id="rId11"/>
    <p:sldId id="928" r:id="rId12"/>
    <p:sldId id="1083" r:id="rId13"/>
    <p:sldId id="1063" r:id="rId14"/>
    <p:sldId id="1025" r:id="rId15"/>
    <p:sldId id="1027" r:id="rId16"/>
    <p:sldId id="1034" r:id="rId17"/>
    <p:sldId id="1039" r:id="rId18"/>
    <p:sldId id="587" r:id="rId19"/>
    <p:sldId id="1012" r:id="rId20"/>
    <p:sldId id="1062" r:id="rId21"/>
    <p:sldId id="1080" r:id="rId22"/>
    <p:sldId id="1029" r:id="rId23"/>
    <p:sldId id="1073" r:id="rId24"/>
    <p:sldId id="1043" r:id="rId25"/>
    <p:sldId id="1041" r:id="rId26"/>
    <p:sldId id="1067" r:id="rId27"/>
    <p:sldId id="1069" r:id="rId28"/>
    <p:sldId id="1074" r:id="rId29"/>
    <p:sldId id="974" r:id="rId30"/>
    <p:sldId id="1060" r:id="rId31"/>
    <p:sldId id="1040" r:id="rId32"/>
    <p:sldId id="918" r:id="rId33"/>
    <p:sldId id="936" r:id="rId34"/>
    <p:sldId id="937" r:id="rId35"/>
    <p:sldId id="1007" r:id="rId36"/>
  </p:sldIdLst>
  <p:sldSz cx="9144000" cy="5143500" type="screen16x9"/>
  <p:notesSz cx="6858000" cy="9144000"/>
  <p:embeddedFontLst>
    <p:embeddedFont>
      <p:font typeface="Calibri" pitchFamily="34" charset="0"/>
      <p:regular r:id="rId39"/>
      <p:bold r:id="rId40"/>
      <p:italic r:id="rId41"/>
      <p:boldItalic r:id="rId42"/>
    </p:embeddedFont>
    <p:embeddedFont>
      <p:font typeface="楷体" pitchFamily="49" charset="-122"/>
      <p:regular r:id="rId43"/>
    </p:embeddedFont>
    <p:embeddedFont>
      <p:font typeface="黑体" pitchFamily="49" charset="-122"/>
      <p:regular r:id="rId44"/>
    </p:embeddedFont>
    <p:embeddedFont>
      <p:font typeface="华文楷体" pitchFamily="2" charset="-122"/>
      <p:regular r:id="rId45"/>
    </p:embeddedFont>
    <p:embeddedFont>
      <p:font typeface="汉语拼音" pitchFamily="34" charset="0"/>
      <p:regular r:id="rId46"/>
    </p:embeddedFont>
    <p:embeddedFont>
      <p:font typeface="仿宋" pitchFamily="49" charset="-122"/>
      <p:regular r:id="rId47"/>
    </p:embeddedFont>
  </p:embeddedFontLst>
  <p:custDataLst>
    <p:tags r:id="rId48"/>
  </p:custDataLst>
  <p:defaultTextStyle>
    <a:defPPr>
      <a:defRPr lang="zh-CN"/>
    </a:defPPr>
    <a:lvl1pPr marL="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3239" userDrawn="1">
          <p15:clr>
            <a:srgbClr val="A4A3A4"/>
          </p15:clr>
        </p15:guide>
        <p15:guide id="2" pos="3243" userDrawn="1">
          <p15:clr>
            <a:srgbClr val="A4A3A4"/>
          </p15:clr>
        </p15:guide>
        <p15:guide id="3" pos="573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4F2"/>
    <a:srgbClr val="0000FF"/>
    <a:srgbClr val="FFFF99"/>
    <a:srgbClr val="FFFFFF"/>
    <a:srgbClr val="99FF99"/>
    <a:srgbClr val="CCFFCC"/>
    <a:srgbClr val="CC66FF"/>
    <a:srgbClr val="FFCCCC"/>
    <a:srgbClr val="0066CC"/>
    <a:srgbClr val="F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767" autoAdjust="0"/>
    <p:restoredTop sz="94660"/>
  </p:normalViewPr>
  <p:slideViewPr>
    <p:cSldViewPr>
      <p:cViewPr>
        <p:scale>
          <a:sx n="100" d="100"/>
          <a:sy n="100" d="100"/>
        </p:scale>
        <p:origin x="-360" y="-324"/>
      </p:cViewPr>
      <p:guideLst>
        <p:guide orient="horz" pos="3239"/>
        <p:guide pos="3243"/>
        <p:guide pos="573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4578"/>
    </p:cViewPr>
  </p:sorterViewPr>
  <p:notesViewPr>
    <p:cSldViewPr>
      <p:cViewPr varScale="1">
        <p:scale>
          <a:sx n="65" d="100"/>
          <a:sy n="65" d="100"/>
        </p:scale>
        <p:origin x="-2502" y="-114"/>
      </p:cViewPr>
      <p:guideLst>
        <p:guide orient="horz" pos="3076"/>
        <p:guide pos="226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font" Target="fonts/font1.fntdata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font" Target="fonts/font4.fntdata"/><Relationship Id="rId47" Type="http://schemas.openxmlformats.org/officeDocument/2006/relationships/font" Target="fonts/font9.fntdata"/><Relationship Id="rId50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handoutMaster" Target="handoutMasters/handoutMaster1.xml"/><Relationship Id="rId46" Type="http://schemas.openxmlformats.org/officeDocument/2006/relationships/font" Target="fonts/font8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notesMaster" Target="notesMasters/notesMaster1.xml"/><Relationship Id="rId40" Type="http://schemas.openxmlformats.org/officeDocument/2006/relationships/font" Target="fonts/font2.fntdata"/><Relationship Id="rId45" Type="http://schemas.openxmlformats.org/officeDocument/2006/relationships/font" Target="fonts/font7.fntdata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font" Target="fonts/font6.fntdata"/><Relationship Id="rId52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font" Target="fonts/font5.fntdata"/><Relationship Id="rId48" Type="http://schemas.openxmlformats.org/officeDocument/2006/relationships/tags" Target="tags/tag1.xml"/><Relationship Id="rId8" Type="http://schemas.openxmlformats.org/officeDocument/2006/relationships/slide" Target="slides/slide6.xml"/><Relationship Id="rId51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0C8EF0-063C-4EC8-822D-D4BEE606CB45}" type="datetimeFigureOut">
              <a:rPr lang="zh-CN" altLang="en-US" smtClean="0"/>
              <a:t>2023/12/6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7F7337-2D4C-4836-9F96-E27918AAD3E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3933573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D2E35E-6DB1-4671-AA13-E9173BD066DF}" type="datetimeFigureOut">
              <a:rPr lang="zh-CN" altLang="en-US" smtClean="0"/>
              <a:t>2023/12/6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1CD010-A9A3-4117-BFBF-9C1583B3E14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655703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C5514D-1C19-4227-9FDB-AE9C2557C608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12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17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18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22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>
                <a:solidFill>
                  <a:prstClr val="black"/>
                </a:solidFill>
              </a:rPr>
              <a:t>25</a:t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26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>
                <a:solidFill>
                  <a:prstClr val="black"/>
                </a:solidFill>
              </a:rPr>
              <a:t>31</a:t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Tm="0"/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microsoft.com/office/2007/relationships/hdphoto" Target="../media/hdphoto1.wdp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B050">
            <a:alpha val="8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://pic.51yuansu.com/pic2/cover/00/54/56/581c43f24f4d5_610.jpg"/>
          <p:cNvPicPr>
            <a:picLocks noChangeAspect="1" noChangeArrowheads="1"/>
          </p:cNvPicPr>
          <p:nvPr userDrawn="1"/>
        </p:nvPicPr>
        <p:blipFill>
          <a:blip r:embed="rId10">
            <a:clrChange>
              <a:clrFrom>
                <a:srgbClr val="F8FBF0"/>
              </a:clrFrom>
              <a:clrTo>
                <a:srgbClr val="F8FBF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1" y="4973537"/>
            <a:ext cx="5810250" cy="190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http://pic.51yuansu.com/pic2/cover/00/54/56/581c43f24f4d5_610.jpg"/>
          <p:cNvPicPr>
            <a:picLocks noChangeAspect="1" noChangeArrowheads="1"/>
          </p:cNvPicPr>
          <p:nvPr userDrawn="1"/>
        </p:nvPicPr>
        <p:blipFill rotWithShape="1">
          <a:blip r:embed="rId10">
            <a:clrChange>
              <a:clrFrom>
                <a:srgbClr val="F8FBF0"/>
              </a:clrFrom>
              <a:clrTo>
                <a:srgbClr val="F8FBF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429" t="4" b="-6"/>
          <a:stretch>
            <a:fillRect/>
          </a:stretch>
        </p:blipFill>
        <p:spPr bwMode="auto">
          <a:xfrm rot="10800000">
            <a:off x="5798944" y="4973535"/>
            <a:ext cx="3345055" cy="1905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Picture 9" descr="C:\Users\Administrator\AppData\Roaming\Tencent\Users\516595749\QQ\WinTemp\RichOle\WRUW$UJZDOV{@(R[UP3~_H7.png"/>
          <p:cNvPicPr>
            <a:picLocks noChangeAspect="1" noChangeArrowheads="1"/>
          </p:cNvPicPr>
          <p:nvPr userDrawn="1"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99500" l="0" r="95516">
                        <a14:backgroundMark x1="47534" y1="14500" x2="50673" y2="25000"/>
                        <a14:backgroundMark x1="71749" y1="74500" x2="77578" y2="87000"/>
                        <a14:backgroundMark x1="22422" y1="45000" x2="29596" y2="43500"/>
                        <a14:backgroundMark x1="34529" y1="43500" x2="34529" y2="43500"/>
                        <a14:backgroundMark x1="53812" y1="22500" x2="53812" y2="225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925833">
            <a:off x="8278745" y="4176946"/>
            <a:ext cx="1062038" cy="95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图片 5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2480" y="82271"/>
            <a:ext cx="1204016" cy="473255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530" indent="-21463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B050">
            <a:alpha val="8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2480" y="82271"/>
            <a:ext cx="1204016" cy="473255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8" r:id="rId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5.png"/><Relationship Id="rId7" Type="http://schemas.openxmlformats.org/officeDocument/2006/relationships/slide" Target="slide3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Relationship Id="rId6" Type="http://schemas.openxmlformats.org/officeDocument/2006/relationships/slide" Target="slide20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6.jpeg"/><Relationship Id="rId5" Type="http://schemas.openxmlformats.org/officeDocument/2006/relationships/image" Target="../media/image15.GIF"/><Relationship Id="rId4" Type="http://schemas.openxmlformats.org/officeDocument/2006/relationships/hyperlink" Target="&#36164;&#26009;&#38142;&#25509;/&#35270;&#39057;/&#19971;&#24425;&#20116;&#19979;&#35838;&#25991;&#26391;&#35835;21&#26472;&#27663;&#20043;&#23376;.mp4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0.emf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microsoft.com/office/2007/relationships/hdphoto" Target="../media/hdphoto2.wdp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emf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4.png"/><Relationship Id="rId4" Type="http://schemas.openxmlformats.org/officeDocument/2006/relationships/image" Target="../media/image2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microsoft.com/office/2007/relationships/hdphoto" Target="../media/hdphoto3.wdp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4.png"/><Relationship Id="rId4" Type="http://schemas.openxmlformats.org/officeDocument/2006/relationships/image" Target="../media/image39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7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3.jpeg"/><Relationship Id="rId4" Type="http://schemas.openxmlformats.org/officeDocument/2006/relationships/image" Target="../media/image42.jpe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emf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emf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724128" y="915566"/>
            <a:ext cx="25039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400" dirty="0" smtClean="0">
                <a:solidFill>
                  <a:srgbClr val="FF0000"/>
                </a:solidFill>
              </a:rPr>
              <a:t>QQ</a:t>
            </a:r>
            <a:r>
              <a:rPr lang="zh-CN" altLang="en-US" sz="2400" dirty="0" smtClean="0">
                <a:solidFill>
                  <a:srgbClr val="FF0000"/>
                </a:solidFill>
              </a:rPr>
              <a:t>：</a:t>
            </a:r>
            <a:r>
              <a:rPr lang="en-US" altLang="zh-CN" sz="2400" dirty="0" smtClean="0">
                <a:solidFill>
                  <a:srgbClr val="FF0000"/>
                </a:solidFill>
              </a:rPr>
              <a:t>263900239</a:t>
            </a:r>
            <a:endParaRPr lang="zh-CN" altLang="en-US" sz="2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59" t="1555" r="30699" b="34390"/>
          <a:stretch/>
        </p:blipFill>
        <p:spPr bwMode="auto">
          <a:xfrm>
            <a:off x="0" y="0"/>
            <a:ext cx="9143999" cy="514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文本框 1"/>
          <p:cNvSpPr txBox="1"/>
          <p:nvPr/>
        </p:nvSpPr>
        <p:spPr>
          <a:xfrm>
            <a:off x="171662" y="123478"/>
            <a:ext cx="2456122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2200" b="1" dirty="0" smtClean="0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语文 五年级 下册</a:t>
            </a:r>
            <a:endParaRPr kumimoji="1" lang="zh-CN" altLang="en-US" sz="2200" b="1" dirty="0">
              <a:effectLst>
                <a:glow rad="101600">
                  <a:schemeClr val="bg1">
                    <a:alpha val="60000"/>
                  </a:schemeClr>
                </a:glow>
              </a:effectLst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04811" y="657999"/>
            <a:ext cx="511526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600" b="1" dirty="0" smtClean="0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   </a:t>
            </a:r>
            <a:r>
              <a:rPr lang="zh-CN" altLang="en-US" sz="6600" b="1" dirty="0" smtClean="0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杨氏之子</a:t>
            </a:r>
            <a:endParaRPr lang="en-US" altLang="zh-CN" sz="6600" b="1" dirty="0" smtClean="0">
              <a:effectLst>
                <a:glow rad="101600">
                  <a:schemeClr val="bg1">
                    <a:alpha val="60000"/>
                  </a:schemeClr>
                </a:glow>
              </a:effectLst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grpSp>
        <p:nvGrpSpPr>
          <p:cNvPr id="9" name="组合 2"/>
          <p:cNvGrpSpPr/>
          <p:nvPr/>
        </p:nvGrpSpPr>
        <p:grpSpPr bwMode="auto">
          <a:xfrm>
            <a:off x="251520" y="674777"/>
            <a:ext cx="1080120" cy="1104885"/>
            <a:chOff x="1683887" y="846326"/>
            <a:chExt cx="1305884" cy="1336215"/>
          </a:xfrm>
        </p:grpSpPr>
        <p:pic>
          <p:nvPicPr>
            <p:cNvPr id="10" name="图片 3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83887" y="876657"/>
              <a:ext cx="1305884" cy="13058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" name="文本框 6"/>
            <p:cNvSpPr txBox="1">
              <a:spLocks noChangeArrowheads="1"/>
            </p:cNvSpPr>
            <p:nvPr/>
          </p:nvSpPr>
          <p:spPr bwMode="auto">
            <a:xfrm>
              <a:off x="1848763" y="846326"/>
              <a:ext cx="1068259" cy="12283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685800"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342900" indent="-285750" defTabSz="68580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685800" indent="-228600" defTabSz="6858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028700" indent="-228600" defTabSz="6858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371600" indent="-228600" defTabSz="6858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1828800" indent="-228600" defTabSz="6858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286000" indent="-228600" defTabSz="6858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2743200" indent="-228600" defTabSz="6858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200400" indent="-228600" defTabSz="6858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kumimoji="1" lang="en-US" altLang="zh-CN" sz="6000" b="1" spc="-300" smtClean="0">
                  <a:solidFill>
                    <a:srgbClr val="FF6E00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21</a:t>
              </a:r>
              <a:endParaRPr kumimoji="1" lang="zh-CN" altLang="en-US" sz="6000" b="1" spc="-300">
                <a:solidFill>
                  <a:srgbClr val="FF6E00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  <p:sp>
        <p:nvSpPr>
          <p:cNvPr id="12" name="文本框 15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6148263" y="4208884"/>
            <a:ext cx="2816225" cy="715962"/>
          </a:xfrm>
          <a:prstGeom prst="flowChartAlternateProcess">
            <a:avLst/>
          </a:prstGeom>
          <a:solidFill>
            <a:schemeClr val="bg1">
              <a:alpha val="79999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1" lang="zh-CN" altLang="en-US" sz="3600" b="1">
                <a:latin typeface="宋体" panose="02010600030101010101" pitchFamily="2" charset="-122"/>
              </a:rPr>
              <a:t>第二课时</a:t>
            </a:r>
          </a:p>
        </p:txBody>
      </p:sp>
      <p:sp>
        <p:nvSpPr>
          <p:cNvPr id="13" name="文本框 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6138738" y="3507854"/>
            <a:ext cx="2816225" cy="715963"/>
          </a:xfrm>
          <a:prstGeom prst="flowChartAlternateProcess">
            <a:avLst/>
          </a:prstGeom>
          <a:solidFill>
            <a:schemeClr val="bg1">
              <a:alpha val="79999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1" lang="zh-CN" altLang="en-US" sz="3600" b="1">
                <a:latin typeface="宋体" panose="02010600030101010101" pitchFamily="2" charset="-122"/>
              </a:rPr>
              <a:t>第一课时</a:t>
            </a:r>
          </a:p>
        </p:txBody>
      </p:sp>
      <p:sp>
        <p:nvSpPr>
          <p:cNvPr id="14" name="iconfont-1191-870150"/>
          <p:cNvSpPr>
            <a:spLocks noChangeAspect="1"/>
          </p:cNvSpPr>
          <p:nvPr/>
        </p:nvSpPr>
        <p:spPr bwMode="auto">
          <a:xfrm>
            <a:off x="8672388" y="3652317"/>
            <a:ext cx="282575" cy="423862"/>
          </a:xfrm>
          <a:custGeom>
            <a:avLst/>
            <a:gdLst>
              <a:gd name="T0" fmla="*/ 2147483647 w 2486"/>
              <a:gd name="T1" fmla="*/ 2147483647 h 3729"/>
              <a:gd name="T2" fmla="*/ 0 w 2486"/>
              <a:gd name="T3" fmla="*/ 0 h 3729"/>
              <a:gd name="T4" fmla="*/ 0 w 2486"/>
              <a:gd name="T5" fmla="*/ 2147483647 h 3729"/>
              <a:gd name="T6" fmla="*/ 2147483647 w 2486"/>
              <a:gd name="T7" fmla="*/ 2147483647 h 372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486" h="3729">
                <a:moveTo>
                  <a:pt x="2486" y="1865"/>
                </a:moveTo>
                <a:lnTo>
                  <a:pt x="0" y="0"/>
                </a:lnTo>
                <a:lnTo>
                  <a:pt x="0" y="3729"/>
                </a:lnTo>
                <a:lnTo>
                  <a:pt x="2486" y="1865"/>
                </a:lnTo>
                <a:close/>
              </a:path>
            </a:pathLst>
          </a:custGeom>
          <a:solidFill>
            <a:srgbClr val="FF93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7" name="iconfont-1191-870150"/>
          <p:cNvSpPr>
            <a:spLocks noChangeAspect="1"/>
          </p:cNvSpPr>
          <p:nvPr/>
        </p:nvSpPr>
        <p:spPr bwMode="auto">
          <a:xfrm rot="10800000">
            <a:off x="6138738" y="3652317"/>
            <a:ext cx="282575" cy="423862"/>
          </a:xfrm>
          <a:custGeom>
            <a:avLst/>
            <a:gdLst>
              <a:gd name="T0" fmla="*/ 2147483647 w 2486"/>
              <a:gd name="T1" fmla="*/ 2147483647 h 3729"/>
              <a:gd name="T2" fmla="*/ 0 w 2486"/>
              <a:gd name="T3" fmla="*/ 0 h 3729"/>
              <a:gd name="T4" fmla="*/ 0 w 2486"/>
              <a:gd name="T5" fmla="*/ 2147483647 h 3729"/>
              <a:gd name="T6" fmla="*/ 2147483647 w 2486"/>
              <a:gd name="T7" fmla="*/ 2147483647 h 372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486" h="3729">
                <a:moveTo>
                  <a:pt x="2486" y="1865"/>
                </a:moveTo>
                <a:lnTo>
                  <a:pt x="0" y="0"/>
                </a:lnTo>
                <a:lnTo>
                  <a:pt x="0" y="3729"/>
                </a:lnTo>
                <a:lnTo>
                  <a:pt x="2486" y="1865"/>
                </a:lnTo>
                <a:close/>
              </a:path>
            </a:pathLst>
          </a:custGeom>
          <a:solidFill>
            <a:srgbClr val="FF93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2" name="iconfont-1191-870150"/>
          <p:cNvSpPr>
            <a:spLocks noChangeAspect="1"/>
          </p:cNvSpPr>
          <p:nvPr/>
        </p:nvSpPr>
        <p:spPr bwMode="auto">
          <a:xfrm>
            <a:off x="8672388" y="4394621"/>
            <a:ext cx="282575" cy="423863"/>
          </a:xfrm>
          <a:custGeom>
            <a:avLst/>
            <a:gdLst>
              <a:gd name="T0" fmla="*/ 2147483647 w 2486"/>
              <a:gd name="T1" fmla="*/ 2147483647 h 3729"/>
              <a:gd name="T2" fmla="*/ 0 w 2486"/>
              <a:gd name="T3" fmla="*/ 0 h 3729"/>
              <a:gd name="T4" fmla="*/ 0 w 2486"/>
              <a:gd name="T5" fmla="*/ 2147483647 h 3729"/>
              <a:gd name="T6" fmla="*/ 2147483647 w 2486"/>
              <a:gd name="T7" fmla="*/ 2147483647 h 372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486" h="3729">
                <a:moveTo>
                  <a:pt x="2486" y="1865"/>
                </a:moveTo>
                <a:lnTo>
                  <a:pt x="0" y="0"/>
                </a:lnTo>
                <a:lnTo>
                  <a:pt x="0" y="3729"/>
                </a:lnTo>
                <a:lnTo>
                  <a:pt x="2486" y="1865"/>
                </a:lnTo>
                <a:close/>
              </a:path>
            </a:pathLst>
          </a:custGeom>
          <a:solidFill>
            <a:srgbClr val="FF93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3" name="iconfont-1191-870150"/>
          <p:cNvSpPr>
            <a:spLocks noChangeAspect="1"/>
          </p:cNvSpPr>
          <p:nvPr/>
        </p:nvSpPr>
        <p:spPr bwMode="auto">
          <a:xfrm rot="10800000">
            <a:off x="6148263" y="4394621"/>
            <a:ext cx="282575" cy="423863"/>
          </a:xfrm>
          <a:custGeom>
            <a:avLst/>
            <a:gdLst>
              <a:gd name="T0" fmla="*/ 2147483647 w 2486"/>
              <a:gd name="T1" fmla="*/ 2147483647 h 3729"/>
              <a:gd name="T2" fmla="*/ 0 w 2486"/>
              <a:gd name="T3" fmla="*/ 0 h 3729"/>
              <a:gd name="T4" fmla="*/ 0 w 2486"/>
              <a:gd name="T5" fmla="*/ 2147483647 h 3729"/>
              <a:gd name="T6" fmla="*/ 2147483647 w 2486"/>
              <a:gd name="T7" fmla="*/ 2147483647 h 372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486" h="3729">
                <a:moveTo>
                  <a:pt x="2486" y="1865"/>
                </a:moveTo>
                <a:lnTo>
                  <a:pt x="0" y="0"/>
                </a:lnTo>
                <a:lnTo>
                  <a:pt x="0" y="3729"/>
                </a:lnTo>
                <a:lnTo>
                  <a:pt x="2486" y="1865"/>
                </a:lnTo>
                <a:close/>
              </a:path>
            </a:pathLst>
          </a:custGeom>
          <a:solidFill>
            <a:srgbClr val="FF93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2480" y="82271"/>
            <a:ext cx="1204016" cy="47325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3035" y="1563638"/>
            <a:ext cx="3961640" cy="25807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499" y="1563638"/>
            <a:ext cx="3305105" cy="25807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TextBox 2"/>
          <p:cNvSpPr txBox="1"/>
          <p:nvPr/>
        </p:nvSpPr>
        <p:spPr>
          <a:xfrm>
            <a:off x="107504" y="771550"/>
            <a:ext cx="8064896" cy="715581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 smtClean="0">
                <a:latin typeface="宋体" pitchFamily="2" charset="-122"/>
                <a:ea typeface="宋体" pitchFamily="2" charset="-122"/>
              </a:rPr>
              <a:t>    你还记得，我们曾经</a:t>
            </a:r>
            <a:r>
              <a:rPr lang="zh-CN" altLang="en-US" sz="3200" b="1" dirty="0">
                <a:latin typeface="宋体" pitchFamily="2" charset="-122"/>
                <a:ea typeface="宋体" pitchFamily="2" charset="-122"/>
              </a:rPr>
              <a:t>学过哪些文言文吗？</a:t>
            </a:r>
          </a:p>
        </p:txBody>
      </p:sp>
      <p:sp>
        <p:nvSpPr>
          <p:cNvPr id="5" name="TextBox 2"/>
          <p:cNvSpPr txBox="1"/>
          <p:nvPr/>
        </p:nvSpPr>
        <p:spPr>
          <a:xfrm>
            <a:off x="1547664" y="3977416"/>
            <a:ext cx="6984776" cy="715581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800" b="1" dirty="0" smtClean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《</a:t>
            </a:r>
            <a:r>
              <a:rPr lang="zh-CN" altLang="en-US" sz="2800" b="1" dirty="0" smtClean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司马光</a:t>
            </a:r>
            <a:r>
              <a:rPr lang="en-US" altLang="zh-CN" sz="2800" b="1" dirty="0" smtClean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》        《</a:t>
            </a:r>
            <a:r>
              <a:rPr lang="zh-CN" altLang="en-US" sz="2800" b="1" dirty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王戎不取道旁</a:t>
            </a:r>
            <a:r>
              <a:rPr lang="zh-CN" altLang="en-US" sz="2800" b="1" dirty="0" smtClean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李</a:t>
            </a:r>
            <a:r>
              <a:rPr lang="en-US" altLang="zh-CN" sz="2800" b="1" dirty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》</a:t>
            </a:r>
            <a:endParaRPr lang="zh-CN" altLang="en-US" sz="2800" b="1" dirty="0">
              <a:solidFill>
                <a:srgbClr val="0000FF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3163888" y="123478"/>
            <a:ext cx="2816225" cy="715963"/>
            <a:chOff x="2817964" y="197991"/>
            <a:chExt cx="2816225" cy="715963"/>
          </a:xfrm>
        </p:grpSpPr>
        <p:sp>
          <p:nvSpPr>
            <p:cNvPr id="8" name="文本框 15"/>
            <p:cNvSpPr>
              <a:spLocks noChangeArrowheads="1"/>
            </p:cNvSpPr>
            <p:nvPr/>
          </p:nvSpPr>
          <p:spPr bwMode="auto">
            <a:xfrm>
              <a:off x="2817964" y="197991"/>
              <a:ext cx="2816225" cy="715963"/>
            </a:xfrm>
            <a:prstGeom prst="flowChartAlternateProcess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kumimoji="1" lang="zh-CN" altLang="en-US" sz="3600" b="1">
                  <a:latin typeface="宋体" panose="02010600030101010101" pitchFamily="2" charset="-122"/>
                  <a:ea typeface="宋体" panose="02010600030101010101" pitchFamily="2" charset="-122"/>
                </a:rPr>
                <a:t>第一课时</a:t>
              </a:r>
            </a:p>
          </p:txBody>
        </p:sp>
        <p:sp>
          <p:nvSpPr>
            <p:cNvPr id="9" name="iconfont-1191-870150"/>
            <p:cNvSpPr>
              <a:spLocks noChangeAspect="1"/>
            </p:cNvSpPr>
            <p:nvPr/>
          </p:nvSpPr>
          <p:spPr bwMode="auto">
            <a:xfrm>
              <a:off x="5351614" y="342454"/>
              <a:ext cx="282575" cy="423862"/>
            </a:xfrm>
            <a:custGeom>
              <a:avLst/>
              <a:gdLst>
                <a:gd name="T0" fmla="*/ 2147483647 w 2486"/>
                <a:gd name="T1" fmla="*/ 2147483647 h 3729"/>
                <a:gd name="T2" fmla="*/ 0 w 2486"/>
                <a:gd name="T3" fmla="*/ 0 h 3729"/>
                <a:gd name="T4" fmla="*/ 0 w 2486"/>
                <a:gd name="T5" fmla="*/ 2147483647 h 3729"/>
                <a:gd name="T6" fmla="*/ 2147483647 w 2486"/>
                <a:gd name="T7" fmla="*/ 2147483647 h 372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486" h="3729">
                  <a:moveTo>
                    <a:pt x="2486" y="1865"/>
                  </a:moveTo>
                  <a:lnTo>
                    <a:pt x="0" y="0"/>
                  </a:lnTo>
                  <a:lnTo>
                    <a:pt x="0" y="3729"/>
                  </a:lnTo>
                  <a:lnTo>
                    <a:pt x="2486" y="1865"/>
                  </a:lnTo>
                  <a:close/>
                </a:path>
              </a:pathLst>
            </a:custGeom>
            <a:solidFill>
              <a:srgbClr val="FF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10" name="iconfont-1191-870150"/>
            <p:cNvSpPr>
              <a:spLocks noChangeAspect="1"/>
            </p:cNvSpPr>
            <p:nvPr/>
          </p:nvSpPr>
          <p:spPr bwMode="auto">
            <a:xfrm rot="10800000">
              <a:off x="2817964" y="342454"/>
              <a:ext cx="282575" cy="423862"/>
            </a:xfrm>
            <a:custGeom>
              <a:avLst/>
              <a:gdLst>
                <a:gd name="T0" fmla="*/ 2147483647 w 2486"/>
                <a:gd name="T1" fmla="*/ 2147483647 h 3729"/>
                <a:gd name="T2" fmla="*/ 0 w 2486"/>
                <a:gd name="T3" fmla="*/ 0 h 3729"/>
                <a:gd name="T4" fmla="*/ 0 w 2486"/>
                <a:gd name="T5" fmla="*/ 2147483647 h 3729"/>
                <a:gd name="T6" fmla="*/ 2147483647 w 2486"/>
                <a:gd name="T7" fmla="*/ 2147483647 h 372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486" h="3729">
                  <a:moveTo>
                    <a:pt x="2486" y="1865"/>
                  </a:moveTo>
                  <a:lnTo>
                    <a:pt x="0" y="0"/>
                  </a:lnTo>
                  <a:lnTo>
                    <a:pt x="0" y="3729"/>
                  </a:lnTo>
                  <a:lnTo>
                    <a:pt x="2486" y="1865"/>
                  </a:lnTo>
                  <a:close/>
                </a:path>
              </a:pathLst>
            </a:custGeom>
            <a:solidFill>
              <a:srgbClr val="FF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  <p:sp>
        <p:nvSpPr>
          <p:cNvPr id="11" name="TextBox 2"/>
          <p:cNvSpPr txBox="1"/>
          <p:nvPr/>
        </p:nvSpPr>
        <p:spPr>
          <a:xfrm>
            <a:off x="758804" y="2321232"/>
            <a:ext cx="7565871" cy="807913"/>
          </a:xfrm>
          <a:prstGeom prst="rect">
            <a:avLst/>
          </a:prstGeom>
          <a:solidFill>
            <a:schemeClr val="bg1"/>
          </a:solidFill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 smtClean="0">
                <a:solidFill>
                  <a:srgbClr val="0000FF"/>
                </a:solidFill>
                <a:latin typeface="楷体" pitchFamily="49" charset="-122"/>
                <a:ea typeface="楷体" pitchFamily="49" charset="-122"/>
              </a:rPr>
              <a:t> 今天，我们再来学习一篇有趣的文言文</a:t>
            </a:r>
            <a:r>
              <a:rPr lang="zh-CN" altLang="en-US" sz="3200" b="1" dirty="0">
                <a:solidFill>
                  <a:srgbClr val="0000FF"/>
                </a:solidFill>
                <a:latin typeface="楷体" pitchFamily="49" charset="-122"/>
                <a:ea typeface="楷体" pitchFamily="49" charset="-122"/>
              </a:rPr>
              <a:t>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11560" y="1467010"/>
            <a:ext cx="4896544" cy="26752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        （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又名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《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世说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》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），全书共分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36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篇，主要记录了汉末魏晋期间那些名人的逸闻轶事。里面的故事很多，篇幅短小，读来生动有趣。</a:t>
            </a:r>
          </a:p>
        </p:txBody>
      </p:sp>
      <p:sp>
        <p:nvSpPr>
          <p:cNvPr id="3" name="矩形 2"/>
          <p:cNvSpPr/>
          <p:nvPr/>
        </p:nvSpPr>
        <p:spPr>
          <a:xfrm>
            <a:off x="1123416" y="1419622"/>
            <a:ext cx="265649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b="1" dirty="0" smtClean="0">
                <a:latin typeface="宋体" pitchFamily="2" charset="-122"/>
                <a:ea typeface="宋体" pitchFamily="2" charset="-122"/>
              </a:rPr>
              <a:t>《</a:t>
            </a:r>
            <a:r>
              <a:rPr lang="zh-CN" altLang="en-US" sz="3200" b="1" dirty="0" smtClean="0">
                <a:latin typeface="宋体" pitchFamily="2" charset="-122"/>
                <a:ea typeface="宋体" pitchFamily="2" charset="-122"/>
              </a:rPr>
              <a:t>世说新语</a:t>
            </a:r>
            <a:r>
              <a:rPr lang="en-US" altLang="zh-CN" sz="3200" b="1" dirty="0" smtClean="0">
                <a:latin typeface="宋体" pitchFamily="2" charset="-122"/>
                <a:ea typeface="宋体" pitchFamily="2" charset="-122"/>
              </a:rPr>
              <a:t>》</a:t>
            </a:r>
            <a:endParaRPr lang="zh-CN" altLang="en-US" sz="3200" b="1" dirty="0">
              <a:latin typeface="宋体" pitchFamily="2" charset="-122"/>
              <a:ea typeface="宋体" pitchFamily="2" charset="-122"/>
            </a:endParaRPr>
          </a:p>
        </p:txBody>
      </p:sp>
      <p:pic>
        <p:nvPicPr>
          <p:cNvPr id="4" name="Picture 2" descr="http://img32.ddimg.cn/74/25/21036782-1_o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298"/>
          <a:stretch/>
        </p:blipFill>
        <p:spPr bwMode="auto">
          <a:xfrm>
            <a:off x="5855465" y="1250133"/>
            <a:ext cx="2423718" cy="3250423"/>
          </a:xfrm>
          <a:prstGeom prst="rect">
            <a:avLst/>
          </a:prstGeom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" name="组合 4"/>
          <p:cNvGrpSpPr/>
          <p:nvPr/>
        </p:nvGrpSpPr>
        <p:grpSpPr>
          <a:xfrm>
            <a:off x="251520" y="275600"/>
            <a:ext cx="2606159" cy="946162"/>
            <a:chOff x="6046080" y="595492"/>
            <a:chExt cx="2606159" cy="946162"/>
          </a:xfrm>
        </p:grpSpPr>
        <p:sp>
          <p:nvSpPr>
            <p:cNvPr id="6" name="矩形 5"/>
            <p:cNvSpPr/>
            <p:nvPr/>
          </p:nvSpPr>
          <p:spPr>
            <a:xfrm>
              <a:off x="6598346" y="778169"/>
              <a:ext cx="2053893" cy="610936"/>
            </a:xfrm>
            <a:prstGeom prst="rect">
              <a:avLst/>
            </a:prstGeom>
            <a:solidFill>
              <a:schemeClr val="bg1">
                <a:alpha val="64000"/>
              </a:schemeClr>
            </a:solidFill>
            <a:ln w="19050">
              <a:solidFill>
                <a:srgbClr val="98D267"/>
              </a:solidFill>
              <a:prstDash val="sysDash"/>
            </a:ln>
          </p:spPr>
          <p:txBody>
            <a:bodyPr wrap="square" lIns="68580" tIns="34290" rIns="68580" bIns="34290">
              <a:spAutoFit/>
            </a:bodyPr>
            <a:lstStyle/>
            <a:p>
              <a:pPr algn="just">
                <a:lnSpc>
                  <a:spcPct val="110000"/>
                </a:lnSpc>
              </a:pPr>
              <a:r>
                <a:rPr lang="zh-CN" altLang="en-US" sz="3200" smtClean="0">
                  <a:solidFill>
                    <a:srgbClr val="0000FF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楷体" panose="02010609060101010101" pitchFamily="49" charset="-122"/>
                </a:rPr>
                <a:t> 资料简</a:t>
              </a:r>
              <a:r>
                <a:rPr lang="zh-CN" altLang="en-US" sz="3200" dirty="0" smtClean="0">
                  <a:solidFill>
                    <a:srgbClr val="0000FF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楷体" panose="02010609060101010101" pitchFamily="49" charset="-122"/>
                </a:rPr>
                <a:t>介</a:t>
              </a:r>
              <a:endParaRPr lang="zh-CN" altLang="en-US" sz="3200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pitchFamily="49" charset="-122"/>
              </a:endParaRPr>
            </a:p>
          </p:txBody>
        </p:sp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6046080" y="595492"/>
              <a:ext cx="804402" cy="946162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6"/>
          <p:cNvSpPr txBox="1"/>
          <p:nvPr/>
        </p:nvSpPr>
        <p:spPr>
          <a:xfrm>
            <a:off x="1043608" y="974048"/>
            <a:ext cx="6984776" cy="609398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dirty="0" smtClean="0">
                <a:latin typeface="宋体" pitchFamily="2" charset="-122"/>
                <a:ea typeface="宋体" pitchFamily="2" charset="-122"/>
              </a:rPr>
              <a:t>读了课题之后</a:t>
            </a:r>
            <a:r>
              <a:rPr lang="zh-CN" altLang="en-US" sz="3200" b="1" dirty="0" smtClean="0">
                <a:latin typeface="宋体" pitchFamily="2" charset="-122"/>
                <a:ea typeface="宋体" pitchFamily="2" charset="-122"/>
              </a:rPr>
              <a:t>，你能</a:t>
            </a:r>
            <a:r>
              <a:rPr lang="zh-CN" altLang="en-US" sz="3200" b="1" dirty="0" smtClean="0">
                <a:latin typeface="宋体" pitchFamily="2" charset="-122"/>
                <a:ea typeface="宋体" pitchFamily="2" charset="-122"/>
              </a:rPr>
              <a:t>说说它的意思吗？</a:t>
            </a:r>
            <a:endParaRPr lang="zh-CN" altLang="en-US" sz="3200" b="1" dirty="0"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2392363" y="1492159"/>
            <a:ext cx="4032448" cy="7375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3200" b="1" u="sng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杨 氏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之 </a:t>
            </a:r>
            <a:r>
              <a:rPr lang="zh-CN" altLang="en-US" sz="3200" b="1" u="sng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子</a:t>
            </a:r>
            <a:endParaRPr lang="zh-CN" altLang="en-US" sz="3200" b="1" u="sng" dirty="0"/>
          </a:p>
        </p:txBody>
      </p:sp>
      <p:sp>
        <p:nvSpPr>
          <p:cNvPr id="8" name="圆角矩形标注 7"/>
          <p:cNvSpPr/>
          <p:nvPr/>
        </p:nvSpPr>
        <p:spPr>
          <a:xfrm>
            <a:off x="4572012" y="2494228"/>
            <a:ext cx="648060" cy="460986"/>
          </a:xfrm>
          <a:prstGeom prst="wedgeRoundRectCallout">
            <a:avLst>
              <a:gd name="adj1" fmla="val -31472"/>
              <a:gd name="adj2" fmla="val -108687"/>
              <a:gd name="adj3" fmla="val 16667"/>
            </a:avLst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2800" b="1" dirty="0" smtClean="0">
                <a:solidFill>
                  <a:srgbClr val="0000FF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的</a:t>
            </a:r>
            <a:endParaRPr lang="zh-CN" altLang="en-US" sz="2800" b="1" dirty="0">
              <a:solidFill>
                <a:srgbClr val="0000FF"/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</p:txBody>
      </p:sp>
      <p:sp>
        <p:nvSpPr>
          <p:cNvPr id="13" name="圆角矩形标注 12"/>
          <p:cNvSpPr/>
          <p:nvPr/>
        </p:nvSpPr>
        <p:spPr>
          <a:xfrm>
            <a:off x="5501580" y="2494228"/>
            <a:ext cx="1230660" cy="460986"/>
          </a:xfrm>
          <a:prstGeom prst="wedgeRoundRectCallout">
            <a:avLst>
              <a:gd name="adj1" fmla="val -45156"/>
              <a:gd name="adj2" fmla="val -103467"/>
              <a:gd name="adj3" fmla="val 16667"/>
            </a:avLst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2800" b="1" dirty="0" smtClean="0">
                <a:solidFill>
                  <a:srgbClr val="0000FF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儿子</a:t>
            </a:r>
            <a:endParaRPr lang="zh-CN" altLang="en-US" sz="2800" b="1" dirty="0">
              <a:solidFill>
                <a:srgbClr val="0000FF"/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4499992" y="1723945"/>
            <a:ext cx="432023" cy="387345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C00000"/>
              </a:solidFill>
            </a:endParaRPr>
          </a:p>
        </p:txBody>
      </p:sp>
      <p:sp>
        <p:nvSpPr>
          <p:cNvPr id="10" name="圆角矩形标注 9"/>
          <p:cNvSpPr/>
          <p:nvPr/>
        </p:nvSpPr>
        <p:spPr>
          <a:xfrm>
            <a:off x="1691680" y="2414208"/>
            <a:ext cx="2160240" cy="541006"/>
          </a:xfrm>
          <a:prstGeom prst="wedgeRoundRectCallout">
            <a:avLst>
              <a:gd name="adj1" fmla="val 41678"/>
              <a:gd name="adj2" fmla="val -94928"/>
              <a:gd name="adj3" fmla="val 16667"/>
            </a:avLst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2800" b="1" dirty="0">
                <a:solidFill>
                  <a:srgbClr val="0000FF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姓杨人家的</a:t>
            </a:r>
          </a:p>
        </p:txBody>
      </p:sp>
      <p:sp>
        <p:nvSpPr>
          <p:cNvPr id="14" name="圆角矩形标注 13"/>
          <p:cNvSpPr/>
          <p:nvPr/>
        </p:nvSpPr>
        <p:spPr>
          <a:xfrm>
            <a:off x="1331640" y="3363838"/>
            <a:ext cx="6120680" cy="648072"/>
          </a:xfrm>
          <a:prstGeom prst="wedgeRoundRectCallout">
            <a:avLst>
              <a:gd name="adj1" fmla="val 49892"/>
              <a:gd name="adj2" fmla="val -14233"/>
              <a:gd name="adj3" fmla="val 16667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zh-CN" altLang="en-US" sz="2800" b="1" dirty="0" smtClean="0">
                <a:solidFill>
                  <a:schemeClr val="tx1"/>
                </a:solidFill>
                <a:latin typeface="宋体" pitchFamily="2" charset="-122"/>
                <a:ea typeface="宋体" pitchFamily="2" charset="-122"/>
              </a:rPr>
              <a:t>试试</a:t>
            </a:r>
            <a:r>
              <a:rPr lang="zh-CN" altLang="en-US" sz="2800" b="1" dirty="0" smtClean="0">
                <a:solidFill>
                  <a:schemeClr val="tx1"/>
                </a:solidFill>
                <a:latin typeface="宋体" pitchFamily="2" charset="-122"/>
                <a:ea typeface="宋体" pitchFamily="2" charset="-122"/>
              </a:rPr>
              <a:t>像课文题目这样介绍自己或同桌。</a:t>
            </a:r>
            <a:endParaRPr lang="zh-CN" altLang="en-US" sz="2800" b="1" dirty="0">
              <a:solidFill>
                <a:schemeClr val="tx1"/>
              </a:solidFill>
              <a:latin typeface="宋体" pitchFamily="2" charset="-122"/>
              <a:ea typeface="宋体" pitchFamily="2" charset="-122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173172" y="195486"/>
            <a:ext cx="2186657" cy="734778"/>
            <a:chOff x="285999" y="3103687"/>
            <a:chExt cx="2186657" cy="734778"/>
          </a:xfrm>
        </p:grpSpPr>
        <p:sp>
          <p:nvSpPr>
            <p:cNvPr id="12" name="矩形 11"/>
            <p:cNvSpPr/>
            <p:nvPr/>
          </p:nvSpPr>
          <p:spPr>
            <a:xfrm>
              <a:off x="1052074" y="3253690"/>
              <a:ext cx="1420582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3200" b="1" dirty="0">
                  <a:solidFill>
                    <a:srgbClr val="92D050"/>
                  </a:solidFill>
                  <a:latin typeface="黑体" panose="02010609060101010101" pitchFamily="49" charset="-122"/>
                  <a:ea typeface="黑体" panose="02010609060101010101" pitchFamily="49" charset="-122"/>
                  <a:sym typeface="+mn-ea"/>
                </a:rPr>
                <a:t>解课题</a:t>
              </a:r>
              <a:endParaRPr lang="zh-CN" altLang="en-US" sz="1600" dirty="0">
                <a:solidFill>
                  <a:srgbClr val="92D050"/>
                </a:solidFill>
              </a:endParaRPr>
            </a:p>
          </p:txBody>
        </p:sp>
        <p:pic>
          <p:nvPicPr>
            <p:cNvPr id="16" name="图片 15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5999" y="3103687"/>
              <a:ext cx="893507" cy="648652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3" grpId="0" animBg="1"/>
      <p:bldP spid="15" grpId="0" bldLvl="0" animBg="1"/>
      <p:bldP spid="10" grpId="0" animBg="1"/>
      <p:bldP spid="1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113" y="382588"/>
            <a:ext cx="2270125" cy="69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392113"/>
            <a:ext cx="442912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文本框 14">
            <a:hlinkClick r:id="rId4" action="ppaction://hlinkfile"/>
          </p:cNvPr>
          <p:cNvSpPr txBox="1"/>
          <p:nvPr/>
        </p:nvSpPr>
        <p:spPr>
          <a:xfrm>
            <a:off x="838200" y="332428"/>
            <a:ext cx="2091038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初读</a:t>
            </a:r>
            <a:r>
              <a:rPr lang="zh-CN" altLang="en-US" sz="3600" b="1">
                <a:latin typeface="黑体" panose="02010609060101010101" pitchFamily="49" charset="-122"/>
                <a:ea typeface="黑体" panose="02010609060101010101" pitchFamily="49" charset="-122"/>
              </a:rPr>
              <a:t>课</a:t>
            </a:r>
            <a:r>
              <a:rPr lang="zh-CN" altLang="en-US" sz="3600" b="1" smtClean="0">
                <a:latin typeface="黑体" panose="02010609060101010101" pitchFamily="49" charset="-122"/>
                <a:ea typeface="黑体" panose="02010609060101010101" pitchFamily="49" charset="-122"/>
              </a:rPr>
              <a:t>文</a:t>
            </a:r>
            <a:endParaRPr lang="zh-CN" altLang="en-US" sz="36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5" name="文本框 14"/>
          <p:cNvSpPr txBox="1">
            <a:spLocks noChangeArrowheads="1"/>
          </p:cNvSpPr>
          <p:nvPr/>
        </p:nvSpPr>
        <p:spPr bwMode="auto">
          <a:xfrm>
            <a:off x="3599359" y="771550"/>
            <a:ext cx="1836737" cy="322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 defTabSz="6858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-285750" defTabSz="68580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685800" indent="-228600" defTabSz="6858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028700" indent="-228600" defTabSz="6858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371600" indent="-228600" defTabSz="6858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1828800" indent="-228600" defTabSz="685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286000" indent="-228600" defTabSz="685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2743200" indent="-228600" defTabSz="685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200400" indent="-228600" defTabSz="685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1600" b="1" dirty="0">
                <a:latin typeface="Kaiti SC"/>
                <a:ea typeface="Kaiti SC"/>
                <a:cs typeface="Kaiti SC"/>
              </a:rPr>
              <a:t>点击图标，听范读</a:t>
            </a:r>
          </a:p>
        </p:txBody>
      </p:sp>
      <p:pic>
        <p:nvPicPr>
          <p:cNvPr id="6" name="图片 1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286959">
            <a:off x="2571240" y="200024"/>
            <a:ext cx="1058863" cy="106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 descr="E:\22春\资源\图片\课本图片\第八单元_页面_2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84" r="4494" b="64239"/>
          <a:stretch/>
        </p:blipFill>
        <p:spPr bwMode="auto">
          <a:xfrm>
            <a:off x="899592" y="1851670"/>
            <a:ext cx="6980372" cy="3024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971600" y="1203598"/>
            <a:ext cx="73822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latin typeface="宋体" pitchFamily="2" charset="-122"/>
                <a:ea typeface="宋体" pitchFamily="2" charset="-122"/>
              </a:rPr>
              <a:t>自由朗读课文，读准字音，读通句子。</a:t>
            </a:r>
            <a:endParaRPr lang="zh-CN" altLang="en-US" sz="3200" b="1" dirty="0">
              <a:latin typeface="宋体" pitchFamily="2" charset="-122"/>
              <a:ea typeface="宋体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椭圆 2"/>
          <p:cNvSpPr/>
          <p:nvPr/>
        </p:nvSpPr>
        <p:spPr>
          <a:xfrm>
            <a:off x="3726073" y="2175183"/>
            <a:ext cx="748983" cy="673292"/>
          </a:xfrm>
          <a:prstGeom prst="ellipse">
            <a:avLst/>
          </a:prstGeom>
          <a:noFill/>
          <a:ln w="28575"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/>
          </a:p>
        </p:txBody>
      </p:sp>
      <p:sp>
        <p:nvSpPr>
          <p:cNvPr id="39" name="TextBox 38"/>
          <p:cNvSpPr txBox="1"/>
          <p:nvPr/>
        </p:nvSpPr>
        <p:spPr>
          <a:xfrm>
            <a:off x="3755529" y="2087091"/>
            <a:ext cx="62722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禽</a:t>
            </a:r>
            <a:endParaRPr lang="zh-CN" altLang="en-US" sz="44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971600" y="2099631"/>
            <a:ext cx="75052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造</a:t>
            </a:r>
            <a:endParaRPr lang="zh-CN" altLang="en-US" sz="4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1644098" y="1563985"/>
            <a:ext cx="681467" cy="623248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600" b="1" dirty="0" err="1" smtClean="0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</a:rPr>
              <a:t>yì</a:t>
            </a:r>
            <a:endParaRPr lang="zh-CN" altLang="en-US" sz="3600" b="1" dirty="0">
              <a:latin typeface="汉语拼音" panose="020B0604020202020204" pitchFamily="34" charset="0"/>
              <a:ea typeface="楷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3694430" y="1587481"/>
            <a:ext cx="1063217" cy="623248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600" b="1" dirty="0" err="1" smtClean="0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</a:rPr>
              <a:t>qín</a:t>
            </a:r>
            <a:endParaRPr lang="zh-CN" altLang="en-US" sz="3600" b="1" dirty="0">
              <a:latin typeface="汉语拼音" panose="020B0604020202020204" pitchFamily="34" charset="0"/>
              <a:ea typeface="楷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1536304" y="2099631"/>
            <a:ext cx="75052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诣</a:t>
            </a:r>
            <a:endParaRPr lang="zh-CN" altLang="en-US" sz="44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3101394" y="2099631"/>
            <a:ext cx="75052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家</a:t>
            </a:r>
            <a:endParaRPr lang="zh-CN" altLang="en-US" sz="4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8" name="右箭头 17"/>
          <p:cNvSpPr/>
          <p:nvPr/>
        </p:nvSpPr>
        <p:spPr>
          <a:xfrm rot="8140539">
            <a:off x="3640203" y="3012448"/>
            <a:ext cx="444731" cy="225885"/>
          </a:xfrm>
          <a:prstGeom prst="rightArrow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txBody>
          <a:bodyPr/>
          <a:lstStyle/>
          <a:p>
            <a:endParaRPr lang="zh-CN" altLang="en-US" sz="2000">
              <a:solidFill>
                <a:schemeClr val="tx1"/>
              </a:solidFill>
            </a:endParaRPr>
          </a:p>
        </p:txBody>
      </p:sp>
      <p:sp>
        <p:nvSpPr>
          <p:cNvPr id="26" name="Freeform 9"/>
          <p:cNvSpPr/>
          <p:nvPr/>
        </p:nvSpPr>
        <p:spPr bwMode="gray">
          <a:xfrm rot="10800000" flipH="1" flipV="1">
            <a:off x="4742639" y="2323617"/>
            <a:ext cx="626068" cy="219168"/>
          </a:xfrm>
          <a:prstGeom prst="rightArrow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txBody>
          <a:bodyPr/>
          <a:lstStyle/>
          <a:p>
            <a:endParaRPr lang="zh-CN" altLang="en-US" sz="2000"/>
          </a:p>
        </p:txBody>
      </p:sp>
      <p:sp>
        <p:nvSpPr>
          <p:cNvPr id="28" name="TextBox 27"/>
          <p:cNvSpPr txBox="1"/>
          <p:nvPr/>
        </p:nvSpPr>
        <p:spPr>
          <a:xfrm>
            <a:off x="1722126" y="3363859"/>
            <a:ext cx="3147940" cy="807913"/>
          </a:xfrm>
          <a:prstGeom prst="rect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2400" b="1" dirty="0" smtClean="0">
                <a:solidFill>
                  <a:srgbClr val="0000FF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象形字，本义</a:t>
            </a:r>
            <a:r>
              <a:rPr lang="zh-CN" altLang="en-US" sz="2400" b="1" dirty="0">
                <a:solidFill>
                  <a:srgbClr val="0000FF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：走兽总名</a:t>
            </a:r>
            <a:r>
              <a:rPr lang="zh-CN" altLang="en-US" sz="2400" b="1" dirty="0" smtClean="0">
                <a:solidFill>
                  <a:srgbClr val="0000FF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。“擒”的本字。</a:t>
            </a:r>
            <a:endParaRPr lang="en-US" altLang="zh-CN" sz="2400" b="1" dirty="0">
              <a:solidFill>
                <a:srgbClr val="0000FF"/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5548508" y="651705"/>
            <a:ext cx="2698204" cy="3782161"/>
            <a:chOff x="5993110" y="894407"/>
            <a:chExt cx="2698204" cy="3782161"/>
          </a:xfrm>
        </p:grpSpPr>
        <p:sp>
          <p:nvSpPr>
            <p:cNvPr id="7" name="矩形 6"/>
            <p:cNvSpPr/>
            <p:nvPr/>
          </p:nvSpPr>
          <p:spPr>
            <a:xfrm>
              <a:off x="5993110" y="894407"/>
              <a:ext cx="2675030" cy="3782161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accent5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6088292" y="1072592"/>
              <a:ext cx="2170974" cy="1731243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2400" b="1" dirty="0" smtClean="0">
                  <a:solidFill>
                    <a:schemeClr val="accent5">
                      <a:lumMod val="75000"/>
                    </a:schemeClr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  甲骨文    </a:t>
              </a:r>
              <a:endParaRPr lang="en-US" altLang="zh-CN" sz="2400" b="1" dirty="0" smtClean="0">
                <a:solidFill>
                  <a:schemeClr val="accent5">
                    <a:lumMod val="7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  <a:p>
              <a:endParaRPr lang="en-US" altLang="zh-CN" sz="2400" b="1" dirty="0" smtClean="0">
                <a:latin typeface="楷体" panose="02010609060101010101" pitchFamily="49" charset="-122"/>
                <a:ea typeface="楷体" panose="02010609060101010101" pitchFamily="49" charset="-122"/>
              </a:endParaRPr>
            </a:p>
            <a:p>
              <a:r>
                <a:rPr lang="zh-CN" altLang="en-US" sz="2400" b="1" dirty="0" smtClean="0">
                  <a:latin typeface="楷体" panose="02010609060101010101" pitchFamily="49" charset="-122"/>
                  <a:ea typeface="楷体" panose="02010609060101010101" pitchFamily="49" charset="-122"/>
                </a:rPr>
                <a:t>像一把捕捉鸟类的长柄网具</a:t>
              </a:r>
              <a:endParaRPr lang="en-US" altLang="zh-CN" sz="2400" b="1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pic>
          <p:nvPicPr>
            <p:cNvPr id="2050" name="Picture 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32472" y="1868590"/>
              <a:ext cx="433069" cy="9430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051" name="Picture 3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57967" y="946254"/>
              <a:ext cx="483895" cy="8763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32" name="TextBox 31"/>
            <p:cNvSpPr txBox="1"/>
            <p:nvPr/>
          </p:nvSpPr>
          <p:spPr>
            <a:xfrm>
              <a:off x="6016284" y="3253099"/>
              <a:ext cx="2675030" cy="1361911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2400" b="1" dirty="0" smtClean="0">
                  <a:solidFill>
                    <a:schemeClr val="accent5">
                      <a:lumMod val="75000"/>
                    </a:schemeClr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   金文    </a:t>
              </a:r>
              <a:endParaRPr lang="en-US" altLang="zh-CN" sz="2400" b="1" dirty="0" smtClean="0">
                <a:solidFill>
                  <a:schemeClr val="accent5">
                    <a:lumMod val="7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  <a:p>
              <a:endParaRPr lang="en-US" altLang="zh-CN" sz="2400" b="1" dirty="0" smtClean="0">
                <a:latin typeface="楷体" panose="02010609060101010101" pitchFamily="49" charset="-122"/>
                <a:ea typeface="楷体" panose="02010609060101010101" pitchFamily="49" charset="-122"/>
              </a:endParaRPr>
            </a:p>
            <a:p>
              <a:r>
                <a:rPr lang="zh-CN" altLang="en-US" sz="2400" b="1" dirty="0" smtClean="0">
                  <a:latin typeface="楷体" panose="02010609060101010101" pitchFamily="49" charset="-122"/>
                  <a:ea typeface="楷体" panose="02010609060101010101" pitchFamily="49" charset="-122"/>
                </a:rPr>
                <a:t>加上了声旁“今”</a:t>
              </a:r>
              <a:endParaRPr lang="en-US" altLang="zh-CN" sz="2400" b="1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pic>
          <p:nvPicPr>
            <p:cNvPr id="2052" name="Picture 4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00302" y="3200691"/>
              <a:ext cx="510886" cy="8832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cxnSp>
          <p:nvCxnSpPr>
            <p:cNvPr id="9" name="直接箭头连接符 8"/>
            <p:cNvCxnSpPr/>
            <p:nvPr/>
          </p:nvCxnSpPr>
          <p:spPr>
            <a:xfrm>
              <a:off x="7126188" y="2822885"/>
              <a:ext cx="0" cy="449264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4" name="图片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688" y="356394"/>
            <a:ext cx="431800" cy="557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" name="文本框 15"/>
          <p:cNvSpPr txBox="1"/>
          <p:nvPr/>
        </p:nvSpPr>
        <p:spPr>
          <a:xfrm>
            <a:off x="827088" y="267494"/>
            <a:ext cx="1800696" cy="6461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kumimoji="1" lang="zh-CN" altLang="en-US" sz="3600" b="1" dirty="0">
                <a:latin typeface="+mn-ea"/>
                <a:ea typeface="宋体" panose="02010600030101010101" pitchFamily="2" charset="-122"/>
              </a:rPr>
              <a:t>学认字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2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4" grpId="0"/>
      <p:bldP spid="24" grpId="1"/>
      <p:bldP spid="25" grpId="0"/>
      <p:bldP spid="25" grpId="1"/>
      <p:bldP spid="18" grpId="0" animBg="1"/>
      <p:bldP spid="26" grpId="0" bldLvl="0" animBg="1"/>
      <p:bldP spid="2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" name="Group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05210492"/>
              </p:ext>
            </p:extLst>
          </p:nvPr>
        </p:nvGraphicFramePr>
        <p:xfrm>
          <a:off x="1365813" y="2213007"/>
          <a:ext cx="1481202" cy="1528636"/>
        </p:xfrm>
        <a:graphic>
          <a:graphicData uri="http://schemas.openxmlformats.org/drawingml/2006/table">
            <a:tbl>
              <a:tblPr/>
              <a:tblGrid>
                <a:gridCol w="740601"/>
                <a:gridCol w="740601"/>
              </a:tblGrid>
              <a:tr h="779034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749602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22" name="TextBox 23"/>
          <p:cNvSpPr txBox="1"/>
          <p:nvPr/>
        </p:nvSpPr>
        <p:spPr>
          <a:xfrm>
            <a:off x="1403648" y="2114297"/>
            <a:ext cx="1420517" cy="166199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04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梁</a:t>
            </a:r>
            <a:endParaRPr lang="zh-CN" altLang="en-US" sz="104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3" name="TextBox 24"/>
          <p:cNvSpPr txBox="1"/>
          <p:nvPr/>
        </p:nvSpPr>
        <p:spPr>
          <a:xfrm>
            <a:off x="1331640" y="1203598"/>
            <a:ext cx="2071702" cy="838691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5000" dirty="0" err="1" smtClean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liáng</a:t>
            </a:r>
            <a:endParaRPr lang="zh-CN" altLang="en-US" sz="5000" dirty="0">
              <a:solidFill>
                <a:prstClr val="black"/>
              </a:solidFill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419872" y="2330321"/>
            <a:ext cx="5040560" cy="1361911"/>
          </a:xfrm>
          <a:prstGeom prst="rect">
            <a:avLst/>
          </a:prstGeom>
          <a:solidFill>
            <a:schemeClr val="bg1"/>
          </a:solidFill>
          <a:ln w="28575">
            <a:solidFill>
              <a:srgbClr val="CCFFCC"/>
            </a:solidFill>
            <a:prstDash val="sysDash"/>
          </a:ln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上下</a:t>
            </a:r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两部分占位大体相等，上半部分的“言”和“办”要紧凑，下半部分的撇、捺要舒展</a:t>
            </a:r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。</a:t>
            </a:r>
            <a:endParaRPr lang="en-US" altLang="zh-CN" sz="2800" b="1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9" name="TextBox 11"/>
          <p:cNvSpPr txBox="1">
            <a:spLocks noChangeArrowheads="1"/>
          </p:cNvSpPr>
          <p:nvPr/>
        </p:nvSpPr>
        <p:spPr bwMode="auto">
          <a:xfrm>
            <a:off x="3405261" y="411510"/>
            <a:ext cx="3759027" cy="5770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33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重难点字书写指导</a:t>
            </a:r>
            <a:endParaRPr lang="zh-CN" altLang="en-US" sz="33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2915816" y="484535"/>
            <a:ext cx="456833" cy="456366"/>
            <a:chOff x="631825" y="5181600"/>
            <a:chExt cx="1554163" cy="1552575"/>
          </a:xfrm>
        </p:grpSpPr>
        <p:sp>
          <p:nvSpPr>
            <p:cNvPr id="11" name="Oval 10"/>
            <p:cNvSpPr>
              <a:spLocks noChangeArrowheads="1"/>
            </p:cNvSpPr>
            <p:nvPr/>
          </p:nvSpPr>
          <p:spPr bwMode="auto">
            <a:xfrm>
              <a:off x="631825" y="5181600"/>
              <a:ext cx="1554163" cy="1552575"/>
            </a:xfrm>
            <a:prstGeom prst="ellipse">
              <a:avLst/>
            </a:prstGeom>
            <a:solidFill>
              <a:srgbClr val="FFC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" name="Freeform 11"/>
            <p:cNvSpPr/>
            <p:nvPr/>
          </p:nvSpPr>
          <p:spPr bwMode="auto">
            <a:xfrm>
              <a:off x="1468438" y="5353050"/>
              <a:ext cx="34925" cy="87313"/>
            </a:xfrm>
            <a:custGeom>
              <a:avLst/>
              <a:gdLst>
                <a:gd name="T0" fmla="*/ 4 w 12"/>
                <a:gd name="T1" fmla="*/ 30 h 31"/>
                <a:gd name="T2" fmla="*/ 12 w 12"/>
                <a:gd name="T3" fmla="*/ 3 h 31"/>
                <a:gd name="T4" fmla="*/ 11 w 12"/>
                <a:gd name="T5" fmla="*/ 0 h 31"/>
                <a:gd name="T6" fmla="*/ 0 w 12"/>
                <a:gd name="T7" fmla="*/ 31 h 31"/>
                <a:gd name="T8" fmla="*/ 4 w 12"/>
                <a:gd name="T9" fmla="*/ 3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31">
                  <a:moveTo>
                    <a:pt x="4" y="30"/>
                  </a:moveTo>
                  <a:cubicBezTo>
                    <a:pt x="4" y="20"/>
                    <a:pt x="7" y="7"/>
                    <a:pt x="12" y="3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2" y="6"/>
                    <a:pt x="0" y="21"/>
                    <a:pt x="0" y="31"/>
                  </a:cubicBezTo>
                  <a:lnTo>
                    <a:pt x="4" y="30"/>
                  </a:lnTo>
                  <a:close/>
                </a:path>
              </a:pathLst>
            </a:custGeom>
            <a:solidFill>
              <a:srgbClr val="4F2E2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3" name="Freeform 12"/>
            <p:cNvSpPr/>
            <p:nvPr/>
          </p:nvSpPr>
          <p:spPr bwMode="auto">
            <a:xfrm>
              <a:off x="1471613" y="5410200"/>
              <a:ext cx="204788" cy="358775"/>
            </a:xfrm>
            <a:custGeom>
              <a:avLst/>
              <a:gdLst>
                <a:gd name="T0" fmla="*/ 0 w 72"/>
                <a:gd name="T1" fmla="*/ 119 h 126"/>
                <a:gd name="T2" fmla="*/ 66 w 72"/>
                <a:gd name="T3" fmla="*/ 67 h 126"/>
                <a:gd name="T4" fmla="*/ 45 w 72"/>
                <a:gd name="T5" fmla="*/ 7 h 126"/>
                <a:gd name="T6" fmla="*/ 1 w 72"/>
                <a:gd name="T7" fmla="*/ 9 h 126"/>
                <a:gd name="T8" fmla="*/ 0 w 72"/>
                <a:gd name="T9" fmla="*/ 119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126">
                  <a:moveTo>
                    <a:pt x="0" y="119"/>
                  </a:moveTo>
                  <a:cubicBezTo>
                    <a:pt x="29" y="126"/>
                    <a:pt x="60" y="101"/>
                    <a:pt x="66" y="67"/>
                  </a:cubicBezTo>
                  <a:cubicBezTo>
                    <a:pt x="72" y="33"/>
                    <a:pt x="61" y="15"/>
                    <a:pt x="45" y="7"/>
                  </a:cubicBezTo>
                  <a:cubicBezTo>
                    <a:pt x="31" y="0"/>
                    <a:pt x="3" y="11"/>
                    <a:pt x="1" y="9"/>
                  </a:cubicBezTo>
                  <a:lnTo>
                    <a:pt x="0" y="119"/>
                  </a:lnTo>
                  <a:close/>
                </a:path>
              </a:pathLst>
            </a:custGeom>
            <a:solidFill>
              <a:srgbClr val="C90D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4" name="Freeform 13"/>
            <p:cNvSpPr/>
            <p:nvPr/>
          </p:nvSpPr>
          <p:spPr bwMode="auto">
            <a:xfrm>
              <a:off x="1274763" y="5410200"/>
              <a:ext cx="200025" cy="355600"/>
            </a:xfrm>
            <a:custGeom>
              <a:avLst/>
              <a:gdLst>
                <a:gd name="T0" fmla="*/ 70 w 70"/>
                <a:gd name="T1" fmla="*/ 9 h 125"/>
                <a:gd name="T2" fmla="*/ 26 w 70"/>
                <a:gd name="T3" fmla="*/ 8 h 125"/>
                <a:gd name="T4" fmla="*/ 8 w 70"/>
                <a:gd name="T5" fmla="*/ 69 h 125"/>
                <a:gd name="T6" fmla="*/ 69 w 70"/>
                <a:gd name="T7" fmla="*/ 119 h 125"/>
                <a:gd name="T8" fmla="*/ 70 w 70"/>
                <a:gd name="T9" fmla="*/ 9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125">
                  <a:moveTo>
                    <a:pt x="70" y="9"/>
                  </a:moveTo>
                  <a:cubicBezTo>
                    <a:pt x="68" y="11"/>
                    <a:pt x="40" y="0"/>
                    <a:pt x="26" y="8"/>
                  </a:cubicBezTo>
                  <a:cubicBezTo>
                    <a:pt x="11" y="17"/>
                    <a:pt x="0" y="35"/>
                    <a:pt x="8" y="69"/>
                  </a:cubicBezTo>
                  <a:cubicBezTo>
                    <a:pt x="16" y="103"/>
                    <a:pt x="38" y="125"/>
                    <a:pt x="69" y="119"/>
                  </a:cubicBezTo>
                  <a:lnTo>
                    <a:pt x="70" y="9"/>
                  </a:lnTo>
                  <a:close/>
                </a:path>
              </a:pathLst>
            </a:custGeom>
            <a:solidFill>
              <a:srgbClr val="DB19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5" name="Freeform 14"/>
            <p:cNvSpPr/>
            <p:nvPr/>
          </p:nvSpPr>
          <p:spPr bwMode="auto">
            <a:xfrm>
              <a:off x="1374775" y="5313363"/>
              <a:ext cx="125413" cy="53975"/>
            </a:xfrm>
            <a:custGeom>
              <a:avLst/>
              <a:gdLst>
                <a:gd name="T0" fmla="*/ 44 w 44"/>
                <a:gd name="T1" fmla="*/ 19 h 19"/>
                <a:gd name="T2" fmla="*/ 27 w 44"/>
                <a:gd name="T3" fmla="*/ 4 h 19"/>
                <a:gd name="T4" fmla="*/ 0 w 44"/>
                <a:gd name="T5" fmla="*/ 1 h 19"/>
                <a:gd name="T6" fmla="*/ 0 w 44"/>
                <a:gd name="T7" fmla="*/ 2 h 19"/>
                <a:gd name="T8" fmla="*/ 44 w 44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19">
                  <a:moveTo>
                    <a:pt x="44" y="19"/>
                  </a:moveTo>
                  <a:cubicBezTo>
                    <a:pt x="44" y="19"/>
                    <a:pt x="40" y="9"/>
                    <a:pt x="27" y="4"/>
                  </a:cubicBezTo>
                  <a:cubicBezTo>
                    <a:pt x="15" y="0"/>
                    <a:pt x="0" y="1"/>
                    <a:pt x="0" y="1"/>
                  </a:cubicBezTo>
                  <a:cubicBezTo>
                    <a:pt x="0" y="1"/>
                    <a:pt x="0" y="2"/>
                    <a:pt x="0" y="2"/>
                  </a:cubicBezTo>
                  <a:cubicBezTo>
                    <a:pt x="12" y="10"/>
                    <a:pt x="28" y="14"/>
                    <a:pt x="44" y="19"/>
                  </a:cubicBezTo>
                  <a:close/>
                </a:path>
              </a:pathLst>
            </a:custGeom>
            <a:solidFill>
              <a:srgbClr val="128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6" name="Freeform 15"/>
            <p:cNvSpPr/>
            <p:nvPr/>
          </p:nvSpPr>
          <p:spPr bwMode="auto">
            <a:xfrm>
              <a:off x="1374775" y="5318125"/>
              <a:ext cx="125413" cy="103188"/>
            </a:xfrm>
            <a:custGeom>
              <a:avLst/>
              <a:gdLst>
                <a:gd name="T0" fmla="*/ 0 w 44"/>
                <a:gd name="T1" fmla="*/ 0 h 36"/>
                <a:gd name="T2" fmla="*/ 6 w 44"/>
                <a:gd name="T3" fmla="*/ 12 h 36"/>
                <a:gd name="T4" fmla="*/ 44 w 44"/>
                <a:gd name="T5" fmla="*/ 17 h 36"/>
                <a:gd name="T6" fmla="*/ 0 w 44"/>
                <a:gd name="T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6">
                  <a:moveTo>
                    <a:pt x="0" y="0"/>
                  </a:moveTo>
                  <a:cubicBezTo>
                    <a:pt x="0" y="2"/>
                    <a:pt x="2" y="7"/>
                    <a:pt x="6" y="12"/>
                  </a:cubicBezTo>
                  <a:cubicBezTo>
                    <a:pt x="30" y="36"/>
                    <a:pt x="43" y="18"/>
                    <a:pt x="44" y="17"/>
                  </a:cubicBezTo>
                  <a:cubicBezTo>
                    <a:pt x="28" y="12"/>
                    <a:pt x="12" y="8"/>
                    <a:pt x="0" y="0"/>
                  </a:cubicBezTo>
                  <a:close/>
                </a:path>
              </a:pathLst>
            </a:custGeom>
            <a:solidFill>
              <a:srgbClr val="0E77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7" name="Rectangle 16"/>
            <p:cNvSpPr>
              <a:spLocks noChangeArrowheads="1"/>
            </p:cNvSpPr>
            <p:nvPr/>
          </p:nvSpPr>
          <p:spPr bwMode="auto">
            <a:xfrm>
              <a:off x="908050" y="6238875"/>
              <a:ext cx="904875" cy="227013"/>
            </a:xfrm>
            <a:prstGeom prst="rect">
              <a:avLst/>
            </a:prstGeom>
            <a:solidFill>
              <a:srgbClr val="FF1D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8" name="Rectangle 17"/>
            <p:cNvSpPr>
              <a:spLocks noChangeArrowheads="1"/>
            </p:cNvSpPr>
            <p:nvPr/>
          </p:nvSpPr>
          <p:spPr bwMode="auto">
            <a:xfrm>
              <a:off x="1681163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9" name="Rectangle 18"/>
            <p:cNvSpPr>
              <a:spLocks noChangeArrowheads="1"/>
            </p:cNvSpPr>
            <p:nvPr/>
          </p:nvSpPr>
          <p:spPr bwMode="auto">
            <a:xfrm>
              <a:off x="1651000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1" name="Rectangle 19"/>
            <p:cNvSpPr>
              <a:spLocks noChangeArrowheads="1"/>
            </p:cNvSpPr>
            <p:nvPr/>
          </p:nvSpPr>
          <p:spPr bwMode="auto">
            <a:xfrm>
              <a:off x="1612900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5" name="Rectangle 20"/>
            <p:cNvSpPr>
              <a:spLocks noChangeArrowheads="1"/>
            </p:cNvSpPr>
            <p:nvPr/>
          </p:nvSpPr>
          <p:spPr bwMode="auto">
            <a:xfrm>
              <a:off x="1030288" y="5924550"/>
              <a:ext cx="474663" cy="171450"/>
            </a:xfrm>
            <a:prstGeom prst="rect">
              <a:avLst/>
            </a:prstGeom>
            <a:solidFill>
              <a:srgbClr val="F9EE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6" name="Rectangle 21"/>
            <p:cNvSpPr>
              <a:spLocks noChangeArrowheads="1"/>
            </p:cNvSpPr>
            <p:nvPr/>
          </p:nvSpPr>
          <p:spPr bwMode="auto">
            <a:xfrm>
              <a:off x="1030288" y="5924550"/>
              <a:ext cx="474663" cy="1714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7" name="Rectangle 22"/>
            <p:cNvSpPr>
              <a:spLocks noChangeArrowheads="1"/>
            </p:cNvSpPr>
            <p:nvPr/>
          </p:nvSpPr>
          <p:spPr bwMode="auto">
            <a:xfrm>
              <a:off x="1030288" y="6002338"/>
              <a:ext cx="474663" cy="4763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8" name="Rectangle 23"/>
            <p:cNvSpPr>
              <a:spLocks noChangeArrowheads="1"/>
            </p:cNvSpPr>
            <p:nvPr/>
          </p:nvSpPr>
          <p:spPr bwMode="auto">
            <a:xfrm>
              <a:off x="1030288" y="6002338"/>
              <a:ext cx="474663" cy="47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9" name="Rectangle 24"/>
            <p:cNvSpPr>
              <a:spLocks noChangeArrowheads="1"/>
            </p:cNvSpPr>
            <p:nvPr/>
          </p:nvSpPr>
          <p:spPr bwMode="auto">
            <a:xfrm>
              <a:off x="1030288" y="6049963"/>
              <a:ext cx="474663" cy="6350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0" name="Rectangle 25"/>
            <p:cNvSpPr>
              <a:spLocks noChangeArrowheads="1"/>
            </p:cNvSpPr>
            <p:nvPr/>
          </p:nvSpPr>
          <p:spPr bwMode="auto">
            <a:xfrm>
              <a:off x="1030288" y="6049963"/>
              <a:ext cx="474663" cy="6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1" name="Rectangle 26"/>
            <p:cNvSpPr>
              <a:spLocks noChangeArrowheads="1"/>
            </p:cNvSpPr>
            <p:nvPr/>
          </p:nvSpPr>
          <p:spPr bwMode="auto">
            <a:xfrm>
              <a:off x="1030288" y="6034088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3" name="Rectangle 27"/>
            <p:cNvSpPr>
              <a:spLocks noChangeArrowheads="1"/>
            </p:cNvSpPr>
            <p:nvPr/>
          </p:nvSpPr>
          <p:spPr bwMode="auto">
            <a:xfrm>
              <a:off x="1030288" y="6034088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4" name="Rectangle 28"/>
            <p:cNvSpPr>
              <a:spLocks noChangeArrowheads="1"/>
            </p:cNvSpPr>
            <p:nvPr/>
          </p:nvSpPr>
          <p:spPr bwMode="auto">
            <a:xfrm>
              <a:off x="1030288" y="5984875"/>
              <a:ext cx="474663" cy="3175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5" name="Rectangle 29"/>
            <p:cNvSpPr>
              <a:spLocks noChangeArrowheads="1"/>
            </p:cNvSpPr>
            <p:nvPr/>
          </p:nvSpPr>
          <p:spPr bwMode="auto">
            <a:xfrm>
              <a:off x="1030288" y="5984875"/>
              <a:ext cx="474663" cy="3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6" name="Rectangle 30"/>
            <p:cNvSpPr>
              <a:spLocks noChangeArrowheads="1"/>
            </p:cNvSpPr>
            <p:nvPr/>
          </p:nvSpPr>
          <p:spPr bwMode="auto">
            <a:xfrm>
              <a:off x="1030288" y="5937250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7" name="Rectangle 31"/>
            <p:cNvSpPr>
              <a:spLocks noChangeArrowheads="1"/>
            </p:cNvSpPr>
            <p:nvPr/>
          </p:nvSpPr>
          <p:spPr bwMode="auto">
            <a:xfrm>
              <a:off x="1030288" y="5937250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8" name="Rectangle 32"/>
            <p:cNvSpPr>
              <a:spLocks noChangeArrowheads="1"/>
            </p:cNvSpPr>
            <p:nvPr/>
          </p:nvSpPr>
          <p:spPr bwMode="auto">
            <a:xfrm>
              <a:off x="1030288" y="6084888"/>
              <a:ext cx="474663" cy="3175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9" name="Rectangle 33"/>
            <p:cNvSpPr>
              <a:spLocks noChangeArrowheads="1"/>
            </p:cNvSpPr>
            <p:nvPr/>
          </p:nvSpPr>
          <p:spPr bwMode="auto">
            <a:xfrm>
              <a:off x="1030288" y="6084888"/>
              <a:ext cx="474663" cy="3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0" name="Rectangle 34"/>
            <p:cNvSpPr>
              <a:spLocks noChangeArrowheads="1"/>
            </p:cNvSpPr>
            <p:nvPr/>
          </p:nvSpPr>
          <p:spPr bwMode="auto">
            <a:xfrm>
              <a:off x="1030288" y="5951538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1" name="Rectangle 35"/>
            <p:cNvSpPr>
              <a:spLocks noChangeArrowheads="1"/>
            </p:cNvSpPr>
            <p:nvPr/>
          </p:nvSpPr>
          <p:spPr bwMode="auto">
            <a:xfrm>
              <a:off x="1030288" y="5951538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2" name="Rectangle 36"/>
            <p:cNvSpPr>
              <a:spLocks noChangeArrowheads="1"/>
            </p:cNvSpPr>
            <p:nvPr/>
          </p:nvSpPr>
          <p:spPr bwMode="auto">
            <a:xfrm>
              <a:off x="879475" y="6118225"/>
              <a:ext cx="1058863" cy="120650"/>
            </a:xfrm>
            <a:prstGeom prst="rect">
              <a:avLst/>
            </a:prstGeom>
            <a:solidFill>
              <a:srgbClr val="14B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3" name="Rectangle 37"/>
            <p:cNvSpPr>
              <a:spLocks noChangeArrowheads="1"/>
            </p:cNvSpPr>
            <p:nvPr/>
          </p:nvSpPr>
          <p:spPr bwMode="auto">
            <a:xfrm>
              <a:off x="1835150" y="6118225"/>
              <a:ext cx="28575" cy="12065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4" name="Rectangle 38"/>
            <p:cNvSpPr>
              <a:spLocks noChangeArrowheads="1"/>
            </p:cNvSpPr>
            <p:nvPr/>
          </p:nvSpPr>
          <p:spPr bwMode="auto">
            <a:xfrm>
              <a:off x="1101725" y="5751513"/>
              <a:ext cx="588963" cy="150813"/>
            </a:xfrm>
            <a:prstGeom prst="rect">
              <a:avLst/>
            </a:prstGeom>
            <a:solidFill>
              <a:srgbClr val="2B53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5" name="Rectangle 39"/>
            <p:cNvSpPr>
              <a:spLocks noChangeArrowheads="1"/>
            </p:cNvSpPr>
            <p:nvPr/>
          </p:nvSpPr>
          <p:spPr bwMode="auto">
            <a:xfrm>
              <a:off x="1633538" y="5751513"/>
              <a:ext cx="14288" cy="150813"/>
            </a:xfrm>
            <a:prstGeom prst="rect">
              <a:avLst/>
            </a:prstGeom>
            <a:solidFill>
              <a:srgbClr val="14B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6" name="Freeform 40"/>
            <p:cNvSpPr/>
            <p:nvPr/>
          </p:nvSpPr>
          <p:spPr bwMode="auto">
            <a:xfrm>
              <a:off x="1012825" y="5902325"/>
              <a:ext cx="530225" cy="215900"/>
            </a:xfrm>
            <a:custGeom>
              <a:avLst/>
              <a:gdLst>
                <a:gd name="T0" fmla="*/ 186 w 186"/>
                <a:gd name="T1" fmla="*/ 38 h 76"/>
                <a:gd name="T2" fmla="*/ 183 w 186"/>
                <a:gd name="T3" fmla="*/ 0 h 76"/>
                <a:gd name="T4" fmla="*/ 183 w 186"/>
                <a:gd name="T5" fmla="*/ 0 h 76"/>
                <a:gd name="T6" fmla="*/ 182 w 186"/>
                <a:gd name="T7" fmla="*/ 0 h 76"/>
                <a:gd name="T8" fmla="*/ 182 w 186"/>
                <a:gd name="T9" fmla="*/ 0 h 76"/>
                <a:gd name="T10" fmla="*/ 182 w 186"/>
                <a:gd name="T11" fmla="*/ 0 h 76"/>
                <a:gd name="T12" fmla="*/ 0 w 186"/>
                <a:gd name="T13" fmla="*/ 0 h 76"/>
                <a:gd name="T14" fmla="*/ 0 w 186"/>
                <a:gd name="T15" fmla="*/ 8 h 76"/>
                <a:gd name="T16" fmla="*/ 173 w 186"/>
                <a:gd name="T17" fmla="*/ 8 h 76"/>
                <a:gd name="T18" fmla="*/ 173 w 186"/>
                <a:gd name="T19" fmla="*/ 68 h 76"/>
                <a:gd name="T20" fmla="*/ 0 w 186"/>
                <a:gd name="T21" fmla="*/ 68 h 76"/>
                <a:gd name="T22" fmla="*/ 0 w 186"/>
                <a:gd name="T23" fmla="*/ 76 h 76"/>
                <a:gd name="T24" fmla="*/ 183 w 186"/>
                <a:gd name="T25" fmla="*/ 76 h 76"/>
                <a:gd name="T26" fmla="*/ 183 w 186"/>
                <a:gd name="T27" fmla="*/ 76 h 76"/>
                <a:gd name="T28" fmla="*/ 186 w 186"/>
                <a:gd name="T29" fmla="*/ 38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86" h="76">
                  <a:moveTo>
                    <a:pt x="186" y="38"/>
                  </a:moveTo>
                  <a:cubicBezTo>
                    <a:pt x="186" y="19"/>
                    <a:pt x="184" y="3"/>
                    <a:pt x="183" y="0"/>
                  </a:cubicBezTo>
                  <a:cubicBezTo>
                    <a:pt x="183" y="0"/>
                    <a:pt x="183" y="0"/>
                    <a:pt x="183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173" y="8"/>
                    <a:pt x="173" y="8"/>
                    <a:pt x="173" y="8"/>
                  </a:cubicBezTo>
                  <a:cubicBezTo>
                    <a:pt x="173" y="68"/>
                    <a:pt x="173" y="68"/>
                    <a:pt x="173" y="68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183" y="76"/>
                    <a:pt x="183" y="76"/>
                    <a:pt x="183" y="76"/>
                  </a:cubicBezTo>
                  <a:cubicBezTo>
                    <a:pt x="183" y="76"/>
                    <a:pt x="183" y="76"/>
                    <a:pt x="183" y="76"/>
                  </a:cubicBezTo>
                  <a:cubicBezTo>
                    <a:pt x="184" y="73"/>
                    <a:pt x="186" y="57"/>
                    <a:pt x="186" y="38"/>
                  </a:cubicBezTo>
                  <a:close/>
                </a:path>
              </a:pathLst>
            </a:custGeom>
            <a:solidFill>
              <a:srgbClr val="5D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7" name="Freeform 41"/>
            <p:cNvSpPr/>
            <p:nvPr/>
          </p:nvSpPr>
          <p:spPr bwMode="auto">
            <a:xfrm>
              <a:off x="1425575" y="6034088"/>
              <a:ext cx="42863" cy="122238"/>
            </a:xfrm>
            <a:custGeom>
              <a:avLst/>
              <a:gdLst>
                <a:gd name="T0" fmla="*/ 0 w 27"/>
                <a:gd name="T1" fmla="*/ 0 h 77"/>
                <a:gd name="T2" fmla="*/ 0 w 27"/>
                <a:gd name="T3" fmla="*/ 77 h 77"/>
                <a:gd name="T4" fmla="*/ 13 w 27"/>
                <a:gd name="T5" fmla="*/ 64 h 77"/>
                <a:gd name="T6" fmla="*/ 27 w 27"/>
                <a:gd name="T7" fmla="*/ 77 h 77"/>
                <a:gd name="T8" fmla="*/ 27 w 27"/>
                <a:gd name="T9" fmla="*/ 0 h 77"/>
                <a:gd name="T10" fmla="*/ 0 w 27"/>
                <a:gd name="T11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" h="77">
                  <a:moveTo>
                    <a:pt x="0" y="0"/>
                  </a:moveTo>
                  <a:lnTo>
                    <a:pt x="0" y="77"/>
                  </a:lnTo>
                  <a:lnTo>
                    <a:pt x="13" y="64"/>
                  </a:lnTo>
                  <a:lnTo>
                    <a:pt x="27" y="77"/>
                  </a:lnTo>
                  <a:lnTo>
                    <a:pt x="2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B22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sp>
        <p:nvSpPr>
          <p:cNvPr id="48" name="线形标注 2 47"/>
          <p:cNvSpPr/>
          <p:nvPr/>
        </p:nvSpPr>
        <p:spPr>
          <a:xfrm>
            <a:off x="3435630" y="1789946"/>
            <a:ext cx="2674242" cy="468367"/>
          </a:xfrm>
          <a:prstGeom prst="borderCallout2">
            <a:avLst>
              <a:gd name="adj1" fmla="val 100719"/>
              <a:gd name="adj2" fmla="val -652"/>
              <a:gd name="adj3" fmla="val 211443"/>
              <a:gd name="adj4" fmla="val -32379"/>
              <a:gd name="adj5" fmla="val 213314"/>
              <a:gd name="adj6" fmla="val -33283"/>
            </a:avLst>
          </a:prstGeom>
          <a:solidFill>
            <a:srgbClr val="CCFFCC"/>
          </a:solidFill>
          <a:ln w="15875" cmpd="sng">
            <a:solidFill>
              <a:schemeClr val="bg1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zh-CN" altLang="en-US" sz="27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注意这里有一点</a:t>
            </a:r>
            <a:endParaRPr lang="zh-CN" altLang="en-US" sz="27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9" name="Freeform 10"/>
          <p:cNvSpPr/>
          <p:nvPr/>
        </p:nvSpPr>
        <p:spPr bwMode="auto">
          <a:xfrm>
            <a:off x="2402001" y="2758012"/>
            <a:ext cx="142666" cy="85890"/>
          </a:xfrm>
          <a:custGeom>
            <a:avLst/>
            <a:gdLst>
              <a:gd name="T0" fmla="*/ 64 w 98"/>
              <a:gd name="T1" fmla="*/ 9 h 59"/>
              <a:gd name="T2" fmla="*/ 70 w 98"/>
              <a:gd name="T3" fmla="*/ 11 h 59"/>
              <a:gd name="T4" fmla="*/ 76 w 98"/>
              <a:gd name="T5" fmla="*/ 12 h 59"/>
              <a:gd name="T6" fmla="*/ 81 w 98"/>
              <a:gd name="T7" fmla="*/ 14 h 59"/>
              <a:gd name="T8" fmla="*/ 86 w 98"/>
              <a:gd name="T9" fmla="*/ 17 h 59"/>
              <a:gd name="T10" fmla="*/ 89 w 98"/>
              <a:gd name="T11" fmla="*/ 19 h 59"/>
              <a:gd name="T12" fmla="*/ 92 w 98"/>
              <a:gd name="T13" fmla="*/ 21 h 59"/>
              <a:gd name="T14" fmla="*/ 94 w 98"/>
              <a:gd name="T15" fmla="*/ 23 h 59"/>
              <a:gd name="T16" fmla="*/ 95 w 98"/>
              <a:gd name="T17" fmla="*/ 24 h 59"/>
              <a:gd name="T18" fmla="*/ 97 w 98"/>
              <a:gd name="T19" fmla="*/ 30 h 59"/>
              <a:gd name="T20" fmla="*/ 98 w 98"/>
              <a:gd name="T21" fmla="*/ 34 h 59"/>
              <a:gd name="T22" fmla="*/ 98 w 98"/>
              <a:gd name="T23" fmla="*/ 40 h 59"/>
              <a:gd name="T24" fmla="*/ 98 w 98"/>
              <a:gd name="T25" fmla="*/ 46 h 59"/>
              <a:gd name="T26" fmla="*/ 98 w 98"/>
              <a:gd name="T27" fmla="*/ 49 h 59"/>
              <a:gd name="T28" fmla="*/ 97 w 98"/>
              <a:gd name="T29" fmla="*/ 51 h 59"/>
              <a:gd name="T30" fmla="*/ 95 w 98"/>
              <a:gd name="T31" fmla="*/ 53 h 59"/>
              <a:gd name="T32" fmla="*/ 94 w 98"/>
              <a:gd name="T33" fmla="*/ 56 h 59"/>
              <a:gd name="T34" fmla="*/ 92 w 98"/>
              <a:gd name="T35" fmla="*/ 57 h 59"/>
              <a:gd name="T36" fmla="*/ 90 w 98"/>
              <a:gd name="T37" fmla="*/ 59 h 59"/>
              <a:gd name="T38" fmla="*/ 88 w 98"/>
              <a:gd name="T39" fmla="*/ 59 h 59"/>
              <a:gd name="T40" fmla="*/ 85 w 98"/>
              <a:gd name="T41" fmla="*/ 59 h 59"/>
              <a:gd name="T42" fmla="*/ 82 w 98"/>
              <a:gd name="T43" fmla="*/ 59 h 59"/>
              <a:gd name="T44" fmla="*/ 80 w 98"/>
              <a:gd name="T45" fmla="*/ 59 h 59"/>
              <a:gd name="T46" fmla="*/ 78 w 98"/>
              <a:gd name="T47" fmla="*/ 58 h 59"/>
              <a:gd name="T48" fmla="*/ 75 w 98"/>
              <a:gd name="T49" fmla="*/ 57 h 59"/>
              <a:gd name="T50" fmla="*/ 72 w 98"/>
              <a:gd name="T51" fmla="*/ 55 h 59"/>
              <a:gd name="T52" fmla="*/ 67 w 98"/>
              <a:gd name="T53" fmla="*/ 52 h 59"/>
              <a:gd name="T54" fmla="*/ 62 w 98"/>
              <a:gd name="T55" fmla="*/ 50 h 59"/>
              <a:gd name="T56" fmla="*/ 57 w 98"/>
              <a:gd name="T57" fmla="*/ 48 h 59"/>
              <a:gd name="T58" fmla="*/ 52 w 98"/>
              <a:gd name="T59" fmla="*/ 45 h 59"/>
              <a:gd name="T60" fmla="*/ 45 w 98"/>
              <a:gd name="T61" fmla="*/ 40 h 59"/>
              <a:gd name="T62" fmla="*/ 39 w 98"/>
              <a:gd name="T63" fmla="*/ 37 h 59"/>
              <a:gd name="T64" fmla="*/ 32 w 98"/>
              <a:gd name="T65" fmla="*/ 33 h 59"/>
              <a:gd name="T66" fmla="*/ 25 w 98"/>
              <a:gd name="T67" fmla="*/ 27 h 59"/>
              <a:gd name="T68" fmla="*/ 17 w 98"/>
              <a:gd name="T69" fmla="*/ 23 h 59"/>
              <a:gd name="T70" fmla="*/ 9 w 98"/>
              <a:gd name="T71" fmla="*/ 18 h 59"/>
              <a:gd name="T72" fmla="*/ 0 w 98"/>
              <a:gd name="T73" fmla="*/ 11 h 59"/>
              <a:gd name="T74" fmla="*/ 6 w 98"/>
              <a:gd name="T75" fmla="*/ 8 h 59"/>
              <a:gd name="T76" fmla="*/ 12 w 98"/>
              <a:gd name="T77" fmla="*/ 5 h 59"/>
              <a:gd name="T78" fmla="*/ 18 w 98"/>
              <a:gd name="T79" fmla="*/ 2 h 59"/>
              <a:gd name="T80" fmla="*/ 24 w 98"/>
              <a:gd name="T81" fmla="*/ 0 h 59"/>
              <a:gd name="T82" fmla="*/ 27 w 98"/>
              <a:gd name="T83" fmla="*/ 1 h 59"/>
              <a:gd name="T84" fmla="*/ 31 w 98"/>
              <a:gd name="T85" fmla="*/ 1 h 59"/>
              <a:gd name="T86" fmla="*/ 35 w 98"/>
              <a:gd name="T87" fmla="*/ 1 h 59"/>
              <a:gd name="T88" fmla="*/ 40 w 98"/>
              <a:gd name="T89" fmla="*/ 2 h 59"/>
              <a:gd name="T90" fmla="*/ 45 w 98"/>
              <a:gd name="T91" fmla="*/ 4 h 59"/>
              <a:gd name="T92" fmla="*/ 51 w 98"/>
              <a:gd name="T93" fmla="*/ 5 h 59"/>
              <a:gd name="T94" fmla="*/ 56 w 98"/>
              <a:gd name="T95" fmla="*/ 7 h 59"/>
              <a:gd name="T96" fmla="*/ 64 w 98"/>
              <a:gd name="T97" fmla="*/ 9 h 59"/>
              <a:gd name="T98" fmla="*/ 64 w 98"/>
              <a:gd name="T99" fmla="*/ 9 h 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98" h="59">
                <a:moveTo>
                  <a:pt x="64" y="9"/>
                </a:moveTo>
                <a:lnTo>
                  <a:pt x="70" y="11"/>
                </a:lnTo>
                <a:lnTo>
                  <a:pt x="76" y="12"/>
                </a:lnTo>
                <a:lnTo>
                  <a:pt x="81" y="14"/>
                </a:lnTo>
                <a:lnTo>
                  <a:pt x="86" y="17"/>
                </a:lnTo>
                <a:lnTo>
                  <a:pt x="89" y="19"/>
                </a:lnTo>
                <a:lnTo>
                  <a:pt x="92" y="21"/>
                </a:lnTo>
                <a:lnTo>
                  <a:pt x="94" y="23"/>
                </a:lnTo>
                <a:lnTo>
                  <a:pt x="95" y="24"/>
                </a:lnTo>
                <a:lnTo>
                  <a:pt x="97" y="30"/>
                </a:lnTo>
                <a:lnTo>
                  <a:pt x="98" y="34"/>
                </a:lnTo>
                <a:lnTo>
                  <a:pt x="98" y="40"/>
                </a:lnTo>
                <a:lnTo>
                  <a:pt x="98" y="46"/>
                </a:lnTo>
                <a:lnTo>
                  <a:pt x="98" y="49"/>
                </a:lnTo>
                <a:lnTo>
                  <a:pt x="97" y="51"/>
                </a:lnTo>
                <a:lnTo>
                  <a:pt x="95" y="53"/>
                </a:lnTo>
                <a:lnTo>
                  <a:pt x="94" y="56"/>
                </a:lnTo>
                <a:lnTo>
                  <a:pt x="92" y="57"/>
                </a:lnTo>
                <a:lnTo>
                  <a:pt x="90" y="59"/>
                </a:lnTo>
                <a:lnTo>
                  <a:pt x="88" y="59"/>
                </a:lnTo>
                <a:lnTo>
                  <a:pt x="85" y="59"/>
                </a:lnTo>
                <a:lnTo>
                  <a:pt x="82" y="59"/>
                </a:lnTo>
                <a:lnTo>
                  <a:pt x="80" y="59"/>
                </a:lnTo>
                <a:lnTo>
                  <a:pt x="78" y="58"/>
                </a:lnTo>
                <a:lnTo>
                  <a:pt x="75" y="57"/>
                </a:lnTo>
                <a:lnTo>
                  <a:pt x="72" y="55"/>
                </a:lnTo>
                <a:lnTo>
                  <a:pt x="67" y="52"/>
                </a:lnTo>
                <a:lnTo>
                  <a:pt x="62" y="50"/>
                </a:lnTo>
                <a:lnTo>
                  <a:pt x="57" y="48"/>
                </a:lnTo>
                <a:lnTo>
                  <a:pt x="52" y="45"/>
                </a:lnTo>
                <a:lnTo>
                  <a:pt x="45" y="40"/>
                </a:lnTo>
                <a:lnTo>
                  <a:pt x="39" y="37"/>
                </a:lnTo>
                <a:lnTo>
                  <a:pt x="32" y="33"/>
                </a:lnTo>
                <a:lnTo>
                  <a:pt x="25" y="27"/>
                </a:lnTo>
                <a:lnTo>
                  <a:pt x="17" y="23"/>
                </a:lnTo>
                <a:lnTo>
                  <a:pt x="9" y="18"/>
                </a:lnTo>
                <a:lnTo>
                  <a:pt x="0" y="11"/>
                </a:lnTo>
                <a:lnTo>
                  <a:pt x="6" y="8"/>
                </a:lnTo>
                <a:lnTo>
                  <a:pt x="12" y="5"/>
                </a:lnTo>
                <a:lnTo>
                  <a:pt x="18" y="2"/>
                </a:lnTo>
                <a:lnTo>
                  <a:pt x="24" y="0"/>
                </a:lnTo>
                <a:lnTo>
                  <a:pt x="27" y="1"/>
                </a:lnTo>
                <a:lnTo>
                  <a:pt x="31" y="1"/>
                </a:lnTo>
                <a:lnTo>
                  <a:pt x="35" y="1"/>
                </a:lnTo>
                <a:lnTo>
                  <a:pt x="40" y="2"/>
                </a:lnTo>
                <a:lnTo>
                  <a:pt x="45" y="4"/>
                </a:lnTo>
                <a:lnTo>
                  <a:pt x="51" y="5"/>
                </a:lnTo>
                <a:lnTo>
                  <a:pt x="56" y="7"/>
                </a:lnTo>
                <a:lnTo>
                  <a:pt x="64" y="9"/>
                </a:lnTo>
                <a:lnTo>
                  <a:pt x="64" y="9"/>
                </a:lnTo>
              </a:path>
            </a:pathLst>
          </a:custGeom>
          <a:solidFill>
            <a:srgbClr val="FF0000"/>
          </a:solidFill>
          <a:ln w="11113">
            <a:solidFill>
              <a:srgbClr val="FF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48" grpId="0" animBg="1"/>
      <p:bldP spid="49" grpId="0" bldLvl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Group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48342328"/>
              </p:ext>
            </p:extLst>
          </p:nvPr>
        </p:nvGraphicFramePr>
        <p:xfrm>
          <a:off x="1352289" y="1936876"/>
          <a:ext cx="1481202" cy="1528636"/>
        </p:xfrm>
        <a:graphic>
          <a:graphicData uri="http://schemas.openxmlformats.org/drawingml/2006/table">
            <a:tbl>
              <a:tblPr/>
              <a:tblGrid>
                <a:gridCol w="740601"/>
                <a:gridCol w="740601"/>
              </a:tblGrid>
              <a:tr h="779034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749602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1" name="TextBox 23"/>
          <p:cNvSpPr txBox="1"/>
          <p:nvPr/>
        </p:nvSpPr>
        <p:spPr>
          <a:xfrm>
            <a:off x="1390124" y="1838166"/>
            <a:ext cx="1420517" cy="166968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0400" dirty="0">
                <a:latin typeface="楷体" panose="02010609060101010101" pitchFamily="49" charset="-122"/>
                <a:ea typeface="楷体" panose="02010609060101010101" pitchFamily="49" charset="-122"/>
              </a:rPr>
              <a:t>禽</a:t>
            </a:r>
          </a:p>
        </p:txBody>
      </p:sp>
      <p:sp>
        <p:nvSpPr>
          <p:cNvPr id="12" name="TextBox 24"/>
          <p:cNvSpPr txBox="1"/>
          <p:nvPr/>
        </p:nvSpPr>
        <p:spPr>
          <a:xfrm>
            <a:off x="1582843" y="1006572"/>
            <a:ext cx="1258308" cy="838691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5000" dirty="0" err="1" smtClean="0">
                <a:solidFill>
                  <a:prstClr val="black"/>
                </a:solidFill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qín</a:t>
            </a:r>
            <a:endParaRPr lang="zh-CN" altLang="en-US" sz="5000" dirty="0">
              <a:solidFill>
                <a:prstClr val="black"/>
              </a:solidFill>
              <a:latin typeface="汉语拼音" panose="020B0604020202020204" pitchFamily="34" charset="0"/>
              <a:ea typeface="黑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190066" y="2139702"/>
            <a:ext cx="5198358" cy="1361911"/>
          </a:xfrm>
          <a:prstGeom prst="rect">
            <a:avLst/>
          </a:prstGeom>
          <a:solidFill>
            <a:schemeClr val="bg1"/>
          </a:solidFill>
          <a:ln w="28575">
            <a:solidFill>
              <a:srgbClr val="CCFFCC"/>
            </a:solidFill>
            <a:prstDash val="sysDash"/>
          </a:ln>
        </p:spPr>
        <p:txBody>
          <a:bodyPr wrap="square" lIns="68580" tIns="34290" rIns="68580" bIns="34290" rtlCol="0">
            <a:spAutoFit/>
          </a:bodyPr>
          <a:lstStyle>
            <a:defPPr>
              <a:defRPr lang="zh-CN"/>
            </a:defPPr>
            <a:lvl1pPr>
              <a:defRPr sz="2800" b="1">
                <a:latin typeface="楷体" pitchFamily="49" charset="-122"/>
                <a:ea typeface="楷体" pitchFamily="49" charset="-122"/>
              </a:defRPr>
            </a:lvl1pPr>
          </a:lstStyle>
          <a:p>
            <a:r>
              <a:rPr lang="zh-CN" altLang="en-US" dirty="0" smtClean="0"/>
              <a:t>上</a:t>
            </a:r>
            <a:r>
              <a:rPr lang="zh-CN" altLang="en-US" dirty="0"/>
              <a:t>窄下宽，点写在田字格竖中线上，中间的“凶”稍扁，“冂”下部略微内收</a:t>
            </a:r>
            <a:r>
              <a:rPr lang="zh-CN" altLang="en-US" dirty="0"/>
              <a:t>。</a:t>
            </a:r>
            <a:endParaRPr lang="en-US" altLang="zh-CN" dirty="0"/>
          </a:p>
        </p:txBody>
      </p:sp>
      <p:sp>
        <p:nvSpPr>
          <p:cNvPr id="14" name="线形标注 2 13"/>
          <p:cNvSpPr/>
          <p:nvPr/>
        </p:nvSpPr>
        <p:spPr>
          <a:xfrm>
            <a:off x="3227790" y="1563638"/>
            <a:ext cx="2064290" cy="528830"/>
          </a:xfrm>
          <a:prstGeom prst="borderCallout2">
            <a:avLst>
              <a:gd name="adj1" fmla="val 64685"/>
              <a:gd name="adj2" fmla="val -867"/>
              <a:gd name="adj3" fmla="val 246675"/>
              <a:gd name="adj4" fmla="val -26370"/>
              <a:gd name="adj5" fmla="val 280370"/>
              <a:gd name="adj6" fmla="val -50086"/>
            </a:avLst>
          </a:prstGeom>
          <a:solidFill>
            <a:srgbClr val="CCFFCC"/>
          </a:solidFill>
          <a:ln w="15875" cmpd="sng">
            <a:solidFill>
              <a:schemeClr val="bg1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r>
              <a:rPr lang="zh-CN" altLang="en-US" sz="2700" b="1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是撇折、点</a:t>
            </a:r>
            <a:endParaRPr lang="zh-CN" altLang="en-US" sz="27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7" name="任意多边形 16"/>
          <p:cNvSpPr/>
          <p:nvPr/>
        </p:nvSpPr>
        <p:spPr bwMode="auto">
          <a:xfrm rot="-660000">
            <a:off x="1805461" y="2875690"/>
            <a:ext cx="289544" cy="284654"/>
          </a:xfrm>
          <a:custGeom>
            <a:avLst/>
            <a:gdLst>
              <a:gd name="connsiteX0" fmla="*/ 253632 w 327726"/>
              <a:gd name="connsiteY0" fmla="*/ 0 h 521510"/>
              <a:gd name="connsiteX1" fmla="*/ 319177 w 327726"/>
              <a:gd name="connsiteY1" fmla="*/ 0 h 521510"/>
              <a:gd name="connsiteX2" fmla="*/ 324876 w 327726"/>
              <a:gd name="connsiteY2" fmla="*/ 8549 h 521510"/>
              <a:gd name="connsiteX3" fmla="*/ 324876 w 327726"/>
              <a:gd name="connsiteY3" fmla="*/ 19949 h 521510"/>
              <a:gd name="connsiteX4" fmla="*/ 327726 w 327726"/>
              <a:gd name="connsiteY4" fmla="*/ 34198 h 521510"/>
              <a:gd name="connsiteX5" fmla="*/ 327726 w 327726"/>
              <a:gd name="connsiteY5" fmla="*/ 45597 h 521510"/>
              <a:gd name="connsiteX6" fmla="*/ 324876 w 327726"/>
              <a:gd name="connsiteY6" fmla="*/ 56996 h 521510"/>
              <a:gd name="connsiteX7" fmla="*/ 322027 w 327726"/>
              <a:gd name="connsiteY7" fmla="*/ 71245 h 521510"/>
              <a:gd name="connsiteX8" fmla="*/ 319177 w 327726"/>
              <a:gd name="connsiteY8" fmla="*/ 85494 h 521510"/>
              <a:gd name="connsiteX9" fmla="*/ 316327 w 327726"/>
              <a:gd name="connsiteY9" fmla="*/ 99742 h 521510"/>
              <a:gd name="connsiteX10" fmla="*/ 310627 w 327726"/>
              <a:gd name="connsiteY10" fmla="*/ 113991 h 521510"/>
              <a:gd name="connsiteX11" fmla="*/ 302078 w 327726"/>
              <a:gd name="connsiteY11" fmla="*/ 128240 h 521510"/>
              <a:gd name="connsiteX12" fmla="*/ 293529 w 327726"/>
              <a:gd name="connsiteY12" fmla="*/ 148189 h 521510"/>
              <a:gd name="connsiteX13" fmla="*/ 284979 w 327726"/>
              <a:gd name="connsiteY13" fmla="*/ 162438 h 521510"/>
              <a:gd name="connsiteX14" fmla="*/ 276430 w 327726"/>
              <a:gd name="connsiteY14" fmla="*/ 182386 h 521510"/>
              <a:gd name="connsiteX15" fmla="*/ 262181 w 327726"/>
              <a:gd name="connsiteY15" fmla="*/ 196635 h 521510"/>
              <a:gd name="connsiteX16" fmla="*/ 250782 w 327726"/>
              <a:gd name="connsiteY16" fmla="*/ 216584 h 521510"/>
              <a:gd name="connsiteX17" fmla="*/ 239383 w 327726"/>
              <a:gd name="connsiteY17" fmla="*/ 233682 h 521510"/>
              <a:gd name="connsiteX18" fmla="*/ 222284 w 327726"/>
              <a:gd name="connsiteY18" fmla="*/ 253631 h 521510"/>
              <a:gd name="connsiteX19" fmla="*/ 210885 w 327726"/>
              <a:gd name="connsiteY19" fmla="*/ 267880 h 521510"/>
              <a:gd name="connsiteX20" fmla="*/ 196636 w 327726"/>
              <a:gd name="connsiteY20" fmla="*/ 287828 h 521510"/>
              <a:gd name="connsiteX21" fmla="*/ 188086 w 327726"/>
              <a:gd name="connsiteY21" fmla="*/ 299227 h 521510"/>
              <a:gd name="connsiteX22" fmla="*/ 179537 w 327726"/>
              <a:gd name="connsiteY22" fmla="*/ 316326 h 521510"/>
              <a:gd name="connsiteX23" fmla="*/ 170988 w 327726"/>
              <a:gd name="connsiteY23" fmla="*/ 327725 h 521510"/>
              <a:gd name="connsiteX24" fmla="*/ 159588 w 327726"/>
              <a:gd name="connsiteY24" fmla="*/ 339124 h 521510"/>
              <a:gd name="connsiteX25" fmla="*/ 153889 w 327726"/>
              <a:gd name="connsiteY25" fmla="*/ 347673 h 521510"/>
              <a:gd name="connsiteX26" fmla="*/ 148189 w 327726"/>
              <a:gd name="connsiteY26" fmla="*/ 359073 h 521510"/>
              <a:gd name="connsiteX27" fmla="*/ 142490 w 327726"/>
              <a:gd name="connsiteY27" fmla="*/ 367622 h 521510"/>
              <a:gd name="connsiteX28" fmla="*/ 139640 w 327726"/>
              <a:gd name="connsiteY28" fmla="*/ 373322 h 521510"/>
              <a:gd name="connsiteX29" fmla="*/ 136790 w 327726"/>
              <a:gd name="connsiteY29" fmla="*/ 379021 h 521510"/>
              <a:gd name="connsiteX30" fmla="*/ 133940 w 327726"/>
              <a:gd name="connsiteY30" fmla="*/ 384721 h 521510"/>
              <a:gd name="connsiteX31" fmla="*/ 131090 w 327726"/>
              <a:gd name="connsiteY31" fmla="*/ 390420 h 521510"/>
              <a:gd name="connsiteX32" fmla="*/ 131090 w 327726"/>
              <a:gd name="connsiteY32" fmla="*/ 393270 h 521510"/>
              <a:gd name="connsiteX33" fmla="*/ 133940 w 327726"/>
              <a:gd name="connsiteY33" fmla="*/ 396120 h 521510"/>
              <a:gd name="connsiteX34" fmla="*/ 136790 w 327726"/>
              <a:gd name="connsiteY34" fmla="*/ 396120 h 521510"/>
              <a:gd name="connsiteX35" fmla="*/ 137568 w 327726"/>
              <a:gd name="connsiteY35" fmla="*/ 396509 h 521510"/>
              <a:gd name="connsiteX36" fmla="*/ 136650 w 327726"/>
              <a:gd name="connsiteY36" fmla="*/ 397818 h 521510"/>
              <a:gd name="connsiteX37" fmla="*/ 118630 w 327726"/>
              <a:gd name="connsiteY37" fmla="*/ 419085 h 521510"/>
              <a:gd name="connsiteX38" fmla="*/ 89133 w 327726"/>
              <a:gd name="connsiteY38" fmla="*/ 448582 h 521510"/>
              <a:gd name="connsiteX39" fmla="*/ 59636 w 327726"/>
              <a:gd name="connsiteY39" fmla="*/ 517408 h 521510"/>
              <a:gd name="connsiteX40" fmla="*/ 59710 w 327726"/>
              <a:gd name="connsiteY40" fmla="*/ 521510 h 521510"/>
              <a:gd name="connsiteX41" fmla="*/ 54146 w 327726"/>
              <a:gd name="connsiteY41" fmla="*/ 521510 h 521510"/>
              <a:gd name="connsiteX42" fmla="*/ 51296 w 327726"/>
              <a:gd name="connsiteY42" fmla="*/ 521510 h 521510"/>
              <a:gd name="connsiteX43" fmla="*/ 48447 w 327726"/>
              <a:gd name="connsiteY43" fmla="*/ 521510 h 521510"/>
              <a:gd name="connsiteX44" fmla="*/ 45597 w 327726"/>
              <a:gd name="connsiteY44" fmla="*/ 518660 h 521510"/>
              <a:gd name="connsiteX45" fmla="*/ 39897 w 327726"/>
              <a:gd name="connsiteY45" fmla="*/ 515811 h 521510"/>
              <a:gd name="connsiteX46" fmla="*/ 34198 w 327726"/>
              <a:gd name="connsiteY46" fmla="*/ 512961 h 521510"/>
              <a:gd name="connsiteX47" fmla="*/ 31348 w 327726"/>
              <a:gd name="connsiteY47" fmla="*/ 507261 h 521510"/>
              <a:gd name="connsiteX48" fmla="*/ 25648 w 327726"/>
              <a:gd name="connsiteY48" fmla="*/ 501562 h 521510"/>
              <a:gd name="connsiteX49" fmla="*/ 17099 w 327726"/>
              <a:gd name="connsiteY49" fmla="*/ 493012 h 521510"/>
              <a:gd name="connsiteX50" fmla="*/ 11399 w 327726"/>
              <a:gd name="connsiteY50" fmla="*/ 484463 h 521510"/>
              <a:gd name="connsiteX51" fmla="*/ 8549 w 327726"/>
              <a:gd name="connsiteY51" fmla="*/ 475914 h 521510"/>
              <a:gd name="connsiteX52" fmla="*/ 5700 w 327726"/>
              <a:gd name="connsiteY52" fmla="*/ 470214 h 521510"/>
              <a:gd name="connsiteX53" fmla="*/ 2850 w 327726"/>
              <a:gd name="connsiteY53" fmla="*/ 464515 h 521510"/>
              <a:gd name="connsiteX54" fmla="*/ 0 w 327726"/>
              <a:gd name="connsiteY54" fmla="*/ 455965 h 521510"/>
              <a:gd name="connsiteX55" fmla="*/ 0 w 327726"/>
              <a:gd name="connsiteY55" fmla="*/ 450266 h 521510"/>
              <a:gd name="connsiteX56" fmla="*/ 2850 w 327726"/>
              <a:gd name="connsiteY56" fmla="*/ 444566 h 521510"/>
              <a:gd name="connsiteX57" fmla="*/ 2850 w 327726"/>
              <a:gd name="connsiteY57" fmla="*/ 438866 h 521510"/>
              <a:gd name="connsiteX58" fmla="*/ 2850 w 327726"/>
              <a:gd name="connsiteY58" fmla="*/ 436017 h 521510"/>
              <a:gd name="connsiteX59" fmla="*/ 5700 w 327726"/>
              <a:gd name="connsiteY59" fmla="*/ 433167 h 521510"/>
              <a:gd name="connsiteX60" fmla="*/ 5700 w 327726"/>
              <a:gd name="connsiteY60" fmla="*/ 430317 h 521510"/>
              <a:gd name="connsiteX61" fmla="*/ 8549 w 327726"/>
              <a:gd name="connsiteY61" fmla="*/ 424618 h 521510"/>
              <a:gd name="connsiteX62" fmla="*/ 14249 w 327726"/>
              <a:gd name="connsiteY62" fmla="*/ 418918 h 521510"/>
              <a:gd name="connsiteX63" fmla="*/ 17099 w 327726"/>
              <a:gd name="connsiteY63" fmla="*/ 413218 h 521510"/>
              <a:gd name="connsiteX64" fmla="*/ 25648 w 327726"/>
              <a:gd name="connsiteY64" fmla="*/ 407519 h 521510"/>
              <a:gd name="connsiteX65" fmla="*/ 34198 w 327726"/>
              <a:gd name="connsiteY65" fmla="*/ 401819 h 521510"/>
              <a:gd name="connsiteX66" fmla="*/ 42747 w 327726"/>
              <a:gd name="connsiteY66" fmla="*/ 398970 h 521510"/>
              <a:gd name="connsiteX67" fmla="*/ 51296 w 327726"/>
              <a:gd name="connsiteY67" fmla="*/ 390420 h 521510"/>
              <a:gd name="connsiteX68" fmla="*/ 62695 w 327726"/>
              <a:gd name="connsiteY68" fmla="*/ 379021 h 521510"/>
              <a:gd name="connsiteX69" fmla="*/ 74095 w 327726"/>
              <a:gd name="connsiteY69" fmla="*/ 367622 h 521510"/>
              <a:gd name="connsiteX70" fmla="*/ 85494 w 327726"/>
              <a:gd name="connsiteY70" fmla="*/ 356223 h 521510"/>
              <a:gd name="connsiteX71" fmla="*/ 99743 w 327726"/>
              <a:gd name="connsiteY71" fmla="*/ 336274 h 521510"/>
              <a:gd name="connsiteX72" fmla="*/ 111142 w 327726"/>
              <a:gd name="connsiteY72" fmla="*/ 319176 h 521510"/>
              <a:gd name="connsiteX73" fmla="*/ 122541 w 327726"/>
              <a:gd name="connsiteY73" fmla="*/ 296377 h 521510"/>
              <a:gd name="connsiteX74" fmla="*/ 131090 w 327726"/>
              <a:gd name="connsiteY74" fmla="*/ 284978 h 521510"/>
              <a:gd name="connsiteX75" fmla="*/ 139640 w 327726"/>
              <a:gd name="connsiteY75" fmla="*/ 270729 h 521510"/>
              <a:gd name="connsiteX76" fmla="*/ 145339 w 327726"/>
              <a:gd name="connsiteY76" fmla="*/ 256480 h 521510"/>
              <a:gd name="connsiteX77" fmla="*/ 151039 w 327726"/>
              <a:gd name="connsiteY77" fmla="*/ 245081 h 521510"/>
              <a:gd name="connsiteX78" fmla="*/ 159588 w 327726"/>
              <a:gd name="connsiteY78" fmla="*/ 227983 h 521510"/>
              <a:gd name="connsiteX79" fmla="*/ 168138 w 327726"/>
              <a:gd name="connsiteY79" fmla="*/ 210884 h 521510"/>
              <a:gd name="connsiteX80" fmla="*/ 176687 w 327726"/>
              <a:gd name="connsiteY80" fmla="*/ 193785 h 521510"/>
              <a:gd name="connsiteX81" fmla="*/ 182387 w 327726"/>
              <a:gd name="connsiteY81" fmla="*/ 176687 h 521510"/>
              <a:gd name="connsiteX82" fmla="*/ 190936 w 327726"/>
              <a:gd name="connsiteY82" fmla="*/ 156738 h 521510"/>
              <a:gd name="connsiteX83" fmla="*/ 196636 w 327726"/>
              <a:gd name="connsiteY83" fmla="*/ 139639 h 521510"/>
              <a:gd name="connsiteX84" fmla="*/ 208035 w 327726"/>
              <a:gd name="connsiteY84" fmla="*/ 116841 h 521510"/>
              <a:gd name="connsiteX85" fmla="*/ 216584 w 327726"/>
              <a:gd name="connsiteY85" fmla="*/ 94043 h 521510"/>
              <a:gd name="connsiteX86" fmla="*/ 225134 w 327726"/>
              <a:gd name="connsiteY86" fmla="*/ 74094 h 521510"/>
              <a:gd name="connsiteX87" fmla="*/ 230833 w 327726"/>
              <a:gd name="connsiteY87" fmla="*/ 48446 h 521510"/>
              <a:gd name="connsiteX88" fmla="*/ 242232 w 327726"/>
              <a:gd name="connsiteY88" fmla="*/ 22798 h 521510"/>
              <a:gd name="connsiteX89" fmla="*/ 253632 w 327726"/>
              <a:gd name="connsiteY89" fmla="*/ 0 h 5215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</a:cxnLst>
            <a:rect l="l" t="t" r="r" b="b"/>
            <a:pathLst>
              <a:path w="327726" h="521510">
                <a:moveTo>
                  <a:pt x="253632" y="0"/>
                </a:moveTo>
                <a:lnTo>
                  <a:pt x="319177" y="0"/>
                </a:lnTo>
                <a:lnTo>
                  <a:pt x="324876" y="8549"/>
                </a:lnTo>
                <a:lnTo>
                  <a:pt x="324876" y="19949"/>
                </a:lnTo>
                <a:lnTo>
                  <a:pt x="327726" y="34198"/>
                </a:lnTo>
                <a:lnTo>
                  <a:pt x="327726" y="45597"/>
                </a:lnTo>
                <a:lnTo>
                  <a:pt x="324876" y="56996"/>
                </a:lnTo>
                <a:lnTo>
                  <a:pt x="322027" y="71245"/>
                </a:lnTo>
                <a:lnTo>
                  <a:pt x="319177" y="85494"/>
                </a:lnTo>
                <a:lnTo>
                  <a:pt x="316327" y="99742"/>
                </a:lnTo>
                <a:lnTo>
                  <a:pt x="310627" y="113991"/>
                </a:lnTo>
                <a:lnTo>
                  <a:pt x="302078" y="128240"/>
                </a:lnTo>
                <a:lnTo>
                  <a:pt x="293529" y="148189"/>
                </a:lnTo>
                <a:lnTo>
                  <a:pt x="284979" y="162438"/>
                </a:lnTo>
                <a:lnTo>
                  <a:pt x="276430" y="182386"/>
                </a:lnTo>
                <a:lnTo>
                  <a:pt x="262181" y="196635"/>
                </a:lnTo>
                <a:lnTo>
                  <a:pt x="250782" y="216584"/>
                </a:lnTo>
                <a:lnTo>
                  <a:pt x="239383" y="233682"/>
                </a:lnTo>
                <a:lnTo>
                  <a:pt x="222284" y="253631"/>
                </a:lnTo>
                <a:lnTo>
                  <a:pt x="210885" y="267880"/>
                </a:lnTo>
                <a:lnTo>
                  <a:pt x="196636" y="287828"/>
                </a:lnTo>
                <a:lnTo>
                  <a:pt x="188086" y="299227"/>
                </a:lnTo>
                <a:lnTo>
                  <a:pt x="179537" y="316326"/>
                </a:lnTo>
                <a:lnTo>
                  <a:pt x="170988" y="327725"/>
                </a:lnTo>
                <a:lnTo>
                  <a:pt x="159588" y="339124"/>
                </a:lnTo>
                <a:lnTo>
                  <a:pt x="153889" y="347673"/>
                </a:lnTo>
                <a:lnTo>
                  <a:pt x="148189" y="359073"/>
                </a:lnTo>
                <a:lnTo>
                  <a:pt x="142490" y="367622"/>
                </a:lnTo>
                <a:lnTo>
                  <a:pt x="139640" y="373322"/>
                </a:lnTo>
                <a:lnTo>
                  <a:pt x="136790" y="379021"/>
                </a:lnTo>
                <a:lnTo>
                  <a:pt x="133940" y="384721"/>
                </a:lnTo>
                <a:lnTo>
                  <a:pt x="131090" y="390420"/>
                </a:lnTo>
                <a:lnTo>
                  <a:pt x="131090" y="393270"/>
                </a:lnTo>
                <a:lnTo>
                  <a:pt x="133940" y="396120"/>
                </a:lnTo>
                <a:lnTo>
                  <a:pt x="136790" y="396120"/>
                </a:lnTo>
                <a:lnTo>
                  <a:pt x="137568" y="396509"/>
                </a:lnTo>
                <a:lnTo>
                  <a:pt x="136650" y="397818"/>
                </a:lnTo>
                <a:cubicBezTo>
                  <a:pt x="132453" y="403009"/>
                  <a:pt x="126747" y="409615"/>
                  <a:pt x="118630" y="419085"/>
                </a:cubicBezTo>
                <a:cubicBezTo>
                  <a:pt x="109581" y="429643"/>
                  <a:pt x="97215" y="437267"/>
                  <a:pt x="89133" y="448582"/>
                </a:cubicBezTo>
                <a:cubicBezTo>
                  <a:pt x="73944" y="469846"/>
                  <a:pt x="67660" y="493335"/>
                  <a:pt x="59636" y="517408"/>
                </a:cubicBezTo>
                <a:lnTo>
                  <a:pt x="59710" y="521510"/>
                </a:lnTo>
                <a:lnTo>
                  <a:pt x="54146" y="521510"/>
                </a:lnTo>
                <a:lnTo>
                  <a:pt x="51296" y="521510"/>
                </a:lnTo>
                <a:lnTo>
                  <a:pt x="48447" y="521510"/>
                </a:lnTo>
                <a:lnTo>
                  <a:pt x="45597" y="518660"/>
                </a:lnTo>
                <a:lnTo>
                  <a:pt x="39897" y="515811"/>
                </a:lnTo>
                <a:lnTo>
                  <a:pt x="34198" y="512961"/>
                </a:lnTo>
                <a:lnTo>
                  <a:pt x="31348" y="507261"/>
                </a:lnTo>
                <a:lnTo>
                  <a:pt x="25648" y="501562"/>
                </a:lnTo>
                <a:lnTo>
                  <a:pt x="17099" y="493012"/>
                </a:lnTo>
                <a:lnTo>
                  <a:pt x="11399" y="484463"/>
                </a:lnTo>
                <a:lnTo>
                  <a:pt x="8549" y="475914"/>
                </a:lnTo>
                <a:lnTo>
                  <a:pt x="5700" y="470214"/>
                </a:lnTo>
                <a:lnTo>
                  <a:pt x="2850" y="464515"/>
                </a:lnTo>
                <a:lnTo>
                  <a:pt x="0" y="455965"/>
                </a:lnTo>
                <a:lnTo>
                  <a:pt x="0" y="450266"/>
                </a:lnTo>
                <a:lnTo>
                  <a:pt x="2850" y="444566"/>
                </a:lnTo>
                <a:lnTo>
                  <a:pt x="2850" y="438866"/>
                </a:lnTo>
                <a:lnTo>
                  <a:pt x="2850" y="436017"/>
                </a:lnTo>
                <a:lnTo>
                  <a:pt x="5700" y="433167"/>
                </a:lnTo>
                <a:lnTo>
                  <a:pt x="5700" y="430317"/>
                </a:lnTo>
                <a:lnTo>
                  <a:pt x="8549" y="424618"/>
                </a:lnTo>
                <a:lnTo>
                  <a:pt x="14249" y="418918"/>
                </a:lnTo>
                <a:lnTo>
                  <a:pt x="17099" y="413218"/>
                </a:lnTo>
                <a:lnTo>
                  <a:pt x="25648" y="407519"/>
                </a:lnTo>
                <a:lnTo>
                  <a:pt x="34198" y="401819"/>
                </a:lnTo>
                <a:lnTo>
                  <a:pt x="42747" y="398970"/>
                </a:lnTo>
                <a:lnTo>
                  <a:pt x="51296" y="390420"/>
                </a:lnTo>
                <a:lnTo>
                  <a:pt x="62695" y="379021"/>
                </a:lnTo>
                <a:lnTo>
                  <a:pt x="74095" y="367622"/>
                </a:lnTo>
                <a:lnTo>
                  <a:pt x="85494" y="356223"/>
                </a:lnTo>
                <a:lnTo>
                  <a:pt x="99743" y="336274"/>
                </a:lnTo>
                <a:lnTo>
                  <a:pt x="111142" y="319176"/>
                </a:lnTo>
                <a:lnTo>
                  <a:pt x="122541" y="296377"/>
                </a:lnTo>
                <a:lnTo>
                  <a:pt x="131090" y="284978"/>
                </a:lnTo>
                <a:lnTo>
                  <a:pt x="139640" y="270729"/>
                </a:lnTo>
                <a:lnTo>
                  <a:pt x="145339" y="256480"/>
                </a:lnTo>
                <a:lnTo>
                  <a:pt x="151039" y="245081"/>
                </a:lnTo>
                <a:lnTo>
                  <a:pt x="159588" y="227983"/>
                </a:lnTo>
                <a:lnTo>
                  <a:pt x="168138" y="210884"/>
                </a:lnTo>
                <a:lnTo>
                  <a:pt x="176687" y="193785"/>
                </a:lnTo>
                <a:lnTo>
                  <a:pt x="182387" y="176687"/>
                </a:lnTo>
                <a:lnTo>
                  <a:pt x="190936" y="156738"/>
                </a:lnTo>
                <a:lnTo>
                  <a:pt x="196636" y="139639"/>
                </a:lnTo>
                <a:lnTo>
                  <a:pt x="208035" y="116841"/>
                </a:lnTo>
                <a:lnTo>
                  <a:pt x="216584" y="94043"/>
                </a:lnTo>
                <a:lnTo>
                  <a:pt x="225134" y="74094"/>
                </a:lnTo>
                <a:lnTo>
                  <a:pt x="230833" y="48446"/>
                </a:lnTo>
                <a:lnTo>
                  <a:pt x="242232" y="22798"/>
                </a:lnTo>
                <a:lnTo>
                  <a:pt x="253632" y="0"/>
                </a:lnTo>
                <a:close/>
              </a:path>
            </a:pathLst>
          </a:custGeom>
          <a:solidFill>
            <a:srgbClr val="FF0000"/>
          </a:solidFill>
          <a:ln w="11113">
            <a:solidFill>
              <a:srgbClr val="FF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endParaRPr lang="zh-CN" altLang="en-US"/>
          </a:p>
        </p:txBody>
      </p:sp>
      <p:sp>
        <p:nvSpPr>
          <p:cNvPr id="18" name="任意多边形 17"/>
          <p:cNvSpPr/>
          <p:nvPr/>
        </p:nvSpPr>
        <p:spPr bwMode="auto">
          <a:xfrm rot="-300000">
            <a:off x="1879815" y="3097087"/>
            <a:ext cx="240942" cy="69160"/>
          </a:xfrm>
          <a:custGeom>
            <a:avLst/>
            <a:gdLst>
              <a:gd name="connsiteX0" fmla="*/ 404880 w 404880"/>
              <a:gd name="connsiteY0" fmla="*/ 0 h 156738"/>
              <a:gd name="connsiteX1" fmla="*/ 404880 w 404880"/>
              <a:gd name="connsiteY1" fmla="*/ 59846 h 156738"/>
              <a:gd name="connsiteX2" fmla="*/ 373532 w 404880"/>
              <a:gd name="connsiteY2" fmla="*/ 62695 h 156738"/>
              <a:gd name="connsiteX3" fmla="*/ 342185 w 404880"/>
              <a:gd name="connsiteY3" fmla="*/ 65545 h 156738"/>
              <a:gd name="connsiteX4" fmla="*/ 316537 w 404880"/>
              <a:gd name="connsiteY4" fmla="*/ 71245 h 156738"/>
              <a:gd name="connsiteX5" fmla="*/ 290888 w 404880"/>
              <a:gd name="connsiteY5" fmla="*/ 74094 h 156738"/>
              <a:gd name="connsiteX6" fmla="*/ 265240 w 404880"/>
              <a:gd name="connsiteY6" fmla="*/ 76944 h 156738"/>
              <a:gd name="connsiteX7" fmla="*/ 239592 w 404880"/>
              <a:gd name="connsiteY7" fmla="*/ 79794 h 156738"/>
              <a:gd name="connsiteX8" fmla="*/ 219644 w 404880"/>
              <a:gd name="connsiteY8" fmla="*/ 82644 h 156738"/>
              <a:gd name="connsiteX9" fmla="*/ 199695 w 404880"/>
              <a:gd name="connsiteY9" fmla="*/ 85494 h 156738"/>
              <a:gd name="connsiteX10" fmla="*/ 179747 w 404880"/>
              <a:gd name="connsiteY10" fmla="*/ 91193 h 156738"/>
              <a:gd name="connsiteX11" fmla="*/ 159798 w 404880"/>
              <a:gd name="connsiteY11" fmla="*/ 96893 h 156738"/>
              <a:gd name="connsiteX12" fmla="*/ 145549 w 404880"/>
              <a:gd name="connsiteY12" fmla="*/ 99743 h 156738"/>
              <a:gd name="connsiteX13" fmla="*/ 128450 w 404880"/>
              <a:gd name="connsiteY13" fmla="*/ 105442 h 156738"/>
              <a:gd name="connsiteX14" fmla="*/ 114201 w 404880"/>
              <a:gd name="connsiteY14" fmla="*/ 108292 h 156738"/>
              <a:gd name="connsiteX15" fmla="*/ 99952 w 404880"/>
              <a:gd name="connsiteY15" fmla="*/ 111142 h 156738"/>
              <a:gd name="connsiteX16" fmla="*/ 88553 w 404880"/>
              <a:gd name="connsiteY16" fmla="*/ 116841 h 156738"/>
              <a:gd name="connsiteX17" fmla="*/ 80004 w 404880"/>
              <a:gd name="connsiteY17" fmla="*/ 119691 h 156738"/>
              <a:gd name="connsiteX18" fmla="*/ 60055 w 404880"/>
              <a:gd name="connsiteY18" fmla="*/ 128240 h 156738"/>
              <a:gd name="connsiteX19" fmla="*/ 45806 w 404880"/>
              <a:gd name="connsiteY19" fmla="*/ 136790 h 156738"/>
              <a:gd name="connsiteX20" fmla="*/ 31557 w 404880"/>
              <a:gd name="connsiteY20" fmla="*/ 142489 h 156738"/>
              <a:gd name="connsiteX21" fmla="*/ 20158 w 404880"/>
              <a:gd name="connsiteY21" fmla="*/ 148189 h 156738"/>
              <a:gd name="connsiteX22" fmla="*/ 11609 w 404880"/>
              <a:gd name="connsiteY22" fmla="*/ 151039 h 156738"/>
              <a:gd name="connsiteX23" fmla="*/ 5909 w 404880"/>
              <a:gd name="connsiteY23" fmla="*/ 153888 h 156738"/>
              <a:gd name="connsiteX24" fmla="*/ 210 w 404880"/>
              <a:gd name="connsiteY24" fmla="*/ 156738 h 156738"/>
              <a:gd name="connsiteX25" fmla="*/ 74 w 404880"/>
              <a:gd name="connsiteY25" fmla="*/ 156738 h 156738"/>
              <a:gd name="connsiteX26" fmla="*/ 0 w 404880"/>
              <a:gd name="connsiteY26" fmla="*/ 152636 h 156738"/>
              <a:gd name="connsiteX27" fmla="*/ 29497 w 404880"/>
              <a:gd name="connsiteY27" fmla="*/ 83810 h 156738"/>
              <a:gd name="connsiteX28" fmla="*/ 58994 w 404880"/>
              <a:gd name="connsiteY28" fmla="*/ 54313 h 156738"/>
              <a:gd name="connsiteX29" fmla="*/ 77014 w 404880"/>
              <a:gd name="connsiteY29" fmla="*/ 33046 h 156738"/>
              <a:gd name="connsiteX30" fmla="*/ 77932 w 404880"/>
              <a:gd name="connsiteY30" fmla="*/ 31737 h 156738"/>
              <a:gd name="connsiteX31" fmla="*/ 82854 w 404880"/>
              <a:gd name="connsiteY31" fmla="*/ 34198 h 156738"/>
              <a:gd name="connsiteX32" fmla="*/ 88553 w 404880"/>
              <a:gd name="connsiteY32" fmla="*/ 34198 h 156738"/>
              <a:gd name="connsiteX33" fmla="*/ 99952 w 404880"/>
              <a:gd name="connsiteY33" fmla="*/ 37047 h 156738"/>
              <a:gd name="connsiteX34" fmla="*/ 114201 w 404880"/>
              <a:gd name="connsiteY34" fmla="*/ 34198 h 156738"/>
              <a:gd name="connsiteX35" fmla="*/ 125601 w 404880"/>
              <a:gd name="connsiteY35" fmla="*/ 34198 h 156738"/>
              <a:gd name="connsiteX36" fmla="*/ 145549 w 404880"/>
              <a:gd name="connsiteY36" fmla="*/ 31348 h 156738"/>
              <a:gd name="connsiteX37" fmla="*/ 162648 w 404880"/>
              <a:gd name="connsiteY37" fmla="*/ 31348 h 156738"/>
              <a:gd name="connsiteX38" fmla="*/ 185446 w 404880"/>
              <a:gd name="connsiteY38" fmla="*/ 28498 h 156738"/>
              <a:gd name="connsiteX39" fmla="*/ 205395 w 404880"/>
              <a:gd name="connsiteY39" fmla="*/ 25648 h 156738"/>
              <a:gd name="connsiteX40" fmla="*/ 233893 w 404880"/>
              <a:gd name="connsiteY40" fmla="*/ 19949 h 156738"/>
              <a:gd name="connsiteX41" fmla="*/ 262391 w 404880"/>
              <a:gd name="connsiteY41" fmla="*/ 17099 h 156738"/>
              <a:gd name="connsiteX42" fmla="*/ 296588 w 404880"/>
              <a:gd name="connsiteY42" fmla="*/ 11399 h 156738"/>
              <a:gd name="connsiteX43" fmla="*/ 330786 w 404880"/>
              <a:gd name="connsiteY43" fmla="*/ 8550 h 156738"/>
              <a:gd name="connsiteX44" fmla="*/ 364983 w 404880"/>
              <a:gd name="connsiteY44" fmla="*/ 5700 h 156738"/>
              <a:gd name="connsiteX45" fmla="*/ 404880 w 404880"/>
              <a:gd name="connsiteY45" fmla="*/ 0 h 1567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404880" h="156738">
                <a:moveTo>
                  <a:pt x="404880" y="0"/>
                </a:moveTo>
                <a:lnTo>
                  <a:pt x="404880" y="59846"/>
                </a:lnTo>
                <a:lnTo>
                  <a:pt x="373532" y="62695"/>
                </a:lnTo>
                <a:lnTo>
                  <a:pt x="342185" y="65545"/>
                </a:lnTo>
                <a:lnTo>
                  <a:pt x="316537" y="71245"/>
                </a:lnTo>
                <a:lnTo>
                  <a:pt x="290888" y="74094"/>
                </a:lnTo>
                <a:lnTo>
                  <a:pt x="265240" y="76944"/>
                </a:lnTo>
                <a:lnTo>
                  <a:pt x="239592" y="79794"/>
                </a:lnTo>
                <a:lnTo>
                  <a:pt x="219644" y="82644"/>
                </a:lnTo>
                <a:lnTo>
                  <a:pt x="199695" y="85494"/>
                </a:lnTo>
                <a:lnTo>
                  <a:pt x="179747" y="91193"/>
                </a:lnTo>
                <a:lnTo>
                  <a:pt x="159798" y="96893"/>
                </a:lnTo>
                <a:lnTo>
                  <a:pt x="145549" y="99743"/>
                </a:lnTo>
                <a:lnTo>
                  <a:pt x="128450" y="105442"/>
                </a:lnTo>
                <a:lnTo>
                  <a:pt x="114201" y="108292"/>
                </a:lnTo>
                <a:lnTo>
                  <a:pt x="99952" y="111142"/>
                </a:lnTo>
                <a:lnTo>
                  <a:pt x="88553" y="116841"/>
                </a:lnTo>
                <a:lnTo>
                  <a:pt x="80004" y="119691"/>
                </a:lnTo>
                <a:lnTo>
                  <a:pt x="60055" y="128240"/>
                </a:lnTo>
                <a:lnTo>
                  <a:pt x="45806" y="136790"/>
                </a:lnTo>
                <a:lnTo>
                  <a:pt x="31557" y="142489"/>
                </a:lnTo>
                <a:lnTo>
                  <a:pt x="20158" y="148189"/>
                </a:lnTo>
                <a:lnTo>
                  <a:pt x="11609" y="151039"/>
                </a:lnTo>
                <a:lnTo>
                  <a:pt x="5909" y="153888"/>
                </a:lnTo>
                <a:lnTo>
                  <a:pt x="210" y="156738"/>
                </a:lnTo>
                <a:lnTo>
                  <a:pt x="74" y="156738"/>
                </a:lnTo>
                <a:lnTo>
                  <a:pt x="0" y="152636"/>
                </a:lnTo>
                <a:cubicBezTo>
                  <a:pt x="8024" y="128563"/>
                  <a:pt x="14308" y="105074"/>
                  <a:pt x="29497" y="83810"/>
                </a:cubicBezTo>
                <a:cubicBezTo>
                  <a:pt x="37579" y="72495"/>
                  <a:pt x="49945" y="64871"/>
                  <a:pt x="58994" y="54313"/>
                </a:cubicBezTo>
                <a:cubicBezTo>
                  <a:pt x="67111" y="44843"/>
                  <a:pt x="72817" y="38237"/>
                  <a:pt x="77014" y="33046"/>
                </a:cubicBezTo>
                <a:lnTo>
                  <a:pt x="77932" y="31737"/>
                </a:lnTo>
                <a:lnTo>
                  <a:pt x="82854" y="34198"/>
                </a:lnTo>
                <a:lnTo>
                  <a:pt x="88553" y="34198"/>
                </a:lnTo>
                <a:lnTo>
                  <a:pt x="99952" y="37047"/>
                </a:lnTo>
                <a:lnTo>
                  <a:pt x="114201" y="34198"/>
                </a:lnTo>
                <a:lnTo>
                  <a:pt x="125601" y="34198"/>
                </a:lnTo>
                <a:lnTo>
                  <a:pt x="145549" y="31348"/>
                </a:lnTo>
                <a:lnTo>
                  <a:pt x="162648" y="31348"/>
                </a:lnTo>
                <a:lnTo>
                  <a:pt x="185446" y="28498"/>
                </a:lnTo>
                <a:lnTo>
                  <a:pt x="205395" y="25648"/>
                </a:lnTo>
                <a:lnTo>
                  <a:pt x="233893" y="19949"/>
                </a:lnTo>
                <a:lnTo>
                  <a:pt x="262391" y="17099"/>
                </a:lnTo>
                <a:lnTo>
                  <a:pt x="296588" y="11399"/>
                </a:lnTo>
                <a:lnTo>
                  <a:pt x="330786" y="8550"/>
                </a:lnTo>
                <a:lnTo>
                  <a:pt x="364983" y="5700"/>
                </a:lnTo>
                <a:lnTo>
                  <a:pt x="404880" y="0"/>
                </a:lnTo>
                <a:close/>
              </a:path>
            </a:pathLst>
          </a:custGeom>
          <a:solidFill>
            <a:srgbClr val="FF0000"/>
          </a:solidFill>
          <a:ln w="11113">
            <a:solidFill>
              <a:srgbClr val="FF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endParaRPr lang="zh-CN" altLang="en-US"/>
          </a:p>
        </p:txBody>
      </p:sp>
      <p:sp>
        <p:nvSpPr>
          <p:cNvPr id="19" name="Freeform 35"/>
          <p:cNvSpPr/>
          <p:nvPr/>
        </p:nvSpPr>
        <p:spPr bwMode="auto">
          <a:xfrm>
            <a:off x="2084354" y="3017191"/>
            <a:ext cx="118548" cy="146694"/>
          </a:xfrm>
          <a:custGeom>
            <a:avLst/>
            <a:gdLst>
              <a:gd name="T0" fmla="*/ 35 w 57"/>
              <a:gd name="T1" fmla="*/ 16 h 84"/>
              <a:gd name="T2" fmla="*/ 39 w 57"/>
              <a:gd name="T3" fmla="*/ 18 h 84"/>
              <a:gd name="T4" fmla="*/ 44 w 57"/>
              <a:gd name="T5" fmla="*/ 22 h 84"/>
              <a:gd name="T6" fmla="*/ 47 w 57"/>
              <a:gd name="T7" fmla="*/ 26 h 84"/>
              <a:gd name="T8" fmla="*/ 49 w 57"/>
              <a:gd name="T9" fmla="*/ 29 h 84"/>
              <a:gd name="T10" fmla="*/ 52 w 57"/>
              <a:gd name="T11" fmla="*/ 33 h 84"/>
              <a:gd name="T12" fmla="*/ 53 w 57"/>
              <a:gd name="T13" fmla="*/ 38 h 84"/>
              <a:gd name="T14" fmla="*/ 55 w 57"/>
              <a:gd name="T15" fmla="*/ 43 h 84"/>
              <a:gd name="T16" fmla="*/ 57 w 57"/>
              <a:gd name="T17" fmla="*/ 47 h 84"/>
              <a:gd name="T18" fmla="*/ 57 w 57"/>
              <a:gd name="T19" fmla="*/ 52 h 84"/>
              <a:gd name="T20" fmla="*/ 57 w 57"/>
              <a:gd name="T21" fmla="*/ 57 h 84"/>
              <a:gd name="T22" fmla="*/ 57 w 57"/>
              <a:gd name="T23" fmla="*/ 61 h 84"/>
              <a:gd name="T24" fmla="*/ 57 w 57"/>
              <a:gd name="T25" fmla="*/ 65 h 84"/>
              <a:gd name="T26" fmla="*/ 57 w 57"/>
              <a:gd name="T27" fmla="*/ 69 h 84"/>
              <a:gd name="T28" fmla="*/ 56 w 57"/>
              <a:gd name="T29" fmla="*/ 71 h 84"/>
              <a:gd name="T30" fmla="*/ 55 w 57"/>
              <a:gd name="T31" fmla="*/ 74 h 84"/>
              <a:gd name="T32" fmla="*/ 53 w 57"/>
              <a:gd name="T33" fmla="*/ 77 h 84"/>
              <a:gd name="T34" fmla="*/ 50 w 57"/>
              <a:gd name="T35" fmla="*/ 80 h 84"/>
              <a:gd name="T36" fmla="*/ 47 w 57"/>
              <a:gd name="T37" fmla="*/ 83 h 84"/>
              <a:gd name="T38" fmla="*/ 45 w 57"/>
              <a:gd name="T39" fmla="*/ 84 h 84"/>
              <a:gd name="T40" fmla="*/ 43 w 57"/>
              <a:gd name="T41" fmla="*/ 84 h 84"/>
              <a:gd name="T42" fmla="*/ 43 w 57"/>
              <a:gd name="T43" fmla="*/ 84 h 84"/>
              <a:gd name="T44" fmla="*/ 41 w 57"/>
              <a:gd name="T45" fmla="*/ 84 h 84"/>
              <a:gd name="T46" fmla="*/ 40 w 57"/>
              <a:gd name="T47" fmla="*/ 83 h 84"/>
              <a:gd name="T48" fmla="*/ 40 w 57"/>
              <a:gd name="T49" fmla="*/ 82 h 84"/>
              <a:gd name="T50" fmla="*/ 39 w 57"/>
              <a:gd name="T51" fmla="*/ 81 h 84"/>
              <a:gd name="T52" fmla="*/ 38 w 57"/>
              <a:gd name="T53" fmla="*/ 79 h 84"/>
              <a:gd name="T54" fmla="*/ 36 w 57"/>
              <a:gd name="T55" fmla="*/ 77 h 84"/>
              <a:gd name="T56" fmla="*/ 35 w 57"/>
              <a:gd name="T57" fmla="*/ 74 h 84"/>
              <a:gd name="T58" fmla="*/ 34 w 57"/>
              <a:gd name="T59" fmla="*/ 72 h 84"/>
              <a:gd name="T60" fmla="*/ 32 w 57"/>
              <a:gd name="T61" fmla="*/ 69 h 84"/>
              <a:gd name="T62" fmla="*/ 30 w 57"/>
              <a:gd name="T63" fmla="*/ 66 h 84"/>
              <a:gd name="T64" fmla="*/ 28 w 57"/>
              <a:gd name="T65" fmla="*/ 63 h 84"/>
              <a:gd name="T66" fmla="*/ 26 w 57"/>
              <a:gd name="T67" fmla="*/ 58 h 84"/>
              <a:gd name="T68" fmla="*/ 24 w 57"/>
              <a:gd name="T69" fmla="*/ 54 h 84"/>
              <a:gd name="T70" fmla="*/ 22 w 57"/>
              <a:gd name="T71" fmla="*/ 50 h 84"/>
              <a:gd name="T72" fmla="*/ 19 w 57"/>
              <a:gd name="T73" fmla="*/ 45 h 84"/>
              <a:gd name="T74" fmla="*/ 14 w 57"/>
              <a:gd name="T75" fmla="*/ 36 h 84"/>
              <a:gd name="T76" fmla="*/ 11 w 57"/>
              <a:gd name="T77" fmla="*/ 28 h 84"/>
              <a:gd name="T78" fmla="*/ 8 w 57"/>
              <a:gd name="T79" fmla="*/ 21 h 84"/>
              <a:gd name="T80" fmla="*/ 5 w 57"/>
              <a:gd name="T81" fmla="*/ 16 h 84"/>
              <a:gd name="T82" fmla="*/ 3 w 57"/>
              <a:gd name="T83" fmla="*/ 10 h 84"/>
              <a:gd name="T84" fmla="*/ 2 w 57"/>
              <a:gd name="T85" fmla="*/ 8 h 84"/>
              <a:gd name="T86" fmla="*/ 1 w 57"/>
              <a:gd name="T87" fmla="*/ 6 h 84"/>
              <a:gd name="T88" fmla="*/ 1 w 57"/>
              <a:gd name="T89" fmla="*/ 5 h 84"/>
              <a:gd name="T90" fmla="*/ 1 w 57"/>
              <a:gd name="T91" fmla="*/ 4 h 84"/>
              <a:gd name="T92" fmla="*/ 1 w 57"/>
              <a:gd name="T93" fmla="*/ 3 h 84"/>
              <a:gd name="T94" fmla="*/ 0 w 57"/>
              <a:gd name="T95" fmla="*/ 2 h 84"/>
              <a:gd name="T96" fmla="*/ 1 w 57"/>
              <a:gd name="T97" fmla="*/ 1 h 84"/>
              <a:gd name="T98" fmla="*/ 1 w 57"/>
              <a:gd name="T99" fmla="*/ 1 h 84"/>
              <a:gd name="T100" fmla="*/ 2 w 57"/>
              <a:gd name="T101" fmla="*/ 0 h 84"/>
              <a:gd name="T102" fmla="*/ 3 w 57"/>
              <a:gd name="T103" fmla="*/ 0 h 84"/>
              <a:gd name="T104" fmla="*/ 5 w 57"/>
              <a:gd name="T105" fmla="*/ 0 h 84"/>
              <a:gd name="T106" fmla="*/ 7 w 57"/>
              <a:gd name="T107" fmla="*/ 0 h 84"/>
              <a:gd name="T108" fmla="*/ 9 w 57"/>
              <a:gd name="T109" fmla="*/ 0 h 84"/>
              <a:gd name="T110" fmla="*/ 11 w 57"/>
              <a:gd name="T111" fmla="*/ 0 h 84"/>
              <a:gd name="T112" fmla="*/ 15 w 57"/>
              <a:gd name="T113" fmla="*/ 2 h 84"/>
              <a:gd name="T114" fmla="*/ 21 w 57"/>
              <a:gd name="T115" fmla="*/ 5 h 84"/>
              <a:gd name="T116" fmla="*/ 27 w 57"/>
              <a:gd name="T117" fmla="*/ 9 h 84"/>
              <a:gd name="T118" fmla="*/ 32 w 57"/>
              <a:gd name="T119" fmla="*/ 13 h 84"/>
              <a:gd name="T120" fmla="*/ 35 w 57"/>
              <a:gd name="T121" fmla="*/ 16 h 84"/>
              <a:gd name="T122" fmla="*/ 35 w 57"/>
              <a:gd name="T123" fmla="*/ 16 h 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57" h="84">
                <a:moveTo>
                  <a:pt x="35" y="16"/>
                </a:moveTo>
                <a:lnTo>
                  <a:pt x="39" y="18"/>
                </a:lnTo>
                <a:lnTo>
                  <a:pt x="44" y="22"/>
                </a:lnTo>
                <a:lnTo>
                  <a:pt x="47" y="26"/>
                </a:lnTo>
                <a:lnTo>
                  <a:pt x="49" y="29"/>
                </a:lnTo>
                <a:lnTo>
                  <a:pt x="52" y="33"/>
                </a:lnTo>
                <a:lnTo>
                  <a:pt x="53" y="38"/>
                </a:lnTo>
                <a:lnTo>
                  <a:pt x="55" y="43"/>
                </a:lnTo>
                <a:lnTo>
                  <a:pt x="57" y="47"/>
                </a:lnTo>
                <a:lnTo>
                  <a:pt x="57" y="52"/>
                </a:lnTo>
                <a:lnTo>
                  <a:pt x="57" y="57"/>
                </a:lnTo>
                <a:lnTo>
                  <a:pt x="57" y="61"/>
                </a:lnTo>
                <a:lnTo>
                  <a:pt x="57" y="65"/>
                </a:lnTo>
                <a:lnTo>
                  <a:pt x="57" y="69"/>
                </a:lnTo>
                <a:lnTo>
                  <a:pt x="56" y="71"/>
                </a:lnTo>
                <a:lnTo>
                  <a:pt x="55" y="74"/>
                </a:lnTo>
                <a:lnTo>
                  <a:pt x="53" y="77"/>
                </a:lnTo>
                <a:lnTo>
                  <a:pt x="50" y="80"/>
                </a:lnTo>
                <a:lnTo>
                  <a:pt x="47" y="83"/>
                </a:lnTo>
                <a:lnTo>
                  <a:pt x="45" y="84"/>
                </a:lnTo>
                <a:lnTo>
                  <a:pt x="43" y="84"/>
                </a:lnTo>
                <a:lnTo>
                  <a:pt x="43" y="84"/>
                </a:lnTo>
                <a:lnTo>
                  <a:pt x="41" y="84"/>
                </a:lnTo>
                <a:lnTo>
                  <a:pt x="40" y="83"/>
                </a:lnTo>
                <a:lnTo>
                  <a:pt x="40" y="82"/>
                </a:lnTo>
                <a:lnTo>
                  <a:pt x="39" y="81"/>
                </a:lnTo>
                <a:lnTo>
                  <a:pt x="38" y="79"/>
                </a:lnTo>
                <a:lnTo>
                  <a:pt x="36" y="77"/>
                </a:lnTo>
                <a:lnTo>
                  <a:pt x="35" y="74"/>
                </a:lnTo>
                <a:lnTo>
                  <a:pt x="34" y="72"/>
                </a:lnTo>
                <a:lnTo>
                  <a:pt x="32" y="69"/>
                </a:lnTo>
                <a:lnTo>
                  <a:pt x="30" y="66"/>
                </a:lnTo>
                <a:lnTo>
                  <a:pt x="28" y="63"/>
                </a:lnTo>
                <a:lnTo>
                  <a:pt x="26" y="58"/>
                </a:lnTo>
                <a:lnTo>
                  <a:pt x="24" y="54"/>
                </a:lnTo>
                <a:lnTo>
                  <a:pt x="22" y="50"/>
                </a:lnTo>
                <a:lnTo>
                  <a:pt x="19" y="45"/>
                </a:lnTo>
                <a:lnTo>
                  <a:pt x="14" y="36"/>
                </a:lnTo>
                <a:lnTo>
                  <a:pt x="11" y="28"/>
                </a:lnTo>
                <a:lnTo>
                  <a:pt x="8" y="21"/>
                </a:lnTo>
                <a:lnTo>
                  <a:pt x="5" y="16"/>
                </a:lnTo>
                <a:lnTo>
                  <a:pt x="3" y="10"/>
                </a:lnTo>
                <a:lnTo>
                  <a:pt x="2" y="8"/>
                </a:lnTo>
                <a:lnTo>
                  <a:pt x="1" y="6"/>
                </a:lnTo>
                <a:lnTo>
                  <a:pt x="1" y="5"/>
                </a:lnTo>
                <a:lnTo>
                  <a:pt x="1" y="4"/>
                </a:lnTo>
                <a:lnTo>
                  <a:pt x="1" y="3"/>
                </a:lnTo>
                <a:lnTo>
                  <a:pt x="0" y="2"/>
                </a:lnTo>
                <a:lnTo>
                  <a:pt x="1" y="1"/>
                </a:lnTo>
                <a:lnTo>
                  <a:pt x="1" y="1"/>
                </a:lnTo>
                <a:lnTo>
                  <a:pt x="2" y="0"/>
                </a:lnTo>
                <a:lnTo>
                  <a:pt x="3" y="0"/>
                </a:lnTo>
                <a:lnTo>
                  <a:pt x="5" y="0"/>
                </a:lnTo>
                <a:lnTo>
                  <a:pt x="7" y="0"/>
                </a:lnTo>
                <a:lnTo>
                  <a:pt x="9" y="0"/>
                </a:lnTo>
                <a:lnTo>
                  <a:pt x="11" y="0"/>
                </a:lnTo>
                <a:lnTo>
                  <a:pt x="15" y="2"/>
                </a:lnTo>
                <a:lnTo>
                  <a:pt x="21" y="5"/>
                </a:lnTo>
                <a:lnTo>
                  <a:pt x="27" y="9"/>
                </a:lnTo>
                <a:lnTo>
                  <a:pt x="32" y="13"/>
                </a:lnTo>
                <a:lnTo>
                  <a:pt x="35" y="16"/>
                </a:lnTo>
                <a:lnTo>
                  <a:pt x="35" y="16"/>
                </a:lnTo>
              </a:path>
            </a:pathLst>
          </a:custGeom>
          <a:solidFill>
            <a:srgbClr val="FF0000"/>
          </a:solidFill>
          <a:ln w="11113">
            <a:solidFill>
              <a:srgbClr val="FF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7" grpId="0" animBg="1"/>
      <p:bldP spid="18" grpId="0" animBg="1"/>
      <p:bldP spid="1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6"/>
          <p:cNvSpPr txBox="1"/>
          <p:nvPr/>
        </p:nvSpPr>
        <p:spPr>
          <a:xfrm>
            <a:off x="397910" y="915566"/>
            <a:ext cx="8206537" cy="127419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dirty="0" smtClean="0">
                <a:latin typeface="宋体" pitchFamily="2" charset="-122"/>
                <a:ea typeface="宋体" pitchFamily="2" charset="-122"/>
              </a:rPr>
              <a:t>    默读课文，说</a:t>
            </a:r>
            <a:r>
              <a:rPr lang="zh-CN" altLang="en-US" sz="3200" b="1" dirty="0">
                <a:latin typeface="宋体" pitchFamily="2" charset="-122"/>
                <a:ea typeface="宋体" pitchFamily="2" charset="-122"/>
              </a:rPr>
              <a:t>说课文讲了杨氏之子和谁之间发生的故</a:t>
            </a:r>
            <a:r>
              <a:rPr lang="zh-CN" altLang="en-US" sz="3200" b="1" dirty="0" smtClean="0">
                <a:latin typeface="宋体" pitchFamily="2" charset="-122"/>
                <a:ea typeface="宋体" pitchFamily="2" charset="-122"/>
              </a:rPr>
              <a:t>事。</a:t>
            </a:r>
            <a:endParaRPr lang="zh-CN" altLang="en-US" sz="3200" b="1" dirty="0"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14" name="圆角矩形标注 13"/>
          <p:cNvSpPr/>
          <p:nvPr/>
        </p:nvSpPr>
        <p:spPr>
          <a:xfrm>
            <a:off x="2596585" y="2283100"/>
            <a:ext cx="1656427" cy="514441"/>
          </a:xfrm>
          <a:prstGeom prst="wedgeRoundRectCallout">
            <a:avLst>
              <a:gd name="adj1" fmla="val 49849"/>
              <a:gd name="adj2" fmla="val -17649"/>
              <a:gd name="adj3" fmla="val 16667"/>
            </a:avLst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2800" dirty="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孔君平</a:t>
            </a:r>
            <a:endParaRPr lang="zh-CN" altLang="en-US" sz="2800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6" name="图片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911" y="144520"/>
            <a:ext cx="2268538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49" y="144520"/>
            <a:ext cx="449262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文本框 14"/>
          <p:cNvSpPr txBox="1"/>
          <p:nvPr/>
        </p:nvSpPr>
        <p:spPr>
          <a:xfrm>
            <a:off x="582985" y="123478"/>
            <a:ext cx="2147372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整体感知</a:t>
            </a:r>
          </a:p>
        </p:txBody>
      </p:sp>
      <p:grpSp>
        <p:nvGrpSpPr>
          <p:cNvPr id="5" name="组合 4"/>
          <p:cNvGrpSpPr/>
          <p:nvPr/>
        </p:nvGrpSpPr>
        <p:grpSpPr>
          <a:xfrm>
            <a:off x="467544" y="2283101"/>
            <a:ext cx="7984490" cy="2513330"/>
            <a:chOff x="375" y="4050"/>
            <a:chExt cx="12574" cy="3958"/>
          </a:xfrm>
        </p:grpSpPr>
        <p:sp>
          <p:nvSpPr>
            <p:cNvPr id="2" name="矩形 7"/>
            <p:cNvSpPr>
              <a:spLocks noChangeArrowheads="1"/>
            </p:cNvSpPr>
            <p:nvPr>
              <p:custDataLst>
                <p:tags r:id="rId1"/>
              </p:custDataLst>
            </p:nvPr>
          </p:nvSpPr>
          <p:spPr bwMode="auto">
            <a:xfrm>
              <a:off x="375" y="4845"/>
              <a:ext cx="9072" cy="3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68580" tIns="34290" rIns="68580" bIns="3429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2800" b="1" dirty="0" smtClean="0">
                  <a:latin typeface="宋体" pitchFamily="2" charset="-122"/>
                  <a:ea typeface="宋体" pitchFamily="2" charset="-122"/>
                </a:rPr>
                <a:t>    孔</a:t>
              </a:r>
              <a:r>
                <a:rPr lang="zh-CN" altLang="en-US" sz="2800" b="1" dirty="0">
                  <a:latin typeface="宋体" pitchFamily="2" charset="-122"/>
                  <a:ea typeface="宋体" pitchFamily="2" charset="-122"/>
                </a:rPr>
                <a:t>君</a:t>
              </a:r>
              <a:r>
                <a:rPr lang="zh-CN" altLang="en-US" sz="2800" b="1" dirty="0" smtClean="0">
                  <a:latin typeface="宋体" pitchFamily="2" charset="-122"/>
                  <a:ea typeface="宋体" pitchFamily="2" charset="-122"/>
                </a:rPr>
                <a:t>平</a:t>
              </a:r>
              <a:r>
                <a:rPr lang="en-US" altLang="zh-CN" sz="2800" b="1" dirty="0" smtClean="0">
                  <a:latin typeface="+mn-ea"/>
                </a:rPr>
                <a:t>(</a:t>
              </a:r>
              <a:r>
                <a:rPr lang="en-US" altLang="zh-CN" sz="2800" b="1" dirty="0">
                  <a:latin typeface="+mn-ea"/>
                </a:rPr>
                <a:t>285-335</a:t>
              </a:r>
              <a:r>
                <a:rPr lang="en-US" altLang="zh-CN" sz="2800" b="1" dirty="0" smtClean="0">
                  <a:latin typeface="+mn-ea"/>
                </a:rPr>
                <a:t>)  </a:t>
              </a:r>
              <a:r>
                <a:rPr lang="zh-CN" altLang="en-US" sz="2800" b="1" dirty="0" smtClean="0">
                  <a:ea typeface="楷体" panose="02010609060101010101" pitchFamily="49" charset="-122"/>
                </a:rPr>
                <a:t>孔子</a:t>
              </a:r>
              <a:r>
                <a:rPr lang="zh-CN" altLang="en-US" sz="2800" b="1" dirty="0">
                  <a:ea typeface="楷体" panose="02010609060101010101" pitchFamily="49" charset="-122"/>
                </a:rPr>
                <a:t>第</a:t>
              </a:r>
              <a:r>
                <a:rPr lang="en-US" altLang="zh-CN" sz="2800" b="1" dirty="0">
                  <a:ea typeface="楷体" panose="02010609060101010101" pitchFamily="49" charset="-122"/>
                </a:rPr>
                <a:t>26</a:t>
              </a:r>
              <a:r>
                <a:rPr lang="zh-CN" altLang="en-US" sz="2800" b="1" dirty="0">
                  <a:ea typeface="楷体" panose="02010609060101010101" pitchFamily="49" charset="-122"/>
                </a:rPr>
                <a:t>代后人</a:t>
              </a:r>
              <a:r>
                <a:rPr lang="zh-CN" altLang="en-US" sz="2800" b="1" dirty="0" smtClean="0">
                  <a:ea typeface="楷体" panose="02010609060101010101" pitchFamily="49" charset="-122"/>
                </a:rPr>
                <a:t>，晋朝人</a:t>
              </a:r>
              <a:r>
                <a:rPr lang="zh-CN" altLang="en-US" sz="2800" b="1" dirty="0" smtClean="0">
                  <a:ea typeface="楷体" panose="02010609060101010101" pitchFamily="49" charset="-122"/>
                </a:rPr>
                <a:t>，名孔坦，</a:t>
              </a:r>
              <a:r>
                <a:rPr lang="zh-CN" altLang="en-US" sz="2800" b="1" dirty="0">
                  <a:ea typeface="楷体" panose="02010609060101010101" pitchFamily="49" charset="-122"/>
                </a:rPr>
                <a:t>字君</a:t>
              </a:r>
              <a:r>
                <a:rPr lang="zh-CN" altLang="en-US" sz="2800" b="1" dirty="0" smtClean="0">
                  <a:ea typeface="楷体" panose="02010609060101010101" pitchFamily="49" charset="-122"/>
                </a:rPr>
                <a:t>平。</a:t>
              </a:r>
              <a:r>
                <a:rPr lang="zh-CN" altLang="en-US" sz="2800" b="1" dirty="0" smtClean="0">
                  <a:solidFill>
                    <a:srgbClr val="FF0000"/>
                  </a:solidFill>
                  <a:ea typeface="楷体" panose="02010609060101010101" pitchFamily="49" charset="-122"/>
                </a:rPr>
                <a:t>他和杨家的父亲是朋友。</a:t>
              </a:r>
            </a:p>
          </p:txBody>
        </p:sp>
        <p:pic>
          <p:nvPicPr>
            <p:cNvPr id="3" name="Picture 2" descr="https://p1.ssl.qhimg.com/t015858735fe86859c6.png"/>
            <p:cNvPicPr>
              <a:picLocks noChangeAspect="1" noChangeArrowheads="1"/>
            </p:cNvPicPr>
            <p:nvPr>
              <p:custDataLst>
                <p:tags r:id="rId2"/>
              </p:custDataLst>
            </p:nvPr>
          </p:nvPicPr>
          <p:blipFill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450" y="4050"/>
              <a:ext cx="3499" cy="37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ldLvl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756534" y="1419622"/>
            <a:ext cx="7704854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800" b="1" dirty="0" smtClean="0">
                <a:latin typeface="宋体" pitchFamily="2" charset="-122"/>
                <a:ea typeface="宋体" pitchFamily="2" charset="-122"/>
              </a:rPr>
              <a:t>杨氏之子</a:t>
            </a:r>
            <a:endParaRPr lang="en-US" altLang="zh-CN" sz="2800" b="1" dirty="0" smtClean="0">
              <a:latin typeface="宋体" pitchFamily="2" charset="-122"/>
              <a:ea typeface="宋体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梁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国</a:t>
            </a:r>
            <a:r>
              <a:rPr lang="en-US" altLang="zh-CN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/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杨氏子</a:t>
            </a:r>
            <a:r>
              <a:rPr lang="en-US" altLang="zh-CN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/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九岁，甚</a:t>
            </a:r>
            <a:r>
              <a:rPr lang="en-US" altLang="zh-CN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/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聪惠。孔君平</a:t>
            </a:r>
            <a:r>
              <a:rPr lang="en-US" altLang="zh-CN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/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诣</a:t>
            </a:r>
            <a:r>
              <a:rPr lang="en-US" altLang="zh-CN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/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其父，父</a:t>
            </a:r>
            <a:r>
              <a:rPr lang="en-US" altLang="zh-CN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/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不在，乃</a:t>
            </a:r>
            <a:r>
              <a:rPr lang="en-US" altLang="zh-CN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/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呼儿出。为</a:t>
            </a:r>
            <a:r>
              <a:rPr lang="en-US" altLang="zh-CN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/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设果，果</a:t>
            </a:r>
            <a:r>
              <a:rPr lang="en-US" altLang="zh-CN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/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有杨梅。孔</a:t>
            </a:r>
            <a:r>
              <a:rPr lang="en-US" altLang="zh-CN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/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指以示儿</a:t>
            </a:r>
            <a:r>
              <a:rPr lang="en-US" altLang="zh-CN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/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曰：“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此</a:t>
            </a:r>
            <a:r>
              <a:rPr lang="en-US" altLang="zh-CN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/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是</a:t>
            </a:r>
            <a:r>
              <a:rPr lang="en-US" altLang="zh-CN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/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君家果。”儿</a:t>
            </a:r>
            <a:r>
              <a:rPr lang="en-US" altLang="zh-CN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/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应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声</a:t>
            </a:r>
            <a:r>
              <a:rPr lang="en-US" altLang="zh-CN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/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答曰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：“未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闻孔雀</a:t>
            </a:r>
            <a:r>
              <a:rPr lang="en-US" altLang="zh-CN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/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是</a:t>
            </a:r>
            <a:r>
              <a:rPr lang="en-US" altLang="zh-CN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/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夫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子家禽。”</a:t>
            </a:r>
          </a:p>
        </p:txBody>
      </p:sp>
      <p:sp>
        <p:nvSpPr>
          <p:cNvPr id="3" name="矩形 2"/>
          <p:cNvSpPr/>
          <p:nvPr/>
        </p:nvSpPr>
        <p:spPr>
          <a:xfrm>
            <a:off x="5363569" y="2554565"/>
            <a:ext cx="58381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b="1" dirty="0" err="1">
                <a:solidFill>
                  <a:srgbClr val="FF0000"/>
                </a:solidFill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wèi</a:t>
            </a:r>
            <a:endParaRPr lang="zh-CN" altLang="en-US" sz="2000" b="1" dirty="0">
              <a:solidFill>
                <a:srgbClr val="FF0000"/>
              </a:solidFill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682964" y="3837349"/>
            <a:ext cx="68800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b="1" dirty="0" err="1">
                <a:solidFill>
                  <a:srgbClr val="FF0000"/>
                </a:solidFill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yìng</a:t>
            </a:r>
            <a:endParaRPr lang="zh-CN" altLang="en-US" sz="2000" b="1" dirty="0">
              <a:solidFill>
                <a:srgbClr val="FF0000"/>
              </a:solidFill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pic>
        <p:nvPicPr>
          <p:cNvPr id="6" name="图片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31323"/>
            <a:ext cx="1012825" cy="1014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文本框 6"/>
          <p:cNvSpPr txBox="1"/>
          <p:nvPr/>
        </p:nvSpPr>
        <p:spPr>
          <a:xfrm>
            <a:off x="395804" y="465515"/>
            <a:ext cx="8568952" cy="1077218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622300" defTabSz="711200">
              <a:spcBef>
                <a:spcPct val="0"/>
              </a:spcBef>
              <a:spcAft>
                <a:spcPct val="35000"/>
              </a:spcAft>
            </a:pPr>
            <a:r>
              <a:rPr lang="zh-CN" altLang="en-US" sz="3200" b="1" dirty="0" smtClean="0">
                <a:latin typeface="宋体" pitchFamily="2" charset="-122"/>
                <a:ea typeface="宋体" pitchFamily="2" charset="-122"/>
                <a:sym typeface="+mn-ea"/>
              </a:rPr>
              <a:t>再</a:t>
            </a:r>
            <a:r>
              <a:rPr lang="zh-CN" altLang="en-US" sz="3200" b="1" dirty="0">
                <a:latin typeface="宋体" pitchFamily="2" charset="-122"/>
                <a:ea typeface="宋体" pitchFamily="2" charset="-122"/>
                <a:sym typeface="+mn-ea"/>
              </a:rPr>
              <a:t>读课文</a:t>
            </a:r>
            <a:r>
              <a:rPr lang="zh-CN" altLang="en-US" sz="3200" b="1" dirty="0" smtClean="0">
                <a:latin typeface="宋体" pitchFamily="2" charset="-122"/>
                <a:ea typeface="宋体" pitchFamily="2" charset="-122"/>
                <a:sym typeface="+mn-ea"/>
              </a:rPr>
              <a:t>，把朗读的速度放慢些，并在课文上标注出停顿处，把课文读</a:t>
            </a:r>
            <a:r>
              <a:rPr lang="zh-CN" altLang="en-US" sz="3200" b="1" dirty="0">
                <a:latin typeface="宋体" pitchFamily="2" charset="-122"/>
                <a:ea typeface="宋体" pitchFamily="2" charset="-122"/>
                <a:sym typeface="+mn-ea"/>
              </a:rPr>
              <a:t>通顺，读流利</a:t>
            </a:r>
            <a:r>
              <a:rPr lang="zh-CN" altLang="en-US" sz="3200" b="1" dirty="0" smtClean="0">
                <a:latin typeface="宋体" pitchFamily="2" charset="-122"/>
                <a:ea typeface="宋体" pitchFamily="2" charset="-122"/>
                <a:sym typeface="+mn-ea"/>
              </a:rPr>
              <a:t>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899592" y="3064540"/>
            <a:ext cx="8022595" cy="6832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buClr>
                <a:schemeClr val="bg2">
                  <a:lumMod val="50000"/>
                </a:schemeClr>
              </a:buClr>
              <a:buSzPct val="70000"/>
            </a:pP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儿</a:t>
            </a:r>
            <a:r>
              <a:rPr lang="en-US" altLang="zh-CN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/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应声</a:t>
            </a:r>
            <a:r>
              <a:rPr lang="en-US" altLang="zh-CN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/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答曰：“未闻孔雀</a:t>
            </a:r>
            <a:r>
              <a:rPr lang="en-US" altLang="zh-CN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/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是</a:t>
            </a:r>
            <a:r>
              <a:rPr lang="en-US" altLang="zh-CN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/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夫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子家禽。”</a:t>
            </a:r>
          </a:p>
        </p:txBody>
      </p:sp>
      <p:sp>
        <p:nvSpPr>
          <p:cNvPr id="18" name="文本框 11"/>
          <p:cNvSpPr txBox="1"/>
          <p:nvPr/>
        </p:nvSpPr>
        <p:spPr>
          <a:xfrm>
            <a:off x="1209343" y="627534"/>
            <a:ext cx="8227036" cy="56169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200" b="1" dirty="0" smtClean="0">
                <a:latin typeface="宋体" pitchFamily="2" charset="-122"/>
                <a:ea typeface="宋体" pitchFamily="2" charset="-122"/>
              </a:rPr>
              <a:t>读下列句子</a:t>
            </a:r>
            <a:r>
              <a:rPr lang="zh-CN" altLang="en-US" sz="3200" b="1" dirty="0" smtClean="0">
                <a:latin typeface="宋体" pitchFamily="2" charset="-122"/>
                <a:ea typeface="宋体" pitchFamily="2" charset="-122"/>
              </a:rPr>
              <a:t>，注意朗读节奏及重音。</a:t>
            </a:r>
            <a:endParaRPr lang="zh-CN" altLang="en-US" sz="3200" b="1" dirty="0">
              <a:latin typeface="宋体" pitchFamily="2" charset="-122"/>
              <a:ea typeface="宋体" pitchFamily="2" charset="-122"/>
            </a:endParaRPr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266" b="18483"/>
          <a:stretch>
            <a:fillRect/>
          </a:stretch>
        </p:blipFill>
        <p:spPr bwMode="auto">
          <a:xfrm>
            <a:off x="7812360" y="1347614"/>
            <a:ext cx="935031" cy="1568527"/>
          </a:xfrm>
          <a:prstGeom prst="ellipse">
            <a:avLst/>
          </a:prstGeom>
          <a:ln>
            <a:noFill/>
          </a:ln>
          <a:effectLst>
            <a:softEdge rad="3175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5496" y="2915210"/>
            <a:ext cx="916724" cy="1744772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矩形 20"/>
          <p:cNvSpPr/>
          <p:nvPr/>
        </p:nvSpPr>
        <p:spPr>
          <a:xfrm>
            <a:off x="6034350" y="2035053"/>
            <a:ext cx="306494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700" b="1" dirty="0">
                <a:solidFill>
                  <a:srgbClr val="FF0000"/>
                </a:solidFill>
                <a:ea typeface="楷体" panose="02010609060101010101" pitchFamily="49" charset="-122"/>
              </a:rPr>
              <a:t>•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6425746" y="2035345"/>
            <a:ext cx="306494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700" b="1" dirty="0">
                <a:solidFill>
                  <a:srgbClr val="FF0000"/>
                </a:solidFill>
                <a:ea typeface="楷体" panose="02010609060101010101" pitchFamily="49" charset="-122"/>
              </a:rPr>
              <a:t>•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4301620" y="3421474"/>
            <a:ext cx="306494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700" b="1" dirty="0">
                <a:solidFill>
                  <a:srgbClr val="FF0000"/>
                </a:solidFill>
                <a:ea typeface="楷体" panose="02010609060101010101" pitchFamily="49" charset="-122"/>
              </a:rPr>
              <a:t>•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4702887" y="3421474"/>
            <a:ext cx="306494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700" b="1" dirty="0">
                <a:solidFill>
                  <a:srgbClr val="FF0000"/>
                </a:solidFill>
                <a:ea typeface="楷体" panose="02010609060101010101" pitchFamily="49" charset="-122"/>
              </a:rPr>
              <a:t>•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7562728" y="3421774"/>
            <a:ext cx="306494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700" b="1" dirty="0">
                <a:solidFill>
                  <a:srgbClr val="FF0000"/>
                </a:solidFill>
                <a:ea typeface="楷体" panose="02010609060101010101" pitchFamily="49" charset="-122"/>
              </a:rPr>
              <a:t>•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7982325" y="3421774"/>
            <a:ext cx="259696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700" b="1" dirty="0">
                <a:solidFill>
                  <a:srgbClr val="FF0000"/>
                </a:solidFill>
                <a:ea typeface="楷体" panose="02010609060101010101" pitchFamily="49" charset="-122"/>
              </a:rPr>
              <a:t>•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6742863" y="3432071"/>
            <a:ext cx="306494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700" b="1" dirty="0">
                <a:solidFill>
                  <a:srgbClr val="FF0000"/>
                </a:solidFill>
                <a:ea typeface="楷体" panose="02010609060101010101" pitchFamily="49" charset="-122"/>
              </a:rPr>
              <a:t>•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7145826" y="3421473"/>
            <a:ext cx="306494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700" b="1" dirty="0">
                <a:solidFill>
                  <a:srgbClr val="FF0000"/>
                </a:solidFill>
                <a:ea typeface="楷体" panose="02010609060101010101" pitchFamily="49" charset="-122"/>
              </a:rPr>
              <a:t>•</a:t>
            </a:r>
            <a:endParaRPr lang="zh-CN" altLang="en-US" dirty="0">
              <a:solidFill>
                <a:srgbClr val="FF0000"/>
              </a:solidFill>
            </a:endParaRPr>
          </a:p>
        </p:txBody>
      </p:sp>
      <p:pic>
        <p:nvPicPr>
          <p:cNvPr id="22" name="图片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582" y="195486"/>
            <a:ext cx="1012825" cy="1014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矩形 3"/>
          <p:cNvSpPr/>
          <p:nvPr/>
        </p:nvSpPr>
        <p:spPr>
          <a:xfrm>
            <a:off x="582985" y="1711886"/>
            <a:ext cx="732824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buClr>
                <a:srgbClr val="EEECE1">
                  <a:lumMod val="50000"/>
                </a:srgbClr>
              </a:buClr>
              <a:buSzPct val="70000"/>
            </a:pPr>
            <a:r>
              <a:rPr lang="zh-CN" altLang="en-US" sz="32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孔</a:t>
            </a:r>
            <a:r>
              <a:rPr lang="en-US" altLang="zh-CN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/</a:t>
            </a:r>
            <a:r>
              <a:rPr lang="zh-CN" altLang="en-US" sz="32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指以示儿</a:t>
            </a:r>
            <a:r>
              <a:rPr lang="en-US" altLang="zh-CN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/</a:t>
            </a:r>
            <a:r>
              <a:rPr lang="zh-CN" altLang="en-US" sz="32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曰：“</a:t>
            </a:r>
            <a:r>
              <a:rPr lang="zh-CN" altLang="en-US" sz="32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此</a:t>
            </a:r>
            <a:r>
              <a:rPr lang="en-US" altLang="zh-CN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/</a:t>
            </a:r>
            <a:r>
              <a:rPr lang="zh-CN" altLang="en-US" sz="32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是</a:t>
            </a:r>
            <a:r>
              <a:rPr lang="en-US" altLang="zh-CN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/</a:t>
            </a:r>
            <a:r>
              <a:rPr lang="zh-CN" altLang="en-US" sz="32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君家果。”</a:t>
            </a:r>
            <a:endParaRPr lang="en-US" altLang="zh-CN" sz="3200" b="1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539552" y="1347614"/>
            <a:ext cx="7999111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zh-CN" altLang="en-US" sz="3600" b="1" kern="0" dirty="0" smtClean="0">
                <a:latin typeface="宋体" pitchFamily="2" charset="-122"/>
                <a:ea typeface="宋体" pitchFamily="2" charset="-122"/>
              </a:rPr>
              <a:t>    每一个句子的意思是什么呢？边默读课文，边看注释。</a:t>
            </a:r>
            <a:r>
              <a:rPr lang="zh-CN" altLang="zh-CN" sz="3600" b="1" dirty="0">
                <a:solidFill>
                  <a:srgbClr val="000000"/>
                </a:solidFill>
                <a:latin typeface="宋体" pitchFamily="2" charset="-122"/>
                <a:ea typeface="宋体" pitchFamily="2" charset="-122"/>
              </a:rPr>
              <a:t>同</a:t>
            </a:r>
            <a:r>
              <a:rPr lang="zh-CN" altLang="zh-CN" sz="3600" b="1" dirty="0" smtClean="0">
                <a:solidFill>
                  <a:srgbClr val="000000"/>
                </a:solidFill>
                <a:latin typeface="宋体" pitchFamily="2" charset="-122"/>
                <a:ea typeface="宋体" pitchFamily="2" charset="-122"/>
              </a:rPr>
              <a:t>桌</a:t>
            </a:r>
            <a:r>
              <a:rPr lang="zh-CN" altLang="en-US" sz="3600" b="1" dirty="0" smtClean="0">
                <a:solidFill>
                  <a:srgbClr val="000000"/>
                </a:solidFill>
                <a:latin typeface="宋体" pitchFamily="2" charset="-122"/>
                <a:ea typeface="宋体" pitchFamily="2" charset="-122"/>
              </a:rPr>
              <a:t>可以互相</a:t>
            </a:r>
            <a:r>
              <a:rPr lang="zh-CN" altLang="zh-CN" sz="3600" b="1" dirty="0" smtClean="0">
                <a:solidFill>
                  <a:srgbClr val="000000"/>
                </a:solidFill>
                <a:latin typeface="宋体" pitchFamily="2" charset="-122"/>
                <a:ea typeface="宋体" pitchFamily="2" charset="-122"/>
              </a:rPr>
              <a:t>交流</a:t>
            </a:r>
            <a:r>
              <a:rPr lang="zh-CN" altLang="en-US" sz="3600" b="1" dirty="0" smtClean="0">
                <a:latin typeface="宋体" pitchFamily="2" charset="-122"/>
                <a:ea typeface="宋体" pitchFamily="2" charset="-122"/>
              </a:rPr>
              <a:t>。 </a:t>
            </a:r>
            <a:endParaRPr lang="en-US" altLang="zh-CN" sz="3600" b="1" dirty="0" smtClean="0">
              <a:latin typeface="宋体" pitchFamily="2" charset="-122"/>
              <a:ea typeface="宋体" pitchFamily="2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015" y="483518"/>
            <a:ext cx="2266950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图片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627" y="488281"/>
            <a:ext cx="449263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文本框 14"/>
          <p:cNvSpPr txBox="1"/>
          <p:nvPr/>
        </p:nvSpPr>
        <p:spPr>
          <a:xfrm>
            <a:off x="784623" y="452771"/>
            <a:ext cx="2217048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互动课堂</a:t>
            </a:r>
            <a:endParaRPr lang="zh-CN" altLang="en-US" sz="36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6032726" y="914497"/>
            <a:ext cx="1368152" cy="46166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srgbClr val="0000FF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同</a:t>
            </a:r>
            <a:r>
              <a:rPr lang="zh-CN" altLang="en-US" sz="2400" b="1" dirty="0" smtClean="0">
                <a:solidFill>
                  <a:srgbClr val="0000FF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“</a:t>
            </a:r>
            <a:r>
              <a:rPr lang="zh-CN" altLang="en-US" sz="2400" b="1" smtClean="0">
                <a:solidFill>
                  <a:srgbClr val="0000FF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慧”</a:t>
            </a:r>
            <a:endParaRPr lang="zh-CN" altLang="en-US" sz="2400" b="1" dirty="0">
              <a:solidFill>
                <a:srgbClr val="0000FF"/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5085285" y="923975"/>
            <a:ext cx="803425" cy="46166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zh-CN" altLang="en-US" sz="2400" b="1" dirty="0" smtClean="0">
                <a:solidFill>
                  <a:srgbClr val="0000FF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非常</a:t>
            </a:r>
            <a:endParaRPr lang="zh-CN" altLang="en-US" sz="2400" b="1" dirty="0">
              <a:solidFill>
                <a:srgbClr val="0000FF"/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775849" y="3218753"/>
            <a:ext cx="7756591" cy="1126462"/>
          </a:xfrm>
          <a:prstGeom prst="rect">
            <a:avLst/>
          </a:prstGeom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 dirty="0" smtClean="0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句意：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在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梁国，一户姓杨的人家家里有一个九岁的儿子，非常聪明。</a:t>
            </a:r>
          </a:p>
        </p:txBody>
      </p:sp>
      <p:sp>
        <p:nvSpPr>
          <p:cNvPr id="3" name="矩形 2"/>
          <p:cNvSpPr/>
          <p:nvPr/>
        </p:nvSpPr>
        <p:spPr>
          <a:xfrm>
            <a:off x="2000278" y="1457726"/>
            <a:ext cx="5128327" cy="584775"/>
          </a:xfrm>
          <a:prstGeom prst="rect">
            <a:avLst/>
          </a:prstGeom>
          <a:noFill/>
          <a:effectLst>
            <a:softEdge rad="31750"/>
          </a:effectLst>
        </p:spPr>
        <p:txBody>
          <a:bodyPr wrap="none">
            <a:spAutoFit/>
          </a:bodyPr>
          <a:lstStyle/>
          <a:p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梁国杨氏子九岁，甚聪惠。</a:t>
            </a:r>
          </a:p>
        </p:txBody>
      </p:sp>
      <p:sp>
        <p:nvSpPr>
          <p:cNvPr id="10" name="矩形 9"/>
          <p:cNvSpPr/>
          <p:nvPr/>
        </p:nvSpPr>
        <p:spPr>
          <a:xfrm>
            <a:off x="6187479" y="1569405"/>
            <a:ext cx="381730" cy="387345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C00000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5374863" y="1569405"/>
            <a:ext cx="381730" cy="387345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C00000"/>
              </a:solidFill>
            </a:endParaRPr>
          </a:p>
        </p:txBody>
      </p:sp>
      <p:cxnSp>
        <p:nvCxnSpPr>
          <p:cNvPr id="13" name="直接连接符 12"/>
          <p:cNvCxnSpPr/>
          <p:nvPr/>
        </p:nvCxnSpPr>
        <p:spPr>
          <a:xfrm>
            <a:off x="2895122" y="2017355"/>
            <a:ext cx="1249725" cy="0"/>
          </a:xfrm>
          <a:prstGeom prst="line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rgbClr val="0066CC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5312376" y="2002841"/>
            <a:ext cx="1374698" cy="0"/>
          </a:xfrm>
          <a:prstGeom prst="line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rgbClr val="0066CC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5" name="圆角矩形标注 14"/>
          <p:cNvSpPr/>
          <p:nvPr/>
        </p:nvSpPr>
        <p:spPr>
          <a:xfrm flipH="1">
            <a:off x="2399331" y="896779"/>
            <a:ext cx="1080120" cy="516058"/>
          </a:xfrm>
          <a:prstGeom prst="wedgeRoundRectCallout">
            <a:avLst>
              <a:gd name="adj1" fmla="val -40430"/>
              <a:gd name="adj2" fmla="val 80567"/>
              <a:gd name="adj3" fmla="val 16667"/>
            </a:avLst>
          </a:prstGeom>
          <a:solidFill>
            <a:srgbClr val="00B0F0"/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2400" b="1" dirty="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人物</a:t>
            </a:r>
          </a:p>
        </p:txBody>
      </p:sp>
      <p:sp>
        <p:nvSpPr>
          <p:cNvPr id="16" name="圆角矩形标注 15"/>
          <p:cNvSpPr/>
          <p:nvPr/>
        </p:nvSpPr>
        <p:spPr>
          <a:xfrm>
            <a:off x="5323330" y="51470"/>
            <a:ext cx="1584176" cy="516058"/>
          </a:xfrm>
          <a:prstGeom prst="wedgeRoundRectCallout">
            <a:avLst>
              <a:gd name="adj1" fmla="val -8484"/>
              <a:gd name="adj2" fmla="val 105910"/>
              <a:gd name="adj3" fmla="val 16667"/>
            </a:avLst>
          </a:prstGeom>
          <a:solidFill>
            <a:srgbClr val="00B0F0"/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2400" b="1" dirty="0" smtClean="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人物特点</a:t>
            </a:r>
            <a:endParaRPr lang="zh-CN" altLang="en-US" sz="2400" b="1" dirty="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grpSp>
        <p:nvGrpSpPr>
          <p:cNvPr id="25" name="组合 24"/>
          <p:cNvGrpSpPr/>
          <p:nvPr/>
        </p:nvGrpSpPr>
        <p:grpSpPr>
          <a:xfrm flipV="1">
            <a:off x="1448006" y="1030304"/>
            <a:ext cx="926416" cy="960936"/>
            <a:chOff x="1227756" y="1158509"/>
            <a:chExt cx="926416" cy="1193466"/>
          </a:xfrm>
        </p:grpSpPr>
        <p:sp>
          <p:nvSpPr>
            <p:cNvPr id="22" name="TextBox 21"/>
            <p:cNvSpPr txBox="1"/>
            <p:nvPr/>
          </p:nvSpPr>
          <p:spPr>
            <a:xfrm rot="178132" flipV="1">
              <a:off x="1446812" y="1634483"/>
              <a:ext cx="707360" cy="468260"/>
            </a:xfrm>
            <a:prstGeom prst="rect">
              <a:avLst/>
            </a:prstGeom>
            <a:noFill/>
          </p:spPr>
          <p:txBody>
            <a:bodyPr vert="horz" wrap="square" lIns="68580" tIns="34290" rIns="68580" bIns="34290" rtlCol="0">
              <a:spAutoFit/>
            </a:bodyPr>
            <a:lstStyle/>
            <a:p>
              <a:r>
                <a:rPr lang="zh-CN" altLang="en-US" sz="2000" dirty="0" smtClean="0">
                  <a:solidFill>
                    <a:schemeClr val="accent2">
                      <a:lumMod val="75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作用</a:t>
              </a:r>
              <a:endParaRPr lang="zh-CN" altLang="en-US" sz="2000" dirty="0">
                <a:solidFill>
                  <a:schemeClr val="accent2">
                    <a:lumMod val="7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23" name="Freeform 9"/>
            <p:cNvSpPr/>
            <p:nvPr/>
          </p:nvSpPr>
          <p:spPr bwMode="gray">
            <a:xfrm rot="18103552" flipV="1">
              <a:off x="846432" y="1539833"/>
              <a:ext cx="1193466" cy="430817"/>
            </a:xfrm>
            <a:custGeom>
              <a:avLst/>
              <a:gdLst>
                <a:gd name="T0" fmla="*/ 580 w 580"/>
                <a:gd name="T1" fmla="*/ 0 h 798"/>
                <a:gd name="T2" fmla="*/ 578 w 580"/>
                <a:gd name="T3" fmla="*/ 90 h 798"/>
                <a:gd name="T4" fmla="*/ 568 w 580"/>
                <a:gd name="T5" fmla="*/ 174 h 798"/>
                <a:gd name="T6" fmla="*/ 552 w 580"/>
                <a:gd name="T7" fmla="*/ 252 h 798"/>
                <a:gd name="T8" fmla="*/ 526 w 580"/>
                <a:gd name="T9" fmla="*/ 324 h 798"/>
                <a:gd name="T10" fmla="*/ 494 w 580"/>
                <a:gd name="T11" fmla="*/ 390 h 798"/>
                <a:gd name="T12" fmla="*/ 452 w 580"/>
                <a:gd name="T13" fmla="*/ 450 h 798"/>
                <a:gd name="T14" fmla="*/ 402 w 580"/>
                <a:gd name="T15" fmla="*/ 508 h 798"/>
                <a:gd name="T16" fmla="*/ 342 w 580"/>
                <a:gd name="T17" fmla="*/ 560 h 798"/>
                <a:gd name="T18" fmla="*/ 270 w 580"/>
                <a:gd name="T19" fmla="*/ 610 h 798"/>
                <a:gd name="T20" fmla="*/ 188 w 580"/>
                <a:gd name="T21" fmla="*/ 656 h 798"/>
                <a:gd name="T22" fmla="*/ 188 w 580"/>
                <a:gd name="T23" fmla="*/ 798 h 798"/>
                <a:gd name="T24" fmla="*/ 0 w 580"/>
                <a:gd name="T25" fmla="*/ 514 h 798"/>
                <a:gd name="T26" fmla="*/ 188 w 580"/>
                <a:gd name="T27" fmla="*/ 230 h 798"/>
                <a:gd name="T28" fmla="*/ 188 w 580"/>
                <a:gd name="T29" fmla="*/ 372 h 798"/>
                <a:gd name="T30" fmla="*/ 224 w 580"/>
                <a:gd name="T31" fmla="*/ 368 h 798"/>
                <a:gd name="T32" fmla="*/ 264 w 580"/>
                <a:gd name="T33" fmla="*/ 356 h 798"/>
                <a:gd name="T34" fmla="*/ 306 w 580"/>
                <a:gd name="T35" fmla="*/ 336 h 798"/>
                <a:gd name="T36" fmla="*/ 348 w 580"/>
                <a:gd name="T37" fmla="*/ 310 h 798"/>
                <a:gd name="T38" fmla="*/ 392 w 580"/>
                <a:gd name="T39" fmla="*/ 280 h 798"/>
                <a:gd name="T40" fmla="*/ 432 w 580"/>
                <a:gd name="T41" fmla="*/ 246 h 798"/>
                <a:gd name="T42" fmla="*/ 472 w 580"/>
                <a:gd name="T43" fmla="*/ 208 h 798"/>
                <a:gd name="T44" fmla="*/ 506 w 580"/>
                <a:gd name="T45" fmla="*/ 166 h 798"/>
                <a:gd name="T46" fmla="*/ 536 w 580"/>
                <a:gd name="T47" fmla="*/ 124 h 798"/>
                <a:gd name="T48" fmla="*/ 558 w 580"/>
                <a:gd name="T49" fmla="*/ 82 h 798"/>
                <a:gd name="T50" fmla="*/ 574 w 580"/>
                <a:gd name="T51" fmla="*/ 40 h 798"/>
                <a:gd name="T52" fmla="*/ 578 w 580"/>
                <a:gd name="T53" fmla="*/ 0 h 798"/>
                <a:gd name="T54" fmla="*/ 580 w 580"/>
                <a:gd name="T55" fmla="*/ 0 h 7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580" h="798">
                  <a:moveTo>
                    <a:pt x="580" y="0"/>
                  </a:moveTo>
                  <a:lnTo>
                    <a:pt x="578" y="90"/>
                  </a:lnTo>
                  <a:lnTo>
                    <a:pt x="568" y="174"/>
                  </a:lnTo>
                  <a:lnTo>
                    <a:pt x="552" y="252"/>
                  </a:lnTo>
                  <a:lnTo>
                    <a:pt x="526" y="324"/>
                  </a:lnTo>
                  <a:lnTo>
                    <a:pt x="494" y="390"/>
                  </a:lnTo>
                  <a:lnTo>
                    <a:pt x="452" y="450"/>
                  </a:lnTo>
                  <a:lnTo>
                    <a:pt x="402" y="508"/>
                  </a:lnTo>
                  <a:lnTo>
                    <a:pt x="342" y="560"/>
                  </a:lnTo>
                  <a:lnTo>
                    <a:pt x="270" y="610"/>
                  </a:lnTo>
                  <a:lnTo>
                    <a:pt x="188" y="656"/>
                  </a:lnTo>
                  <a:lnTo>
                    <a:pt x="188" y="798"/>
                  </a:lnTo>
                  <a:lnTo>
                    <a:pt x="0" y="514"/>
                  </a:lnTo>
                  <a:lnTo>
                    <a:pt x="188" y="230"/>
                  </a:lnTo>
                  <a:lnTo>
                    <a:pt x="188" y="372"/>
                  </a:lnTo>
                  <a:lnTo>
                    <a:pt x="224" y="368"/>
                  </a:lnTo>
                  <a:lnTo>
                    <a:pt x="264" y="356"/>
                  </a:lnTo>
                  <a:lnTo>
                    <a:pt x="306" y="336"/>
                  </a:lnTo>
                  <a:lnTo>
                    <a:pt x="348" y="310"/>
                  </a:lnTo>
                  <a:lnTo>
                    <a:pt x="392" y="280"/>
                  </a:lnTo>
                  <a:lnTo>
                    <a:pt x="432" y="246"/>
                  </a:lnTo>
                  <a:lnTo>
                    <a:pt x="472" y="208"/>
                  </a:lnTo>
                  <a:lnTo>
                    <a:pt x="506" y="166"/>
                  </a:lnTo>
                  <a:lnTo>
                    <a:pt x="536" y="124"/>
                  </a:lnTo>
                  <a:lnTo>
                    <a:pt x="558" y="82"/>
                  </a:lnTo>
                  <a:lnTo>
                    <a:pt x="574" y="40"/>
                  </a:lnTo>
                  <a:lnTo>
                    <a:pt x="578" y="0"/>
                  </a:lnTo>
                  <a:lnTo>
                    <a:pt x="58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2">
                    <a:lumMod val="60000"/>
                    <a:lumOff val="40000"/>
                  </a:schemeClr>
                </a:gs>
                <a:gs pos="100000">
                  <a:schemeClr val="accent2">
                    <a:lumMod val="20000"/>
                    <a:lumOff val="80000"/>
                  </a:schemeClr>
                </a:gs>
              </a:gsLst>
              <a:lin ang="0" scaled="1"/>
            </a:gradFill>
            <a:ln>
              <a:noFill/>
            </a:ln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24" name="TextBox 23"/>
          <p:cNvSpPr txBox="1"/>
          <p:nvPr/>
        </p:nvSpPr>
        <p:spPr>
          <a:xfrm>
            <a:off x="539552" y="770481"/>
            <a:ext cx="799954" cy="807913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2400" b="1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总起全文</a:t>
            </a:r>
            <a:endParaRPr lang="zh-CN" altLang="en-US" sz="24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3728470" y="2138633"/>
            <a:ext cx="4536504" cy="830997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zh-CN" altLang="en-US" sz="2400" b="1">
                <a:solidFill>
                  <a:srgbClr val="0000FF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“</a:t>
            </a:r>
            <a:r>
              <a:rPr lang="zh-CN" altLang="en-US" sz="2400" b="1" smtClean="0">
                <a:solidFill>
                  <a:srgbClr val="0000FF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聪惠”是“聪明，有智慧”的意思，现</a:t>
            </a:r>
            <a:r>
              <a:rPr lang="zh-CN" altLang="en-US" sz="2400" b="1">
                <a:solidFill>
                  <a:srgbClr val="0000FF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在一般写为</a:t>
            </a:r>
            <a:r>
              <a:rPr lang="zh-CN" altLang="en-US" sz="2400" b="1" smtClean="0">
                <a:solidFill>
                  <a:srgbClr val="0000FF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“聪</a:t>
            </a:r>
            <a:r>
              <a:rPr lang="zh-CN" altLang="en-US" sz="2400" b="1">
                <a:solidFill>
                  <a:srgbClr val="0000FF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慧”</a:t>
            </a:r>
            <a:endParaRPr lang="zh-CN" altLang="en-US" sz="2400" b="1" dirty="0">
              <a:solidFill>
                <a:srgbClr val="0000FF"/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5" grpId="0" animBg="1"/>
      <p:bldP spid="16" grpId="0" animBg="1"/>
      <p:bldP spid="24" grpId="0" animBg="1"/>
      <p:bldP spid="1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259632" y="1482550"/>
            <a:ext cx="677461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孔君平诣其父，父不在，乃呼儿出</a:t>
            </a:r>
            <a:r>
              <a:rPr lang="zh-CN" altLang="en-US" sz="3200" dirty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</a:p>
        </p:txBody>
      </p:sp>
      <p:sp>
        <p:nvSpPr>
          <p:cNvPr id="3" name="矩形 2"/>
          <p:cNvSpPr/>
          <p:nvPr/>
        </p:nvSpPr>
        <p:spPr>
          <a:xfrm>
            <a:off x="5824712" y="1578130"/>
            <a:ext cx="447432" cy="415920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C00000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2572517" y="1549554"/>
            <a:ext cx="439690" cy="458172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C00000"/>
              </a:solidFill>
            </a:endParaRPr>
          </a:p>
        </p:txBody>
      </p:sp>
      <p:sp>
        <p:nvSpPr>
          <p:cNvPr id="7" name="TextBox 66"/>
          <p:cNvSpPr txBox="1"/>
          <p:nvPr/>
        </p:nvSpPr>
        <p:spPr>
          <a:xfrm>
            <a:off x="2391942" y="2164799"/>
            <a:ext cx="803425" cy="46166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>
            <a:spAutoFit/>
          </a:bodyPr>
          <a:lstStyle>
            <a:defPPr>
              <a:defRPr lang="zh-CN"/>
            </a:defPPr>
            <a:lvl1pPr>
              <a:defRPr sz="2400" b="1">
                <a:latin typeface="宋体" panose="02010600030101010101" pitchFamily="2" charset="-122"/>
                <a:ea typeface="宋体" panose="02010600030101010101" pitchFamily="2" charset="-122"/>
              </a:defRPr>
            </a:lvl1pPr>
          </a:lstStyle>
          <a:p>
            <a:r>
              <a:rPr lang="zh-CN" altLang="en-US" dirty="0" smtClean="0">
                <a:solidFill>
                  <a:srgbClr val="0000FF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拜访</a:t>
            </a:r>
            <a:endParaRPr lang="zh-CN" altLang="en-US" dirty="0">
              <a:solidFill>
                <a:srgbClr val="0000FF"/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</p:txBody>
      </p:sp>
      <p:sp>
        <p:nvSpPr>
          <p:cNvPr id="10" name="TextBox 66"/>
          <p:cNvSpPr txBox="1"/>
          <p:nvPr/>
        </p:nvSpPr>
        <p:spPr>
          <a:xfrm>
            <a:off x="5325440" y="2152339"/>
            <a:ext cx="1422184" cy="46166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>
            <a:spAutoFit/>
          </a:bodyPr>
          <a:lstStyle>
            <a:defPPr>
              <a:defRPr lang="zh-CN"/>
            </a:defPPr>
            <a:lvl1pPr>
              <a:defRPr sz="2400" b="1">
                <a:latin typeface="宋体" panose="02010600030101010101" pitchFamily="2" charset="-122"/>
                <a:ea typeface="宋体" panose="02010600030101010101" pitchFamily="2" charset="-122"/>
              </a:defRPr>
            </a:lvl1pPr>
          </a:lstStyle>
          <a:p>
            <a:r>
              <a:rPr lang="zh-CN" altLang="en-US" smtClean="0">
                <a:solidFill>
                  <a:srgbClr val="0000FF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就，于</a:t>
            </a:r>
            <a:r>
              <a:rPr lang="zh-CN" altLang="en-US" dirty="0" smtClean="0">
                <a:solidFill>
                  <a:srgbClr val="0000FF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是</a:t>
            </a:r>
            <a:endParaRPr lang="zh-CN" altLang="en-US" dirty="0">
              <a:solidFill>
                <a:srgbClr val="0000FF"/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703841" y="2931790"/>
            <a:ext cx="7756591" cy="1384995"/>
          </a:xfrm>
          <a:prstGeom prst="rect">
            <a:avLst/>
          </a:prstGeom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smtClean="0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句</a:t>
            </a:r>
            <a:r>
              <a:rPr lang="zh-CN" altLang="en-US" sz="2800" b="1" dirty="0" smtClean="0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意：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孔君平来</a:t>
            </a:r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拜访这个孩子的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父亲，可是父亲不在，于是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便</a:t>
            </a:r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叫孩子出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来。</a:t>
            </a:r>
          </a:p>
        </p:txBody>
      </p:sp>
      <p:cxnSp>
        <p:nvCxnSpPr>
          <p:cNvPr id="17" name="直接连接符 16"/>
          <p:cNvCxnSpPr/>
          <p:nvPr/>
        </p:nvCxnSpPr>
        <p:spPr>
          <a:xfrm>
            <a:off x="4232883" y="2036301"/>
            <a:ext cx="3450845" cy="0"/>
          </a:xfrm>
          <a:prstGeom prst="line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rgbClr val="0066CC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8" name="圆角矩形标注 17"/>
          <p:cNvSpPr/>
          <p:nvPr/>
        </p:nvSpPr>
        <p:spPr>
          <a:xfrm>
            <a:off x="3494092" y="300474"/>
            <a:ext cx="3526180" cy="831116"/>
          </a:xfrm>
          <a:prstGeom prst="wedgeRoundRectCallout">
            <a:avLst>
              <a:gd name="adj1" fmla="val 15699"/>
              <a:gd name="adj2" fmla="val 92706"/>
              <a:gd name="adj3" fmla="val 16667"/>
            </a:avLst>
          </a:prstGeom>
          <a:solidFill>
            <a:srgbClr val="00B0F0"/>
          </a:solidFill>
          <a:ln w="9525"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两家的关系很好，</a:t>
            </a:r>
            <a:r>
              <a:rPr lang="zh-CN" altLang="en-US" sz="2400" b="1" dirty="0" smtClean="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常来常往，他</a:t>
            </a:r>
            <a:r>
              <a:rPr lang="zh-CN" altLang="en-US" sz="2400" b="1" dirty="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和孩子也很</a:t>
            </a:r>
            <a:r>
              <a:rPr lang="zh-CN" altLang="en-US" sz="2400" b="1" dirty="0" smtClean="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熟。</a:t>
            </a:r>
            <a:endParaRPr lang="zh-CN" altLang="en-US" sz="2400" b="1" dirty="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7" grpId="0" animBg="1"/>
      <p:bldP spid="10" grpId="0" animBg="1"/>
      <p:bldP spid="14" grpId="0" animBg="1"/>
      <p:bldP spid="1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905461" y="1722530"/>
            <a:ext cx="389241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为设果，果有杨梅。</a:t>
            </a:r>
          </a:p>
        </p:txBody>
      </p:sp>
      <p:sp>
        <p:nvSpPr>
          <p:cNvPr id="3" name="矩形 2"/>
          <p:cNvSpPr/>
          <p:nvPr/>
        </p:nvSpPr>
        <p:spPr>
          <a:xfrm>
            <a:off x="1976111" y="1807119"/>
            <a:ext cx="453830" cy="431065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C00000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2414820" y="1807120"/>
            <a:ext cx="403988" cy="431065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C00000"/>
              </a:solidFill>
            </a:endParaRPr>
          </a:p>
        </p:txBody>
      </p:sp>
      <p:sp>
        <p:nvSpPr>
          <p:cNvPr id="16" name="TextBox 66"/>
          <p:cNvSpPr txBox="1"/>
          <p:nvPr/>
        </p:nvSpPr>
        <p:spPr>
          <a:xfrm>
            <a:off x="756442" y="1769958"/>
            <a:ext cx="1112805" cy="46166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>
            <a:spAutoFit/>
          </a:bodyPr>
          <a:lstStyle>
            <a:defPPr>
              <a:defRPr lang="zh-CN"/>
            </a:defPPr>
            <a:lvl1pPr>
              <a:defRPr sz="2400" b="1">
                <a:latin typeface="宋体" panose="02010600030101010101" pitchFamily="2" charset="-122"/>
                <a:ea typeface="宋体" panose="02010600030101010101" pitchFamily="2" charset="-122"/>
              </a:defRPr>
            </a:lvl1pPr>
          </a:lstStyle>
          <a:p>
            <a:r>
              <a:rPr lang="zh-CN" altLang="en-US" dirty="0" smtClean="0">
                <a:solidFill>
                  <a:srgbClr val="0000FF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替</a:t>
            </a:r>
            <a:r>
              <a:rPr lang="zh-CN" altLang="en-US" dirty="0">
                <a:solidFill>
                  <a:srgbClr val="0000FF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、</a:t>
            </a:r>
            <a:r>
              <a:rPr lang="zh-CN" altLang="en-US" dirty="0" smtClean="0">
                <a:solidFill>
                  <a:srgbClr val="0000FF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给</a:t>
            </a:r>
            <a:endParaRPr lang="zh-CN" altLang="en-US" dirty="0">
              <a:solidFill>
                <a:srgbClr val="0000FF"/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</p:txBody>
      </p:sp>
      <p:sp>
        <p:nvSpPr>
          <p:cNvPr id="17" name="TextBox 66"/>
          <p:cNvSpPr txBox="1"/>
          <p:nvPr/>
        </p:nvSpPr>
        <p:spPr>
          <a:xfrm>
            <a:off x="1976111" y="2317758"/>
            <a:ext cx="1731564" cy="46166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>
            <a:spAutoFit/>
          </a:bodyPr>
          <a:lstStyle>
            <a:defPPr>
              <a:defRPr lang="zh-CN"/>
            </a:defPPr>
            <a:lvl1pPr>
              <a:defRPr sz="2400" b="1">
                <a:latin typeface="宋体" panose="02010600030101010101" pitchFamily="2" charset="-122"/>
                <a:ea typeface="宋体" panose="02010600030101010101" pitchFamily="2" charset="-122"/>
              </a:defRPr>
            </a:lvl1pPr>
          </a:lstStyle>
          <a:p>
            <a:r>
              <a:rPr lang="zh-CN" altLang="en-US" dirty="0" smtClean="0">
                <a:solidFill>
                  <a:srgbClr val="0000FF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摆放</a:t>
            </a:r>
            <a:r>
              <a:rPr lang="zh-CN" altLang="en-US" dirty="0">
                <a:solidFill>
                  <a:srgbClr val="0000FF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，</a:t>
            </a:r>
            <a:r>
              <a:rPr lang="zh-CN" altLang="en-US">
                <a:solidFill>
                  <a:srgbClr val="0000FF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摆</a:t>
            </a:r>
            <a:r>
              <a:rPr lang="zh-CN" altLang="en-US" smtClean="0">
                <a:solidFill>
                  <a:srgbClr val="0000FF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设</a:t>
            </a:r>
            <a:endParaRPr lang="zh-CN" altLang="en-US" dirty="0">
              <a:solidFill>
                <a:srgbClr val="0000FF"/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736392" y="3363838"/>
            <a:ext cx="7724040" cy="523220"/>
          </a:xfrm>
          <a:prstGeom prst="rect">
            <a:avLst/>
          </a:prstGeom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zh-CN" altLang="en-US" sz="2800" b="1" dirty="0" smtClean="0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句</a:t>
            </a:r>
            <a:r>
              <a:rPr lang="zh-CN" altLang="en-US" sz="2800" b="1" smtClean="0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意：</a:t>
            </a:r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孩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子为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孔君平端来水果，水果中有杨梅。</a:t>
            </a:r>
          </a:p>
        </p:txBody>
      </p:sp>
      <p:pic>
        <p:nvPicPr>
          <p:cNvPr id="3074" name="Picture 2" descr="http://img.mp.itc.cn/upload/20170601/2cbc1136edc24e359cfe78f4b631a052_th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9710" y="1264104"/>
            <a:ext cx="3015153" cy="1692255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圆角矩形标注 9"/>
          <p:cNvSpPr/>
          <p:nvPr/>
        </p:nvSpPr>
        <p:spPr>
          <a:xfrm>
            <a:off x="323528" y="627534"/>
            <a:ext cx="2761802" cy="578882"/>
          </a:xfrm>
          <a:prstGeom prst="wedgeRoundRectCallout">
            <a:avLst>
              <a:gd name="adj1" fmla="val 30900"/>
              <a:gd name="adj2" fmla="val 87181"/>
              <a:gd name="adj3" fmla="val 16667"/>
            </a:avLst>
          </a:prstGeom>
          <a:solidFill>
            <a:srgbClr val="00B0F0"/>
          </a:solidFill>
          <a:ln>
            <a:noFill/>
          </a:ln>
        </p:spPr>
        <p:txBody>
          <a:bodyPr wrap="none">
            <a:spAutoFit/>
          </a:bodyPr>
          <a:lstStyle/>
          <a:p>
            <a:r>
              <a:rPr lang="zh-CN" altLang="en-US" sz="2800" b="1" dirty="0" smtClean="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谁为谁设果呢？</a:t>
            </a:r>
            <a:endParaRPr lang="zh-CN" altLang="en-US" sz="2800" b="1" dirty="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1" name="TextBox 66"/>
          <p:cNvSpPr txBox="1"/>
          <p:nvPr/>
        </p:nvSpPr>
        <p:spPr>
          <a:xfrm>
            <a:off x="3311578" y="1251230"/>
            <a:ext cx="1112805" cy="46166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>
            <a:spAutoFit/>
          </a:bodyPr>
          <a:lstStyle>
            <a:defPPr>
              <a:defRPr lang="zh-CN"/>
            </a:defPPr>
            <a:lvl1pPr>
              <a:defRPr sz="2400" b="1">
                <a:latin typeface="宋体" panose="02010600030101010101" pitchFamily="2" charset="-122"/>
                <a:ea typeface="宋体" panose="02010600030101010101" pitchFamily="2" charset="-122"/>
              </a:defRPr>
            </a:lvl1pPr>
          </a:lstStyle>
          <a:p>
            <a:r>
              <a:rPr lang="zh-CN" altLang="en-US" smtClean="0">
                <a:solidFill>
                  <a:srgbClr val="0000FF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水果中</a:t>
            </a:r>
            <a:endParaRPr lang="zh-CN" altLang="en-US" dirty="0">
              <a:solidFill>
                <a:srgbClr val="0000FF"/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3660355" y="1800558"/>
            <a:ext cx="403988" cy="431065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C00000"/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1869247" y="1357045"/>
            <a:ext cx="671305" cy="43858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sz="2400" b="1" dirty="0" err="1" smtClean="0">
                <a:solidFill>
                  <a:srgbClr val="FF0000"/>
                </a:solidFill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wèi</a:t>
            </a:r>
            <a:r>
              <a:rPr lang="en-US" sz="2400" b="1" dirty="0" smtClean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     </a:t>
            </a:r>
            <a:endParaRPr lang="zh-CN" altLang="en-US" sz="2400" b="1" dirty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16" grpId="0" animBg="1"/>
      <p:bldP spid="17" grpId="0" animBg="1"/>
      <p:bldP spid="18" grpId="0" animBg="1"/>
      <p:bldP spid="10" grpId="0" animBg="1"/>
      <p:bldP spid="11" grpId="0" animBg="1"/>
      <p:bldP spid="1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1737548" y="1735494"/>
            <a:ext cx="636424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孔指以示儿曰：“此是君家果。”</a:t>
            </a:r>
          </a:p>
        </p:txBody>
      </p:sp>
      <p:sp>
        <p:nvSpPr>
          <p:cNvPr id="11" name="矩形 10"/>
          <p:cNvSpPr/>
          <p:nvPr/>
        </p:nvSpPr>
        <p:spPr>
          <a:xfrm>
            <a:off x="3059832" y="1832301"/>
            <a:ext cx="442057" cy="404615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C00000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3878023" y="1832300"/>
            <a:ext cx="442057" cy="404615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C00000"/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5066047" y="1815031"/>
            <a:ext cx="442057" cy="404615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C00000"/>
              </a:solidFill>
            </a:endParaRPr>
          </a:p>
        </p:txBody>
      </p:sp>
      <p:sp>
        <p:nvSpPr>
          <p:cNvPr id="22" name="TextBox 66"/>
          <p:cNvSpPr txBox="1"/>
          <p:nvPr/>
        </p:nvSpPr>
        <p:spPr>
          <a:xfrm>
            <a:off x="2213712" y="2330722"/>
            <a:ext cx="1422184" cy="46166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>
            <a:spAutoFit/>
          </a:bodyPr>
          <a:lstStyle>
            <a:defPPr>
              <a:defRPr lang="zh-CN"/>
            </a:defPPr>
            <a:lvl1pPr>
              <a:defRPr sz="2400" b="1">
                <a:latin typeface="宋体" panose="02010600030101010101" pitchFamily="2" charset="-122"/>
                <a:ea typeface="宋体" panose="02010600030101010101" pitchFamily="2" charset="-122"/>
              </a:defRPr>
            </a:lvl1pPr>
          </a:lstStyle>
          <a:p>
            <a:r>
              <a:rPr lang="zh-CN" altLang="en-US" dirty="0" smtClean="0">
                <a:solidFill>
                  <a:srgbClr val="0000FF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给</a:t>
            </a:r>
            <a:r>
              <a:rPr lang="en-US" altLang="zh-CN" dirty="0">
                <a:solidFill>
                  <a:srgbClr val="0000FF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……</a:t>
            </a:r>
            <a:r>
              <a:rPr lang="zh-CN" altLang="en-US" dirty="0">
                <a:solidFill>
                  <a:srgbClr val="0000FF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看</a:t>
            </a:r>
          </a:p>
        </p:txBody>
      </p:sp>
      <p:sp>
        <p:nvSpPr>
          <p:cNvPr id="26" name="TextBox 66"/>
          <p:cNvSpPr txBox="1"/>
          <p:nvPr/>
        </p:nvSpPr>
        <p:spPr>
          <a:xfrm>
            <a:off x="3827574" y="2330722"/>
            <a:ext cx="494046" cy="46166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>
            <a:spAutoFit/>
          </a:bodyPr>
          <a:lstStyle>
            <a:defPPr>
              <a:defRPr lang="zh-CN"/>
            </a:defPPr>
            <a:lvl1pPr>
              <a:defRPr sz="2400" b="1">
                <a:latin typeface="宋体" panose="02010600030101010101" pitchFamily="2" charset="-122"/>
                <a:ea typeface="宋体" panose="02010600030101010101" pitchFamily="2" charset="-122"/>
              </a:defRPr>
            </a:lvl1pPr>
          </a:lstStyle>
          <a:p>
            <a:r>
              <a:rPr lang="zh-CN" altLang="en-US" dirty="0" smtClean="0">
                <a:solidFill>
                  <a:srgbClr val="0000FF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说</a:t>
            </a:r>
            <a:endParaRPr lang="zh-CN" altLang="en-US" dirty="0">
              <a:solidFill>
                <a:srgbClr val="0000FF"/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</p:txBody>
      </p:sp>
      <p:sp>
        <p:nvSpPr>
          <p:cNvPr id="27" name="TextBox 66"/>
          <p:cNvSpPr txBox="1"/>
          <p:nvPr/>
        </p:nvSpPr>
        <p:spPr>
          <a:xfrm>
            <a:off x="5086066" y="2330722"/>
            <a:ext cx="494046" cy="46166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>
            <a:spAutoFit/>
          </a:bodyPr>
          <a:lstStyle>
            <a:defPPr>
              <a:defRPr lang="zh-CN"/>
            </a:defPPr>
            <a:lvl1pPr>
              <a:defRPr sz="2400" b="1">
                <a:latin typeface="宋体" panose="02010600030101010101" pitchFamily="2" charset="-122"/>
                <a:ea typeface="宋体" panose="02010600030101010101" pitchFamily="2" charset="-122"/>
              </a:defRPr>
            </a:lvl1pPr>
          </a:lstStyle>
          <a:p>
            <a:r>
              <a:rPr lang="zh-CN" altLang="en-US" dirty="0" smtClean="0">
                <a:solidFill>
                  <a:srgbClr val="0000FF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这</a:t>
            </a:r>
            <a:endParaRPr lang="zh-CN" altLang="en-US" dirty="0">
              <a:solidFill>
                <a:srgbClr val="0000FF"/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894168" y="3031715"/>
            <a:ext cx="7069854" cy="1384995"/>
          </a:xfrm>
          <a:prstGeom prst="rect">
            <a:avLst/>
          </a:prstGeom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smtClean="0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句</a:t>
            </a:r>
            <a:r>
              <a:rPr lang="zh-CN" altLang="en-US" sz="2800" b="1" dirty="0" smtClean="0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意：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孔君平指着杨梅对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孩</a:t>
            </a:r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子说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：“这是你家的水果。”</a:t>
            </a:r>
          </a:p>
        </p:txBody>
      </p:sp>
      <p:pic>
        <p:nvPicPr>
          <p:cNvPr id="2050" name="Picture 2" descr="http://pic.51yuansu.com/pic3/cover/03/30/76/5b80d19fdc12c_610.jp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-380578"/>
            <a:ext cx="2815958" cy="28159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圆角矩形标注 13"/>
          <p:cNvSpPr/>
          <p:nvPr/>
        </p:nvSpPr>
        <p:spPr>
          <a:xfrm>
            <a:off x="107504" y="886146"/>
            <a:ext cx="4920582" cy="578882"/>
          </a:xfrm>
          <a:prstGeom prst="wedgeRoundRectCallout">
            <a:avLst>
              <a:gd name="adj1" fmla="val 15027"/>
              <a:gd name="adj2" fmla="val 88826"/>
              <a:gd name="adj3" fmla="val 16667"/>
            </a:avLst>
          </a:prstGeom>
          <a:solidFill>
            <a:srgbClr val="00B0F0"/>
          </a:solidFill>
          <a:ln>
            <a:noFill/>
          </a:ln>
        </p:spPr>
        <p:txBody>
          <a:bodyPr wrap="none">
            <a:spAutoFit/>
          </a:bodyPr>
          <a:lstStyle/>
          <a:p>
            <a:r>
              <a:rPr lang="zh-CN" altLang="en-US" sz="2800" b="1" smtClean="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孔君平指给孩子看的是什么？</a:t>
            </a:r>
            <a:endParaRPr lang="zh-CN" altLang="en-US" sz="2800" b="1" dirty="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22" grpId="0" animBg="1"/>
      <p:bldP spid="26" grpId="0" animBg="1"/>
      <p:bldP spid="27" grpId="0" animBg="1"/>
      <p:bldP spid="28" grpId="0" animBg="1"/>
      <p:bldP spid="1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014505" y="1690791"/>
            <a:ext cx="730191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儿应声答曰：“未闻孔雀是夫子家禽。</a:t>
            </a:r>
            <a:r>
              <a:rPr lang="zh-CN" altLang="en-US" sz="3200" dirty="0">
                <a:latin typeface="楷体" panose="02010609060101010101" pitchFamily="49" charset="-122"/>
                <a:ea typeface="楷体" panose="02010609060101010101" pitchFamily="49" charset="-122"/>
              </a:rPr>
              <a:t>”</a:t>
            </a:r>
          </a:p>
        </p:txBody>
      </p:sp>
      <p:sp>
        <p:nvSpPr>
          <p:cNvPr id="17" name="矩形 16"/>
          <p:cNvSpPr/>
          <p:nvPr/>
        </p:nvSpPr>
        <p:spPr>
          <a:xfrm>
            <a:off x="6852096" y="1773378"/>
            <a:ext cx="816247" cy="432000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C00000"/>
              </a:solidFill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3963531" y="1761541"/>
            <a:ext cx="824492" cy="432000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C00000"/>
              </a:solidFill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1528613" y="1761541"/>
            <a:ext cx="792088" cy="432000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C00000"/>
              </a:solidFill>
            </a:endParaRPr>
          </a:p>
        </p:txBody>
      </p:sp>
      <p:sp>
        <p:nvSpPr>
          <p:cNvPr id="37" name="TextBox 66"/>
          <p:cNvSpPr txBox="1"/>
          <p:nvPr/>
        </p:nvSpPr>
        <p:spPr>
          <a:xfrm>
            <a:off x="683568" y="940323"/>
            <a:ext cx="2443905" cy="46166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zh-CN"/>
            </a:defPPr>
            <a:lvl1pPr>
              <a:defRPr sz="2400" b="1">
                <a:latin typeface="宋体" panose="02010600030101010101" pitchFamily="2" charset="-122"/>
                <a:ea typeface="宋体" panose="02010600030101010101" pitchFamily="2" charset="-122"/>
              </a:defRPr>
            </a:lvl1pPr>
          </a:lstStyle>
          <a:p>
            <a:r>
              <a:rPr lang="zh-CN" altLang="en-US" dirty="0" smtClean="0">
                <a:solidFill>
                  <a:srgbClr val="0000FF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随着</a:t>
            </a:r>
            <a:r>
              <a:rPr lang="zh-CN" altLang="en-US" dirty="0">
                <a:solidFill>
                  <a:srgbClr val="0000FF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声音，</a:t>
            </a:r>
            <a:r>
              <a:rPr lang="zh-CN" altLang="en-US">
                <a:solidFill>
                  <a:srgbClr val="0000FF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马</a:t>
            </a:r>
            <a:r>
              <a:rPr lang="zh-CN" altLang="en-US" smtClean="0">
                <a:solidFill>
                  <a:srgbClr val="0000FF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上</a:t>
            </a:r>
            <a:endParaRPr lang="zh-CN" altLang="en-US" dirty="0">
              <a:solidFill>
                <a:srgbClr val="0000FF"/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</p:txBody>
      </p:sp>
      <p:sp>
        <p:nvSpPr>
          <p:cNvPr id="39" name="TextBox 66"/>
          <p:cNvSpPr txBox="1"/>
          <p:nvPr/>
        </p:nvSpPr>
        <p:spPr>
          <a:xfrm>
            <a:off x="3127473" y="2363258"/>
            <a:ext cx="1422184" cy="46166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>
            <a:spAutoFit/>
          </a:bodyPr>
          <a:lstStyle>
            <a:defPPr>
              <a:defRPr lang="zh-CN"/>
            </a:defPPr>
            <a:lvl1pPr>
              <a:defRPr sz="2400" b="1">
                <a:latin typeface="宋体" panose="02010600030101010101" pitchFamily="2" charset="-122"/>
                <a:ea typeface="宋体" panose="02010600030101010101" pitchFamily="2" charset="-122"/>
              </a:defRPr>
            </a:lvl1pPr>
          </a:lstStyle>
          <a:p>
            <a:r>
              <a:rPr lang="zh-CN" altLang="en-US" dirty="0" smtClean="0">
                <a:solidFill>
                  <a:srgbClr val="0000FF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没有</a:t>
            </a:r>
            <a:r>
              <a:rPr lang="zh-CN" altLang="en-US">
                <a:solidFill>
                  <a:srgbClr val="0000FF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听</a:t>
            </a:r>
            <a:r>
              <a:rPr lang="zh-CN" altLang="en-US" smtClean="0">
                <a:solidFill>
                  <a:srgbClr val="0000FF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说</a:t>
            </a:r>
            <a:endParaRPr lang="zh-CN" altLang="en-US" dirty="0">
              <a:solidFill>
                <a:srgbClr val="0000FF"/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</p:txBody>
      </p:sp>
      <p:sp>
        <p:nvSpPr>
          <p:cNvPr id="40" name="TextBox 66"/>
          <p:cNvSpPr txBox="1"/>
          <p:nvPr/>
        </p:nvSpPr>
        <p:spPr>
          <a:xfrm>
            <a:off x="6639023" y="837320"/>
            <a:ext cx="2397473" cy="830997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zh-CN"/>
            </a:defPPr>
            <a:lvl1pPr>
              <a:defRPr sz="2400" b="1">
                <a:latin typeface="宋体" panose="02010600030101010101" pitchFamily="2" charset="-122"/>
                <a:ea typeface="宋体" panose="02010600030101010101" pitchFamily="2" charset="-122"/>
              </a:defRPr>
            </a:lvl1pPr>
          </a:lstStyle>
          <a:p>
            <a:r>
              <a:rPr lang="zh-CN" altLang="en-US" smtClean="0">
                <a:solidFill>
                  <a:srgbClr val="0000FF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家中的鸟，意思与现代汉语不同</a:t>
            </a:r>
            <a:endParaRPr lang="zh-CN" altLang="en-US" dirty="0">
              <a:solidFill>
                <a:srgbClr val="0000FF"/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874783" y="3291830"/>
            <a:ext cx="7344816" cy="1384995"/>
          </a:xfrm>
          <a:prstGeom prst="rect">
            <a:avLst/>
          </a:prstGeom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smtClean="0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句</a:t>
            </a:r>
            <a:r>
              <a:rPr lang="zh-CN" altLang="en-US" sz="2800" b="1" dirty="0" smtClean="0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意：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孩子马上回答说：“没听说孔雀是先生您家的鸟。”</a:t>
            </a:r>
          </a:p>
        </p:txBody>
      </p:sp>
      <p:sp>
        <p:nvSpPr>
          <p:cNvPr id="10" name="矩形 9"/>
          <p:cNvSpPr/>
          <p:nvPr/>
        </p:nvSpPr>
        <p:spPr>
          <a:xfrm>
            <a:off x="1306059" y="1355146"/>
            <a:ext cx="68800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b="1" dirty="0" err="1">
                <a:solidFill>
                  <a:srgbClr val="FF0000"/>
                </a:solidFill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yìng</a:t>
            </a:r>
            <a:endParaRPr lang="zh-CN" altLang="en-US" sz="2000" b="1" dirty="0">
              <a:solidFill>
                <a:srgbClr val="FF0000"/>
              </a:solidFill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pic>
        <p:nvPicPr>
          <p:cNvPr id="3074" name="Picture 2" descr="http://pic.51yuansu.com/pic3/cover/03/96/24/5d89be24819d9_610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9869" y="-164554"/>
            <a:ext cx="2142119" cy="2142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矩形 11"/>
          <p:cNvSpPr/>
          <p:nvPr/>
        </p:nvSpPr>
        <p:spPr>
          <a:xfrm>
            <a:off x="6040734" y="1782194"/>
            <a:ext cx="816247" cy="432000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C00000"/>
              </a:solidFill>
            </a:endParaRPr>
          </a:p>
        </p:txBody>
      </p:sp>
      <p:sp>
        <p:nvSpPr>
          <p:cNvPr id="13" name="TextBox 66"/>
          <p:cNvSpPr txBox="1"/>
          <p:nvPr/>
        </p:nvSpPr>
        <p:spPr>
          <a:xfrm>
            <a:off x="4988225" y="2363258"/>
            <a:ext cx="2871333" cy="830997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zh-CN"/>
            </a:defPPr>
            <a:lvl1pPr>
              <a:defRPr sz="2400" b="1">
                <a:latin typeface="宋体" panose="02010600030101010101" pitchFamily="2" charset="-122"/>
                <a:ea typeface="宋体" panose="02010600030101010101" pitchFamily="2" charset="-122"/>
              </a:defRPr>
            </a:lvl1pPr>
          </a:lstStyle>
          <a:p>
            <a:r>
              <a:rPr lang="zh-CN" altLang="en-US">
                <a:solidFill>
                  <a:srgbClr val="0000FF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古</a:t>
            </a:r>
            <a:r>
              <a:rPr lang="zh-CN" altLang="en-US" smtClean="0">
                <a:solidFill>
                  <a:srgbClr val="0000FF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时对男子的敬称，这里指孔君平</a:t>
            </a:r>
            <a:endParaRPr lang="zh-CN" altLang="en-US" dirty="0">
              <a:solidFill>
                <a:srgbClr val="0000FF"/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21" grpId="0" animBg="1"/>
      <p:bldP spid="23" grpId="0" animBg="1"/>
      <p:bldP spid="37" grpId="0" animBg="1"/>
      <p:bldP spid="39" grpId="0" animBg="1"/>
      <p:bldP spid="40" grpId="0" animBg="1"/>
      <p:bldP spid="41" grpId="0" animBg="1"/>
      <p:bldP spid="12" grpId="0" animBg="1"/>
      <p:bldP spid="1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592916" y="915566"/>
            <a:ext cx="508354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624205">
              <a:lnSpc>
                <a:spcPct val="150000"/>
              </a:lnSpc>
              <a:defRPr/>
            </a:pPr>
            <a:r>
              <a:rPr lang="zh-CN" altLang="en-US" sz="3200" b="1" dirty="0" smtClean="0">
                <a:latin typeface="宋体" pitchFamily="2" charset="-122"/>
                <a:ea typeface="宋体" pitchFamily="2" charset="-122"/>
              </a:rPr>
              <a:t> 故事</a:t>
            </a:r>
            <a:r>
              <a:rPr lang="zh-CN" altLang="en-US" sz="3200" b="1" dirty="0" smtClean="0">
                <a:latin typeface="宋体" pitchFamily="2" charset="-122"/>
                <a:ea typeface="宋体" pitchFamily="2" charset="-122"/>
              </a:rPr>
              <a:t>中，孩子</a:t>
            </a:r>
            <a:r>
              <a:rPr lang="zh-CN" altLang="en-US" sz="3200" b="1" dirty="0">
                <a:latin typeface="宋体" pitchFamily="2" charset="-122"/>
                <a:ea typeface="宋体" pitchFamily="2" charset="-122"/>
              </a:rPr>
              <a:t>用巧妙的语言回答了对方的玩笑话。下节课</a:t>
            </a:r>
            <a:r>
              <a:rPr lang="zh-CN" altLang="en-US" sz="3200" b="1" dirty="0" smtClean="0">
                <a:latin typeface="宋体" pitchFamily="2" charset="-122"/>
                <a:ea typeface="宋体" pitchFamily="2" charset="-122"/>
              </a:rPr>
              <a:t>我们继续感受课文风趣的语言。</a:t>
            </a:r>
            <a:endParaRPr lang="zh-CN" altLang="en-US" sz="3200" b="1" dirty="0">
              <a:latin typeface="宋体" pitchFamily="2" charset="-122"/>
              <a:ea typeface="宋体" pitchFamily="2" charset="-122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03" t="4640" r="5203" b="4640"/>
          <a:stretch>
            <a:fillRect/>
          </a:stretch>
        </p:blipFill>
        <p:spPr bwMode="auto">
          <a:xfrm>
            <a:off x="323528" y="1346899"/>
            <a:ext cx="3051476" cy="218432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755576" y="1491630"/>
            <a:ext cx="7478180" cy="1504451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40000"/>
              </a:lnSpc>
            </a:pPr>
            <a:r>
              <a:rPr lang="zh-CN" altLang="en-US" sz="3600" b="1" dirty="0" smtClean="0">
                <a:latin typeface="宋体" pitchFamily="2" charset="-122"/>
                <a:ea typeface="宋体" pitchFamily="2" charset="-122"/>
              </a:rPr>
              <a:t>    杨氏之子的机智体现在哪里呢？让我们一起走进课文寻找答案吧！</a:t>
            </a:r>
            <a:endParaRPr lang="zh-CN" altLang="en-US" sz="3600" b="1" dirty="0">
              <a:latin typeface="宋体" pitchFamily="2" charset="-122"/>
              <a:ea typeface="宋体" pitchFamily="2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3275856" y="195486"/>
            <a:ext cx="2816225" cy="715962"/>
            <a:chOff x="2827489" y="990154"/>
            <a:chExt cx="2816225" cy="715962"/>
          </a:xfrm>
        </p:grpSpPr>
        <p:sp>
          <p:nvSpPr>
            <p:cNvPr id="5" name="文本框 15">
              <a:hlinkClick r:id="" action="ppaction://noaction"/>
            </p:cNvPr>
            <p:cNvSpPr>
              <a:spLocks noChangeArrowheads="1"/>
            </p:cNvSpPr>
            <p:nvPr/>
          </p:nvSpPr>
          <p:spPr bwMode="auto">
            <a:xfrm>
              <a:off x="2827489" y="990154"/>
              <a:ext cx="2816225" cy="715962"/>
            </a:xfrm>
            <a:prstGeom prst="flowChartAlternateProcess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kumimoji="1" lang="zh-CN" altLang="en-US" sz="3600" b="1">
                  <a:latin typeface="宋体" panose="02010600030101010101" pitchFamily="2" charset="-122"/>
                  <a:ea typeface="宋体" panose="02010600030101010101" pitchFamily="2" charset="-122"/>
                </a:rPr>
                <a:t>第二课时</a:t>
              </a:r>
            </a:p>
          </p:txBody>
        </p:sp>
        <p:sp>
          <p:nvSpPr>
            <p:cNvPr id="6" name="iconfont-1191-870150"/>
            <p:cNvSpPr>
              <a:spLocks noChangeAspect="1"/>
            </p:cNvSpPr>
            <p:nvPr/>
          </p:nvSpPr>
          <p:spPr bwMode="auto">
            <a:xfrm>
              <a:off x="5351614" y="1175891"/>
              <a:ext cx="282575" cy="423863"/>
            </a:xfrm>
            <a:custGeom>
              <a:avLst/>
              <a:gdLst>
                <a:gd name="T0" fmla="*/ 2147483647 w 2486"/>
                <a:gd name="T1" fmla="*/ 2147483647 h 3729"/>
                <a:gd name="T2" fmla="*/ 0 w 2486"/>
                <a:gd name="T3" fmla="*/ 0 h 3729"/>
                <a:gd name="T4" fmla="*/ 0 w 2486"/>
                <a:gd name="T5" fmla="*/ 2147483647 h 3729"/>
                <a:gd name="T6" fmla="*/ 2147483647 w 2486"/>
                <a:gd name="T7" fmla="*/ 2147483647 h 372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486" h="3729">
                  <a:moveTo>
                    <a:pt x="2486" y="1865"/>
                  </a:moveTo>
                  <a:lnTo>
                    <a:pt x="0" y="0"/>
                  </a:lnTo>
                  <a:lnTo>
                    <a:pt x="0" y="3729"/>
                  </a:lnTo>
                  <a:lnTo>
                    <a:pt x="2486" y="1865"/>
                  </a:lnTo>
                  <a:close/>
                </a:path>
              </a:pathLst>
            </a:custGeom>
            <a:solidFill>
              <a:srgbClr val="FF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7" name="iconfont-1191-870150"/>
            <p:cNvSpPr>
              <a:spLocks noChangeAspect="1"/>
            </p:cNvSpPr>
            <p:nvPr/>
          </p:nvSpPr>
          <p:spPr bwMode="auto">
            <a:xfrm rot="10800000">
              <a:off x="2827489" y="1175891"/>
              <a:ext cx="282575" cy="423863"/>
            </a:xfrm>
            <a:custGeom>
              <a:avLst/>
              <a:gdLst>
                <a:gd name="T0" fmla="*/ 2147483647 w 2486"/>
                <a:gd name="T1" fmla="*/ 2147483647 h 3729"/>
                <a:gd name="T2" fmla="*/ 0 w 2486"/>
                <a:gd name="T3" fmla="*/ 0 h 3729"/>
                <a:gd name="T4" fmla="*/ 0 w 2486"/>
                <a:gd name="T5" fmla="*/ 2147483647 h 3729"/>
                <a:gd name="T6" fmla="*/ 2147483647 w 2486"/>
                <a:gd name="T7" fmla="*/ 2147483647 h 372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486" h="3729">
                  <a:moveTo>
                    <a:pt x="2486" y="1865"/>
                  </a:moveTo>
                  <a:lnTo>
                    <a:pt x="0" y="0"/>
                  </a:lnTo>
                  <a:lnTo>
                    <a:pt x="0" y="3729"/>
                  </a:lnTo>
                  <a:lnTo>
                    <a:pt x="2486" y="1865"/>
                  </a:lnTo>
                  <a:close/>
                </a:path>
              </a:pathLst>
            </a:custGeom>
            <a:solidFill>
              <a:srgbClr val="FF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755576" y="1131590"/>
            <a:ext cx="784887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 smtClean="0">
                <a:latin typeface="宋体" pitchFamily="2" charset="-122"/>
                <a:ea typeface="宋体" pitchFamily="2" charset="-122"/>
              </a:rPr>
              <a:t>读课文，思考：</a:t>
            </a:r>
            <a:endParaRPr lang="en-US" altLang="zh-CN" sz="3200" b="1" dirty="0" smtClean="0">
              <a:latin typeface="宋体" pitchFamily="2" charset="-122"/>
              <a:ea typeface="宋体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3200" b="1" dirty="0" smtClean="0">
                <a:latin typeface="宋体" pitchFamily="2" charset="-122"/>
                <a:ea typeface="宋体" pitchFamily="2" charset="-122"/>
              </a:rPr>
              <a:t>    故</a:t>
            </a:r>
            <a:r>
              <a:rPr lang="zh-CN" altLang="en-US" sz="3200" b="1" dirty="0">
                <a:latin typeface="宋体" pitchFamily="2" charset="-122"/>
                <a:ea typeface="宋体" pitchFamily="2" charset="-122"/>
              </a:rPr>
              <a:t>事中，杨氏之子只回答了孔君平一句话，为什么就说他“甚聪惠”呢</a:t>
            </a:r>
            <a:r>
              <a:rPr lang="zh-CN" altLang="en-US" sz="3200" b="1" dirty="0" smtClean="0">
                <a:latin typeface="宋体" pitchFamily="2" charset="-122"/>
                <a:ea typeface="宋体" pitchFamily="2" charset="-122"/>
              </a:rPr>
              <a:t>？</a:t>
            </a:r>
            <a:endParaRPr lang="en-US" altLang="zh-CN" sz="3200" b="1" dirty="0" smtClean="0"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403648" y="3579862"/>
            <a:ext cx="6480720" cy="56169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68580" tIns="34290" rIns="68580" bIns="34290">
            <a:spAutoFit/>
          </a:bodyPr>
          <a:lstStyle/>
          <a:p>
            <a:r>
              <a:rPr lang="zh-CN" altLang="en-US" sz="3200" b="1" dirty="0" smtClean="0">
                <a:solidFill>
                  <a:srgbClr val="0000FF"/>
                </a:solidFill>
                <a:latin typeface="楷体" pitchFamily="49" charset="-122"/>
                <a:ea typeface="楷体" pitchFamily="49" charset="-122"/>
              </a:rPr>
              <a:t>主要表现在他回答孔君平的话语上。</a:t>
            </a:r>
            <a:endParaRPr lang="zh-CN" altLang="en-US" sz="3200" b="1" dirty="0">
              <a:solidFill>
                <a:srgbClr val="0000FF"/>
              </a:solidFill>
              <a:latin typeface="楷体" pitchFamily="49" charset="-122"/>
              <a:ea typeface="楷体" pitchFamily="49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968" y="370249"/>
            <a:ext cx="2266950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图片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580" y="375012"/>
            <a:ext cx="449263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文本框 14"/>
          <p:cNvSpPr txBox="1"/>
          <p:nvPr/>
        </p:nvSpPr>
        <p:spPr>
          <a:xfrm>
            <a:off x="755576" y="339502"/>
            <a:ext cx="2217048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互动课堂</a:t>
            </a:r>
            <a:endParaRPr lang="zh-CN" altLang="en-US" sz="36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2675736" y="1410911"/>
            <a:ext cx="348044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“此</a:t>
            </a:r>
            <a:r>
              <a:rPr lang="zh-CN" altLang="en-US" sz="32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是君家果。”</a:t>
            </a:r>
          </a:p>
        </p:txBody>
      </p:sp>
      <p:sp>
        <p:nvSpPr>
          <p:cNvPr id="6" name="矩形 5"/>
          <p:cNvSpPr/>
          <p:nvPr/>
        </p:nvSpPr>
        <p:spPr>
          <a:xfrm>
            <a:off x="755576" y="618823"/>
            <a:ext cx="471635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 smtClean="0">
                <a:latin typeface="宋体" pitchFamily="2" charset="-122"/>
                <a:ea typeface="宋体" pitchFamily="2" charset="-122"/>
              </a:rPr>
              <a:t>孔君平为什么要这样说？</a:t>
            </a:r>
            <a:endParaRPr lang="zh-CN" altLang="en-US" sz="3200" b="1" dirty="0"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323528" y="2139702"/>
            <a:ext cx="8424936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    他看到</a:t>
            </a:r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杨梅，联想到孩子</a:t>
            </a:r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的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姓氏</a:t>
            </a:r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，</a:t>
            </a:r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就故意逗孩子：“这是你家的水果。”意思是，</a:t>
            </a:r>
            <a:r>
              <a:rPr lang="zh-CN" altLang="en-US" sz="28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你姓杨</a:t>
            </a:r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，</a:t>
            </a:r>
            <a:r>
              <a:rPr lang="zh-CN" altLang="en-US" sz="28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它叫杨梅</a:t>
            </a:r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，</a:t>
            </a:r>
            <a:r>
              <a:rPr lang="zh-CN" altLang="en-US" sz="28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你们本是一家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嘛</a:t>
            </a:r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！这</a:t>
            </a:r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信手拈来的玩笑话</a:t>
            </a:r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，很</a:t>
            </a:r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有趣。</a:t>
            </a:r>
          </a:p>
        </p:txBody>
      </p:sp>
      <p:sp>
        <p:nvSpPr>
          <p:cNvPr id="8" name="矩形 7"/>
          <p:cNvSpPr/>
          <p:nvPr/>
        </p:nvSpPr>
        <p:spPr>
          <a:xfrm>
            <a:off x="2087892" y="4155926"/>
            <a:ext cx="4716356" cy="58477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zh-CN" altLang="en-US" sz="3200" b="1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杨</a:t>
            </a:r>
            <a:r>
              <a:rPr lang="zh-CN" altLang="en-US" sz="3200" b="1" smtClean="0">
                <a:latin typeface="楷体" pitchFamily="49" charset="-122"/>
                <a:ea typeface="楷体" pitchFamily="49" charset="-122"/>
              </a:rPr>
              <a:t>氏</a:t>
            </a:r>
            <a:r>
              <a:rPr lang="en-US" altLang="zh-CN" sz="3200" b="1" smtClean="0">
                <a:latin typeface="楷体" pitchFamily="49" charset="-122"/>
                <a:ea typeface="楷体" pitchFamily="49" charset="-122"/>
              </a:rPr>
              <a:t>——</a:t>
            </a:r>
            <a:r>
              <a:rPr lang="zh-CN" altLang="en-US" sz="32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杨</a:t>
            </a:r>
            <a:r>
              <a:rPr lang="zh-CN" altLang="en-US" sz="3200" b="1" dirty="0" smtClean="0">
                <a:latin typeface="楷体" pitchFamily="49" charset="-122"/>
                <a:ea typeface="楷体" pitchFamily="49" charset="-122"/>
              </a:rPr>
              <a:t>梅</a:t>
            </a:r>
            <a:r>
              <a:rPr lang="en-US" altLang="zh-CN" sz="3200" b="1" dirty="0" smtClean="0">
                <a:latin typeface="楷体" pitchFamily="49" charset="-122"/>
                <a:ea typeface="楷体" pitchFamily="49" charset="-122"/>
              </a:rPr>
              <a:t>——</a:t>
            </a:r>
            <a:r>
              <a:rPr lang="zh-CN" altLang="en-US" sz="3200" b="1" dirty="0" smtClean="0">
                <a:latin typeface="楷体" pitchFamily="49" charset="-122"/>
                <a:ea typeface="楷体" pitchFamily="49" charset="-122"/>
              </a:rPr>
              <a:t>君家果</a:t>
            </a:r>
            <a:endParaRPr lang="zh-CN" altLang="en-US" sz="3200" b="1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228184" y="1236697"/>
            <a:ext cx="2736304" cy="830997"/>
          </a:xfrm>
          <a:prstGeom prst="borderCallout1">
            <a:avLst>
              <a:gd name="adj1" fmla="val 40528"/>
              <a:gd name="adj2" fmla="val 718"/>
              <a:gd name="adj3" fmla="val 38944"/>
              <a:gd name="adj4" fmla="val 1350"/>
            </a:avLst>
          </a:prstGeom>
          <a:noFill/>
          <a:ln>
            <a:solidFill>
              <a:srgbClr val="0000FF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latin typeface="仿宋" pitchFamily="49" charset="-122"/>
                <a:ea typeface="仿宋" pitchFamily="49" charset="-122"/>
              </a:rPr>
              <a:t>试着读出孔君平话里的风趣与调侃</a:t>
            </a:r>
            <a:endParaRPr lang="zh-CN" altLang="en-US" sz="2400" b="1" dirty="0">
              <a:latin typeface="仿宋" pitchFamily="49" charset="-122"/>
              <a:ea typeface="仿宋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 animBg="1"/>
      <p:bldP spid="2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2195736" y="1275606"/>
            <a:ext cx="538080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“</a:t>
            </a:r>
            <a:r>
              <a:rPr lang="zh-CN" altLang="en-US" sz="32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未闻孔雀是夫子家禽。</a:t>
            </a:r>
            <a:r>
              <a:rPr lang="zh-CN" altLang="en-US" sz="3200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”</a:t>
            </a:r>
          </a:p>
        </p:txBody>
      </p:sp>
      <p:sp>
        <p:nvSpPr>
          <p:cNvPr id="8" name="矩形 7"/>
          <p:cNvSpPr/>
          <p:nvPr/>
        </p:nvSpPr>
        <p:spPr>
          <a:xfrm>
            <a:off x="535757" y="1923678"/>
            <a:ext cx="8140962" cy="19303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    孩子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马上</a:t>
            </a:r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听懂了对方是在用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姓氏</a:t>
            </a:r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打趣，他想到孔君平的姓氏，又联想到孔雀的第一个字也是孔，便说：“没听说孔雀是您家的鸟。”</a:t>
            </a:r>
            <a:endParaRPr lang="zh-CN" altLang="en-US" sz="2800" b="1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699665" y="555526"/>
            <a:ext cx="430438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 smtClean="0">
                <a:latin typeface="宋体" pitchFamily="2" charset="-122"/>
                <a:ea typeface="宋体" pitchFamily="2" charset="-122"/>
              </a:rPr>
              <a:t>孩子是怎么回答的呢？</a:t>
            </a:r>
            <a:endParaRPr lang="zh-CN" altLang="en-US" sz="3200" b="1" dirty="0"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835696" y="3969985"/>
            <a:ext cx="5540299" cy="58477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zh-CN" altLang="en-US" sz="32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孔</a:t>
            </a:r>
            <a:r>
              <a:rPr lang="zh-CN" altLang="en-US" sz="3200" b="1" dirty="0" smtClean="0">
                <a:latin typeface="楷体" pitchFamily="49" charset="-122"/>
                <a:ea typeface="楷体" pitchFamily="49" charset="-122"/>
              </a:rPr>
              <a:t>君平</a:t>
            </a:r>
            <a:r>
              <a:rPr lang="en-US" altLang="zh-CN" sz="3200" b="1" dirty="0" smtClean="0">
                <a:latin typeface="楷体" pitchFamily="49" charset="-122"/>
                <a:ea typeface="楷体" pitchFamily="49" charset="-122"/>
              </a:rPr>
              <a:t>——</a:t>
            </a:r>
            <a:r>
              <a:rPr lang="zh-CN" altLang="en-US" sz="32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孔</a:t>
            </a:r>
            <a:r>
              <a:rPr lang="zh-CN" altLang="en-US" sz="3200" b="1" dirty="0" smtClean="0">
                <a:latin typeface="楷体" pitchFamily="49" charset="-122"/>
                <a:ea typeface="楷体" pitchFamily="49" charset="-122"/>
              </a:rPr>
              <a:t>雀</a:t>
            </a:r>
            <a:r>
              <a:rPr lang="en-US" altLang="zh-CN" sz="3200" b="1" dirty="0" smtClean="0">
                <a:latin typeface="楷体" pitchFamily="49" charset="-122"/>
                <a:ea typeface="楷体" pitchFamily="49" charset="-122"/>
              </a:rPr>
              <a:t>——</a:t>
            </a:r>
            <a:r>
              <a:rPr lang="zh-CN" altLang="en-US" sz="3200" b="1" dirty="0" smtClean="0">
                <a:latin typeface="楷体" pitchFamily="49" charset="-122"/>
                <a:ea typeface="楷体" pitchFamily="49" charset="-122"/>
              </a:rPr>
              <a:t>夫子家禽</a:t>
            </a:r>
            <a:endParaRPr lang="zh-CN" altLang="en-US" sz="3200" b="1" dirty="0">
              <a:latin typeface="楷体" pitchFamily="49" charset="-122"/>
              <a:ea typeface="楷体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10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22593" y="781417"/>
            <a:ext cx="576064" cy="3662541"/>
          </a:xfrm>
          <a:prstGeom prst="rect">
            <a:avLst/>
          </a:prstGeom>
          <a:solidFill>
            <a:srgbClr val="FFFF99"/>
          </a:solidFill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都在</a:t>
            </a:r>
            <a:r>
              <a:rPr lang="zh-CN" altLang="en-US" sz="2800" b="1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姓氏</a:t>
            </a:r>
            <a:r>
              <a:rPr lang="zh-CN" altLang="en-US" sz="28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上做文章</a:t>
            </a:r>
            <a:endParaRPr lang="zh-CN" altLang="en-US" sz="28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4775" y="751770"/>
            <a:ext cx="2215097" cy="134304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835696" y="2048530"/>
            <a:ext cx="12241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杨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梅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287576" y="1235067"/>
            <a:ext cx="18630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杨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氏之子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046955" y="348139"/>
            <a:ext cx="1152261" cy="2193063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1835696" y="4208770"/>
            <a:ext cx="12241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孔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雀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436096" y="3447878"/>
            <a:ext cx="14684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孔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君平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8194" name="Picture 2" descr="http://att2.citysbs.com/hangzhou/sns01/forum/2011/07/12-16/middle_20110712_4282f99d628ab9a8c6cdwgaYAcZzcZvg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0" t="1982" r="1071" b="7488"/>
          <a:stretch>
            <a:fillRect/>
          </a:stretch>
        </p:blipFill>
        <p:spPr bwMode="auto">
          <a:xfrm>
            <a:off x="1185733" y="2704902"/>
            <a:ext cx="2306147" cy="152848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dist="35921" dir="2700000" algn="ctr" rotWithShape="0">
              <a:schemeClr val="bg2"/>
            </a:outerShdw>
          </a:effectLst>
        </p:spPr>
      </p:pic>
      <p:pic>
        <p:nvPicPr>
          <p:cNvPr id="14" name="Picture 2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984" r="9335" b="7079"/>
          <a:stretch>
            <a:fillRect/>
          </a:stretch>
        </p:blipFill>
        <p:spPr bwMode="auto">
          <a:xfrm>
            <a:off x="7073670" y="2533721"/>
            <a:ext cx="1170738" cy="2313424"/>
          </a:xfrm>
          <a:prstGeom prst="ellipse">
            <a:avLst/>
          </a:prstGeom>
          <a:ln>
            <a:noFill/>
          </a:ln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11" grpId="0"/>
      <p:bldP spid="8" grpId="0"/>
      <p:bldP spid="10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矩形 21"/>
          <p:cNvSpPr/>
          <p:nvPr/>
        </p:nvSpPr>
        <p:spPr>
          <a:xfrm>
            <a:off x="827202" y="2427449"/>
            <a:ext cx="3152560" cy="500137"/>
          </a:xfrm>
          <a:prstGeom prst="rect">
            <a:avLst/>
          </a:prstGeom>
          <a:ln>
            <a:noFill/>
          </a:ln>
        </p:spPr>
        <p:txBody>
          <a:bodyPr wrap="square" lIns="68580" tIns="34290" rIns="68580" bIns="34290">
            <a:spAutoFit/>
          </a:bodyPr>
          <a:lstStyle/>
          <a:p>
            <a:r>
              <a:rPr lang="zh-CN" altLang="zh-CN" sz="2800" b="1" dirty="0" smtClean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孔雀</a:t>
            </a:r>
            <a:r>
              <a:rPr lang="zh-CN" altLang="en-US" sz="2800" b="1" dirty="0" smtClean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非</a:t>
            </a:r>
            <a:r>
              <a:rPr lang="zh-CN" altLang="zh-CN" sz="2800" b="1" dirty="0" smtClean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夫子</a:t>
            </a:r>
            <a:r>
              <a:rPr lang="zh-CN" altLang="zh-CN" sz="28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家禽。</a:t>
            </a:r>
            <a:endParaRPr lang="zh-CN" altLang="zh-CN" b="1" dirty="0">
              <a:effectLst/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4481996" y="2427977"/>
            <a:ext cx="3747889" cy="500137"/>
          </a:xfrm>
          <a:prstGeom prst="rect">
            <a:avLst/>
          </a:prstGeom>
          <a:ln>
            <a:noFill/>
          </a:ln>
        </p:spPr>
        <p:txBody>
          <a:bodyPr wrap="square" lIns="68580" tIns="34290" rIns="68580" bIns="34290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未闻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孔雀是夫子家禽。</a:t>
            </a:r>
            <a:endParaRPr lang="zh-CN" altLang="en-US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4083819" y="2284071"/>
            <a:ext cx="0" cy="857145"/>
          </a:xfrm>
          <a:prstGeom prst="line">
            <a:avLst/>
          </a:prstGeom>
          <a:ln w="19050">
            <a:solidFill>
              <a:srgbClr val="FF66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202" y="175580"/>
            <a:ext cx="1016000" cy="1014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11561" y="712940"/>
            <a:ext cx="786529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 比一比这两句话的异同，为什么孩子不直接说“孔雀非夫子家禽”？</a:t>
            </a:r>
            <a:endParaRPr lang="zh-CN" altLang="en-US" sz="32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2195736" y="3322942"/>
            <a:ext cx="4879837" cy="1224136"/>
            <a:chOff x="2259710" y="2859782"/>
            <a:chExt cx="4654535" cy="1224136"/>
          </a:xfrm>
        </p:grpSpPr>
        <p:sp>
          <p:nvSpPr>
            <p:cNvPr id="7" name="云形标注 6"/>
            <p:cNvSpPr/>
            <p:nvPr/>
          </p:nvSpPr>
          <p:spPr>
            <a:xfrm>
              <a:off x="2259710" y="2859782"/>
              <a:ext cx="4654535" cy="1224136"/>
            </a:xfrm>
            <a:prstGeom prst="cloudCallout">
              <a:avLst>
                <a:gd name="adj1" fmla="val -54708"/>
                <a:gd name="adj2" fmla="val -48659"/>
              </a:avLst>
            </a:prstGeom>
            <a:solidFill>
              <a:schemeClr val="accent3">
                <a:lumMod val="20000"/>
                <a:lumOff val="80000"/>
              </a:schemeClr>
            </a:solidFill>
            <a:ln w="9525">
              <a:solidFill>
                <a:schemeClr val="accent3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" name="矩形 1"/>
            <p:cNvSpPr/>
            <p:nvPr/>
          </p:nvSpPr>
          <p:spPr>
            <a:xfrm>
              <a:off x="2544342" y="3210240"/>
              <a:ext cx="4248472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8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“未闻孔雀是</a:t>
              </a:r>
              <a:r>
                <a:rPr lang="zh-CN" altLang="en-US" sz="2800" b="1" dirty="0" smtClean="0">
                  <a:latin typeface="楷体" panose="02010609060101010101" pitchFamily="49" charset="-122"/>
                  <a:ea typeface="楷体" panose="02010609060101010101" pitchFamily="49" charset="-122"/>
                </a:rPr>
                <a:t>夫子家禽。</a:t>
              </a:r>
              <a:r>
                <a:rPr lang="zh-CN" altLang="en-US" sz="2800" dirty="0" smtClean="0">
                  <a:latin typeface="楷体" panose="02010609060101010101" pitchFamily="49" charset="-122"/>
                  <a:ea typeface="楷体" panose="02010609060101010101" pitchFamily="49" charset="-122"/>
                </a:rPr>
                <a:t>”</a:t>
              </a:r>
              <a:endParaRPr lang="zh-CN" altLang="en-US" sz="2800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3059832" y="1591048"/>
            <a:ext cx="3312368" cy="900680"/>
            <a:chOff x="2699791" y="899323"/>
            <a:chExt cx="3312368" cy="900680"/>
          </a:xfrm>
        </p:grpSpPr>
        <p:sp>
          <p:nvSpPr>
            <p:cNvPr id="6" name="云形标注 5"/>
            <p:cNvSpPr/>
            <p:nvPr/>
          </p:nvSpPr>
          <p:spPr>
            <a:xfrm>
              <a:off x="2699791" y="899323"/>
              <a:ext cx="3312368" cy="900680"/>
            </a:xfrm>
            <a:prstGeom prst="cloudCallout">
              <a:avLst>
                <a:gd name="adj1" fmla="val 69642"/>
                <a:gd name="adj2" fmla="val 12699"/>
              </a:avLst>
            </a:prstGeom>
            <a:solidFill>
              <a:schemeClr val="accent3">
                <a:lumMod val="20000"/>
                <a:lumOff val="80000"/>
              </a:schemeClr>
            </a:solidFill>
            <a:ln w="9525">
              <a:solidFill>
                <a:schemeClr val="accent3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矩形 4"/>
            <p:cNvSpPr/>
            <p:nvPr/>
          </p:nvSpPr>
          <p:spPr>
            <a:xfrm>
              <a:off x="2827351" y="1026224"/>
              <a:ext cx="3057247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8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“此是君家果。”</a:t>
              </a: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3635898" y="2655952"/>
            <a:ext cx="1440159" cy="707886"/>
            <a:chOff x="6385907" y="1066788"/>
            <a:chExt cx="2732013" cy="707886"/>
          </a:xfrm>
        </p:grpSpPr>
        <p:sp>
          <p:nvSpPr>
            <p:cNvPr id="22" name="矩形 21"/>
            <p:cNvSpPr>
              <a:spLocks noChangeArrowheads="1"/>
            </p:cNvSpPr>
            <p:nvPr/>
          </p:nvSpPr>
          <p:spPr bwMode="auto">
            <a:xfrm>
              <a:off x="6385907" y="1079300"/>
              <a:ext cx="1912411" cy="60939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ctr" eaLnBrk="1" hangingPunct="1">
                <a:lnSpc>
                  <a:spcPct val="120000"/>
                </a:lnSpc>
              </a:pPr>
              <a:endParaRPr lang="zh-CN" altLang="en-US" sz="2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6821408" y="1066788"/>
              <a:ext cx="2296512" cy="70788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4000" b="1" dirty="0" smtClean="0"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机智</a:t>
              </a:r>
              <a:endParaRPr lang="zh-CN" altLang="en-US" sz="4000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19" name="文本框 11"/>
          <p:cNvSpPr txBox="1"/>
          <p:nvPr/>
        </p:nvSpPr>
        <p:spPr>
          <a:xfrm>
            <a:off x="1125686" y="555526"/>
            <a:ext cx="7046714" cy="56169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200" b="1" dirty="0">
                <a:latin typeface="宋体" pitchFamily="2" charset="-122"/>
                <a:ea typeface="宋体" pitchFamily="2" charset="-122"/>
              </a:rPr>
              <a:t>再</a:t>
            </a:r>
            <a:r>
              <a:rPr lang="zh-CN" altLang="en-US" sz="3200" b="1" dirty="0" smtClean="0">
                <a:latin typeface="宋体" pitchFamily="2" charset="-122"/>
                <a:ea typeface="宋体" pitchFamily="2" charset="-122"/>
              </a:rPr>
              <a:t>读这段对话，体会本文风趣的语言。</a:t>
            </a:r>
            <a:endParaRPr lang="zh-CN" altLang="en-US" sz="3200" b="1" dirty="0">
              <a:latin typeface="宋体" pitchFamily="2" charset="-122"/>
              <a:ea typeface="宋体" pitchFamily="2" charset="-122"/>
            </a:endParaRPr>
          </a:p>
        </p:txBody>
      </p:sp>
      <p:pic>
        <p:nvPicPr>
          <p:cNvPr id="20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96" r="9770" b="11766"/>
          <a:stretch>
            <a:fillRect/>
          </a:stretch>
        </p:blipFill>
        <p:spPr bwMode="auto">
          <a:xfrm>
            <a:off x="7075574" y="1193046"/>
            <a:ext cx="1296736" cy="2415391"/>
          </a:xfrm>
          <a:prstGeom prst="ellipse">
            <a:avLst/>
          </a:prstGeom>
          <a:ln>
            <a:noFill/>
          </a:ln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44516" y="2176263"/>
            <a:ext cx="1261999" cy="2401923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图片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582" y="195486"/>
            <a:ext cx="1012825" cy="1014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23528" y="630436"/>
            <a:ext cx="849694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b="1" kern="0" dirty="0" smtClean="0">
                <a:latin typeface="宋体" pitchFamily="2" charset="-122"/>
                <a:ea typeface="宋体" pitchFamily="2" charset="-122"/>
              </a:rPr>
              <a:t>    听了杨氏之子的妙答，孔君平会有什么反应？请展开想象说一说。</a:t>
            </a:r>
            <a:endParaRPr lang="zh-CN" altLang="en-US" sz="3200" b="1" kern="0" dirty="0">
              <a:solidFill>
                <a:srgbClr val="FF0000"/>
              </a:solidFill>
              <a:latin typeface="宋体" pitchFamily="2" charset="-122"/>
              <a:ea typeface="宋体" pitchFamily="2" charset="-122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2267745" y="3322942"/>
            <a:ext cx="4680520" cy="1224136"/>
            <a:chOff x="2531394" y="2859782"/>
            <a:chExt cx="4261420" cy="1224136"/>
          </a:xfrm>
        </p:grpSpPr>
        <p:sp>
          <p:nvSpPr>
            <p:cNvPr id="14" name="云形标注 13"/>
            <p:cNvSpPr/>
            <p:nvPr/>
          </p:nvSpPr>
          <p:spPr>
            <a:xfrm>
              <a:off x="2531394" y="2859782"/>
              <a:ext cx="4261420" cy="1224136"/>
            </a:xfrm>
            <a:prstGeom prst="cloudCallout">
              <a:avLst>
                <a:gd name="adj1" fmla="val -54708"/>
                <a:gd name="adj2" fmla="val -48659"/>
              </a:avLst>
            </a:prstGeom>
            <a:solidFill>
              <a:schemeClr val="accent3">
                <a:lumMod val="20000"/>
                <a:lumOff val="80000"/>
              </a:schemeClr>
            </a:solidFill>
            <a:ln w="9525">
              <a:solidFill>
                <a:schemeClr val="accent3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矩形 14"/>
            <p:cNvSpPr/>
            <p:nvPr/>
          </p:nvSpPr>
          <p:spPr>
            <a:xfrm>
              <a:off x="2544342" y="3210240"/>
              <a:ext cx="4248472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8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“未闻孔雀是</a:t>
              </a:r>
              <a:r>
                <a:rPr lang="zh-CN" altLang="en-US" sz="2800" b="1" dirty="0" smtClean="0">
                  <a:latin typeface="楷体" panose="02010609060101010101" pitchFamily="49" charset="-122"/>
                  <a:ea typeface="楷体" panose="02010609060101010101" pitchFamily="49" charset="-122"/>
                </a:rPr>
                <a:t>夫子家禽。</a:t>
              </a:r>
              <a:r>
                <a:rPr lang="zh-CN" altLang="en-US" sz="2800" dirty="0" smtClean="0">
                  <a:latin typeface="楷体" panose="02010609060101010101" pitchFamily="49" charset="-122"/>
                  <a:ea typeface="楷体" panose="02010609060101010101" pitchFamily="49" charset="-122"/>
                </a:rPr>
                <a:t>”</a:t>
              </a:r>
              <a:endParaRPr lang="zh-CN" altLang="en-US" sz="2800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44516" y="2176263"/>
            <a:ext cx="1261999" cy="2401923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96" r="9770" b="11766"/>
          <a:stretch>
            <a:fillRect/>
          </a:stretch>
        </p:blipFill>
        <p:spPr bwMode="auto">
          <a:xfrm>
            <a:off x="7077434" y="1201331"/>
            <a:ext cx="1296736" cy="2415391"/>
          </a:xfrm>
          <a:prstGeom prst="ellipse">
            <a:avLst/>
          </a:prstGeom>
          <a:ln>
            <a:noFill/>
          </a:ln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图片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75580"/>
            <a:ext cx="1016000" cy="1014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云形标注 15"/>
          <p:cNvSpPr/>
          <p:nvPr/>
        </p:nvSpPr>
        <p:spPr>
          <a:xfrm>
            <a:off x="3059832" y="1815086"/>
            <a:ext cx="3312368" cy="900680"/>
          </a:xfrm>
          <a:prstGeom prst="cloudCallout">
            <a:avLst>
              <a:gd name="adj1" fmla="val 69642"/>
              <a:gd name="adj2" fmla="val 12699"/>
            </a:avLst>
          </a:prstGeom>
          <a:solidFill>
            <a:schemeClr val="accent3">
              <a:lumMod val="20000"/>
              <a:lumOff val="80000"/>
            </a:schemeClr>
          </a:solidFill>
          <a:ln w="9525">
            <a:solidFill>
              <a:schemeClr val="accent3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9"/>
          <p:cNvSpPr txBox="1"/>
          <p:nvPr/>
        </p:nvSpPr>
        <p:spPr>
          <a:xfrm>
            <a:off x="796932" y="267494"/>
            <a:ext cx="1866466" cy="56169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2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我也会说</a:t>
            </a:r>
            <a:endParaRPr lang="zh-CN" altLang="en-US" sz="32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220" y="267494"/>
            <a:ext cx="559476" cy="545460"/>
          </a:xfrm>
          <a:prstGeom prst="rect">
            <a:avLst/>
          </a:prstGeom>
        </p:spPr>
      </p:pic>
      <p:sp>
        <p:nvSpPr>
          <p:cNvPr id="13" name="矩形 12"/>
          <p:cNvSpPr/>
          <p:nvPr/>
        </p:nvSpPr>
        <p:spPr>
          <a:xfrm>
            <a:off x="380042" y="1059582"/>
            <a:ext cx="7216294" cy="11264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李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指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以示儿曰：“此是君家果。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”</a:t>
            </a:r>
            <a:endParaRPr lang="en-US" altLang="zh-CN" sz="28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儿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应声答曰：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“未闻</a:t>
            </a:r>
            <a:r>
              <a:rPr lang="en-US" altLang="zh-CN" sz="2800" b="1" u="sng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           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r>
              <a:rPr lang="zh-CN" altLang="en-US" sz="28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”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380043" y="2244410"/>
            <a:ext cx="6552727" cy="11264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石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指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以示儿曰：“此是君家果。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”</a:t>
            </a:r>
            <a:endParaRPr lang="en-US" altLang="zh-CN" sz="28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儿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应声答曰：“未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闻</a:t>
            </a:r>
            <a:r>
              <a:rPr lang="en-US" altLang="zh-CN" sz="2800" b="1" u="sng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           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r>
              <a:rPr lang="zh-CN" altLang="en-US" sz="28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”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380044" y="3461512"/>
            <a:ext cx="6552726" cy="11264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龙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指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以示儿曰：“此是君家果。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”</a:t>
            </a:r>
            <a:endParaRPr lang="en-US" altLang="zh-CN" sz="28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儿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应声答曰：“未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闻</a:t>
            </a:r>
            <a:r>
              <a:rPr lang="en-US" altLang="zh-CN" sz="2800" b="1" u="sng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           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r>
              <a:rPr lang="zh-CN" altLang="en-US" sz="28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”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702436" y="1543487"/>
            <a:ext cx="33178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李子是夫子家果</a:t>
            </a:r>
            <a:endParaRPr lang="zh-CN" altLang="en-US" sz="28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6664950" y="699542"/>
            <a:ext cx="1854066" cy="1236362"/>
            <a:chOff x="6419608" y="824012"/>
            <a:chExt cx="1854066" cy="1236362"/>
          </a:xfrm>
        </p:grpSpPr>
        <p:pic>
          <p:nvPicPr>
            <p:cNvPr id="1026" name="Picture 2" descr="https://p1.ssl.qhimg.com/t016aef0e08233320f0.jp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19608" y="824012"/>
              <a:ext cx="1742255" cy="1236362"/>
            </a:xfrm>
            <a:prstGeom prst="ellipse">
              <a:avLst/>
            </a:prstGeom>
            <a:ln>
              <a:noFill/>
            </a:ln>
            <a:effectLst>
              <a:softEdge rad="3175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" name="TextBox 2"/>
            <p:cNvSpPr txBox="1"/>
            <p:nvPr/>
          </p:nvSpPr>
          <p:spPr>
            <a:xfrm>
              <a:off x="7728844" y="973569"/>
              <a:ext cx="544830" cy="724097"/>
            </a:xfrm>
            <a:prstGeom prst="roundRect">
              <a:avLst/>
            </a:prstGeom>
            <a:solidFill>
              <a:schemeClr val="bg1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eaVert" wrap="square" rtlCol="0" anchor="ctr">
              <a:spAutoFit/>
            </a:bodyPr>
            <a:lstStyle/>
            <a:p>
              <a:pPr algn="ctr"/>
              <a:r>
                <a:rPr lang="zh-CN" altLang="en-US" sz="2000" b="1" dirty="0" smtClean="0">
                  <a:solidFill>
                    <a:srgbClr val="FF6600"/>
                  </a:solidFill>
                </a:rPr>
                <a:t>李子</a:t>
              </a:r>
              <a:endParaRPr lang="zh-CN" altLang="en-US" sz="2000" b="1" dirty="0">
                <a:solidFill>
                  <a:srgbClr val="FF6600"/>
                </a:solidFill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7121598" y="1888706"/>
            <a:ext cx="1770882" cy="1502657"/>
            <a:chOff x="6935334" y="1885578"/>
            <a:chExt cx="1770882" cy="1502657"/>
          </a:xfrm>
        </p:grpSpPr>
        <p:pic>
          <p:nvPicPr>
            <p:cNvPr id="1028" name="Picture 4" descr="https://p1.ssl.qhimg.com/t01d4c6d3dd895f8b82.jp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35334" y="1885578"/>
              <a:ext cx="1669114" cy="1502657"/>
            </a:xfrm>
            <a:prstGeom prst="ellipse">
              <a:avLst/>
            </a:prstGeom>
            <a:ln>
              <a:noFill/>
            </a:ln>
            <a:effectLst>
              <a:softEdge rad="3175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7" name="TextBox 16"/>
            <p:cNvSpPr txBox="1"/>
            <p:nvPr/>
          </p:nvSpPr>
          <p:spPr>
            <a:xfrm>
              <a:off x="8161386" y="1912809"/>
              <a:ext cx="544830" cy="724097"/>
            </a:xfrm>
            <a:prstGeom prst="roundRect">
              <a:avLst/>
            </a:prstGeom>
            <a:solidFill>
              <a:schemeClr val="bg1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eaVert" wrap="square" rtlCol="0" anchor="ctr"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rgbClr val="FF6600"/>
                  </a:solidFill>
                </a:rPr>
                <a:t>石榴</a:t>
              </a: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6937242" y="3363838"/>
            <a:ext cx="1955238" cy="1299767"/>
            <a:chOff x="6639593" y="3232701"/>
            <a:chExt cx="1955238" cy="1299767"/>
          </a:xfrm>
        </p:grpSpPr>
        <p:pic>
          <p:nvPicPr>
            <p:cNvPr id="1030" name="Picture 6" descr="https://p1.ssl.qhimg.com/t01c037c12219f42336.jp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39593" y="3232701"/>
              <a:ext cx="1735126" cy="1299767"/>
            </a:xfrm>
            <a:prstGeom prst="ellipse">
              <a:avLst/>
            </a:prstGeom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  <a:softEdge rad="3175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8" name="TextBox 17"/>
            <p:cNvSpPr txBox="1"/>
            <p:nvPr/>
          </p:nvSpPr>
          <p:spPr>
            <a:xfrm>
              <a:off x="8050001" y="3302692"/>
              <a:ext cx="544830" cy="724097"/>
            </a:xfrm>
            <a:prstGeom prst="roundRect">
              <a:avLst/>
            </a:prstGeom>
            <a:solidFill>
              <a:schemeClr val="bg1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eaVert" wrap="square" rtlCol="0" anchor="ctr">
              <a:spAutoFit/>
            </a:bodyPr>
            <a:lstStyle/>
            <a:p>
              <a:pPr algn="ctr"/>
              <a:r>
                <a:rPr lang="zh-CN" altLang="en-US" sz="2000" b="1" dirty="0" smtClean="0">
                  <a:solidFill>
                    <a:srgbClr val="FF6600"/>
                  </a:solidFill>
                </a:rPr>
                <a:t>龙眼</a:t>
              </a:r>
              <a:endParaRPr lang="zh-CN" altLang="en-US" sz="2000" b="1" dirty="0">
                <a:solidFill>
                  <a:srgbClr val="FF6600"/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899592" y="1275606"/>
            <a:ext cx="741682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723900">
              <a:lnSpc>
                <a:spcPct val="150000"/>
              </a:lnSpc>
            </a:pPr>
            <a:r>
              <a:rPr lang="zh-CN" altLang="en-US" sz="3600" b="1" dirty="0" smtClean="0">
                <a:solidFill>
                  <a:prstClr val="black"/>
                </a:solidFill>
                <a:latin typeface="宋体" pitchFamily="2" charset="-122"/>
                <a:ea typeface="宋体" pitchFamily="2" charset="-122"/>
              </a:rPr>
              <a:t> 杨氏</a:t>
            </a:r>
            <a:r>
              <a:rPr lang="zh-CN" altLang="en-US" sz="3600" b="1" dirty="0">
                <a:solidFill>
                  <a:prstClr val="black"/>
                </a:solidFill>
                <a:latin typeface="宋体" pitchFamily="2" charset="-122"/>
                <a:ea typeface="宋体" pitchFamily="2" charset="-122"/>
              </a:rPr>
              <a:t>之子是个</a:t>
            </a:r>
            <a:r>
              <a:rPr lang="zh-CN" altLang="en-US" sz="3600" b="1" dirty="0" smtClean="0">
                <a:solidFill>
                  <a:prstClr val="black"/>
                </a:solidFill>
                <a:latin typeface="宋体" pitchFamily="2" charset="-122"/>
                <a:ea typeface="宋体" pitchFamily="2" charset="-122"/>
              </a:rPr>
              <a:t>怎样</a:t>
            </a:r>
            <a:r>
              <a:rPr lang="zh-CN" altLang="en-US" sz="3600" b="1" dirty="0">
                <a:solidFill>
                  <a:prstClr val="black"/>
                </a:solidFill>
                <a:latin typeface="宋体" pitchFamily="2" charset="-122"/>
                <a:ea typeface="宋体" pitchFamily="2" charset="-122"/>
              </a:rPr>
              <a:t>的</a:t>
            </a:r>
            <a:r>
              <a:rPr lang="zh-CN" altLang="en-US" sz="3600" b="1" dirty="0" smtClean="0">
                <a:solidFill>
                  <a:prstClr val="black"/>
                </a:solidFill>
                <a:latin typeface="宋体" pitchFamily="2" charset="-122"/>
                <a:ea typeface="宋体" pitchFamily="2" charset="-122"/>
              </a:rPr>
              <a:t>孩子</a:t>
            </a:r>
            <a:r>
              <a:rPr lang="zh-CN" altLang="en-US" sz="3600" b="1" dirty="0">
                <a:solidFill>
                  <a:prstClr val="black"/>
                </a:solidFill>
                <a:latin typeface="宋体" pitchFamily="2" charset="-122"/>
                <a:ea typeface="宋体" pitchFamily="2" charset="-122"/>
              </a:rPr>
              <a:t>？在文中画出相关的语句。</a:t>
            </a:r>
            <a:endParaRPr lang="en-US" altLang="zh-CN" sz="3600" b="1" dirty="0">
              <a:solidFill>
                <a:prstClr val="black"/>
              </a:solidFill>
              <a:latin typeface="宋体" pitchFamily="2" charset="-122"/>
              <a:ea typeface="宋体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>
            <a:spLocks noChangeArrowheads="1"/>
          </p:cNvSpPr>
          <p:nvPr/>
        </p:nvSpPr>
        <p:spPr bwMode="auto">
          <a:xfrm>
            <a:off x="2752750" y="843558"/>
            <a:ext cx="1841724" cy="54072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>
              <a:lnSpc>
                <a:spcPct val="120000"/>
              </a:lnSpc>
            </a:pPr>
            <a:r>
              <a:rPr lang="zh-CN" altLang="en-US" sz="28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待客热情</a:t>
            </a:r>
            <a:endParaRPr lang="zh-CN" altLang="en-US" sz="28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4788115" y="861007"/>
            <a:ext cx="1266693" cy="523220"/>
          </a:xfrm>
          <a:prstGeom prst="rect">
            <a:avLst/>
          </a:prstGeom>
          <a:ln>
            <a:solidFill>
              <a:schemeClr val="bg2">
                <a:lumMod val="50000"/>
              </a:schemeClr>
            </a:solidFill>
          </a:ln>
        </p:spPr>
        <p:txBody>
          <a:bodyPr wrap="none">
            <a:spAutoFit/>
          </a:bodyPr>
          <a:lstStyle/>
          <a:p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为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设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果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" name="矩形 8"/>
          <p:cNvSpPr>
            <a:spLocks noChangeArrowheads="1"/>
          </p:cNvSpPr>
          <p:nvPr/>
        </p:nvSpPr>
        <p:spPr bwMode="auto">
          <a:xfrm>
            <a:off x="2771800" y="1784677"/>
            <a:ext cx="1841723" cy="112646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>
              <a:lnSpc>
                <a:spcPct val="120000"/>
              </a:lnSpc>
            </a:pPr>
            <a:r>
              <a:rPr lang="zh-CN" altLang="en-US" sz="28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反应敏捷聪明机智</a:t>
            </a:r>
            <a:endParaRPr lang="zh-CN" altLang="en-US" sz="28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4788115" y="1871256"/>
            <a:ext cx="3887355" cy="954107"/>
          </a:xfrm>
          <a:prstGeom prst="rect">
            <a:avLst/>
          </a:prstGeom>
          <a:ln>
            <a:solidFill>
              <a:schemeClr val="bg2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应声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答曰：“未闻孔雀是夫子家禽。”</a:t>
            </a:r>
          </a:p>
        </p:txBody>
      </p:sp>
      <p:sp>
        <p:nvSpPr>
          <p:cNvPr id="11" name="燕尾形箭头 10"/>
          <p:cNvSpPr/>
          <p:nvPr/>
        </p:nvSpPr>
        <p:spPr>
          <a:xfrm>
            <a:off x="1967265" y="2118139"/>
            <a:ext cx="629676" cy="331011"/>
          </a:xfrm>
          <a:prstGeom prst="notchedRightArrow">
            <a:avLst/>
          </a:prstGeom>
          <a:solidFill>
            <a:srgbClr val="C00000"/>
          </a:solidFill>
          <a:ln w="9525">
            <a:solidFill>
              <a:schemeClr val="accent3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>
            <a:spLocks noChangeArrowheads="1"/>
          </p:cNvSpPr>
          <p:nvPr/>
        </p:nvSpPr>
        <p:spPr bwMode="auto">
          <a:xfrm>
            <a:off x="2771874" y="3255336"/>
            <a:ext cx="1800200" cy="54072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>
              <a:lnSpc>
                <a:spcPct val="120000"/>
              </a:lnSpc>
            </a:pPr>
            <a:r>
              <a:rPr lang="zh-CN" altLang="en-US" sz="28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有礼貌</a:t>
            </a:r>
            <a:endParaRPr lang="zh-CN" altLang="en-US" sz="28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4788115" y="3255172"/>
            <a:ext cx="1266693" cy="523220"/>
          </a:xfrm>
          <a:prstGeom prst="rect">
            <a:avLst/>
          </a:prstGeom>
          <a:ln>
            <a:solidFill>
              <a:schemeClr val="bg2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夫子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5603789" y="1909124"/>
            <a:ext cx="720080" cy="43200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C00000"/>
              </a:solidFill>
            </a:endParaRPr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7544" y="1203738"/>
            <a:ext cx="1261999" cy="2401923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  <p:bldP spid="6" grpId="0" bldLvl="0" animBg="1"/>
      <p:bldP spid="9" grpId="0" bldLvl="0" animBg="1"/>
      <p:bldP spid="7" grpId="0" bldLvl="0" animBg="1"/>
      <p:bldP spid="11" grpId="0" bldLvl="0" animBg="1"/>
      <p:bldP spid="13" grpId="0" bldLvl="0" animBg="1"/>
      <p:bldP spid="12" grpId="0" bldLvl="0" animBg="1"/>
      <p:bldP spid="10" grpId="0" bldLvl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83568" y="1059582"/>
            <a:ext cx="8005588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    梁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国</a:t>
            </a:r>
            <a:r>
              <a:rPr lang="en-US" altLang="zh-CN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_____________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_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，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甚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_______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。孔君平</a:t>
            </a:r>
            <a:r>
              <a:rPr lang="en-US" altLang="zh-CN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________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，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父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_______ 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，乃</a:t>
            </a:r>
            <a:r>
              <a:rPr lang="en-US" altLang="zh-CN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________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为设果，果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_______ 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。孔指以示儿曰：“</a:t>
            </a:r>
            <a:r>
              <a:rPr lang="en-US" altLang="zh-CN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____________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”儿应声答曰：“</a:t>
            </a:r>
            <a:r>
              <a:rPr lang="en-US" altLang="zh-CN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____________________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”</a:t>
            </a:r>
          </a:p>
        </p:txBody>
      </p:sp>
      <p:grpSp>
        <p:nvGrpSpPr>
          <p:cNvPr id="7" name="组合 6"/>
          <p:cNvGrpSpPr/>
          <p:nvPr/>
        </p:nvGrpSpPr>
        <p:grpSpPr>
          <a:xfrm>
            <a:off x="1173083" y="3683937"/>
            <a:ext cx="6304637" cy="1053788"/>
            <a:chOff x="5977099" y="371569"/>
            <a:chExt cx="6304637" cy="1053788"/>
          </a:xfrm>
        </p:grpSpPr>
        <p:sp>
          <p:nvSpPr>
            <p:cNvPr id="8" name="圆角矩形 7"/>
            <p:cNvSpPr/>
            <p:nvPr/>
          </p:nvSpPr>
          <p:spPr>
            <a:xfrm>
              <a:off x="6274792" y="592207"/>
              <a:ext cx="6006944" cy="833150"/>
            </a:xfrm>
            <a:prstGeom prst="roundRect">
              <a:avLst/>
            </a:prstGeom>
          </p:spPr>
          <p:style>
            <a:lnRef idx="2">
              <a:schemeClr val="accent2">
                <a:tint val="40000"/>
                <a:alpha val="90000"/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tint val="40000"/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tint val="40000"/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47842" tIns="49784" rIns="49783" bIns="49784" numCol="1" spcCol="1270" anchor="ctr" anchorCtr="0">
              <a:noAutofit/>
            </a:bodyPr>
            <a:lstStyle/>
            <a:p>
              <a:pPr lvl="0" defTabSz="311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CN" altLang="en-US" sz="2000" b="1" dirty="0"/>
                <a:t> </a:t>
              </a:r>
              <a:r>
                <a:rPr lang="zh-CN" altLang="en-US" sz="2000" b="1" dirty="0" smtClean="0"/>
                <a:t>   根据</a:t>
              </a:r>
              <a:r>
                <a:rPr lang="zh-CN" altLang="en-US" sz="2000" b="1" dirty="0"/>
                <a:t>提示入情入境地展开想象，在脑海中再现杨氏之子招待客人的情境，背诵就会变得简单起来。</a:t>
              </a:r>
              <a:endParaRPr lang="zh-CN" sz="2000" b="1" kern="1200" dirty="0"/>
            </a:p>
          </p:txBody>
        </p:sp>
        <p:sp>
          <p:nvSpPr>
            <p:cNvPr id="9" name="任意多边形 8"/>
            <p:cNvSpPr/>
            <p:nvPr/>
          </p:nvSpPr>
          <p:spPr>
            <a:xfrm>
              <a:off x="5977099" y="371569"/>
              <a:ext cx="616005" cy="616005"/>
            </a:xfrm>
            <a:custGeom>
              <a:avLst/>
              <a:gdLst>
                <a:gd name="connsiteX0" fmla="*/ 0 w 616005"/>
                <a:gd name="connsiteY0" fmla="*/ 308003 h 616005"/>
                <a:gd name="connsiteX1" fmla="*/ 308003 w 616005"/>
                <a:gd name="connsiteY1" fmla="*/ 0 h 616005"/>
                <a:gd name="connsiteX2" fmla="*/ 616006 w 616005"/>
                <a:gd name="connsiteY2" fmla="*/ 308003 h 616005"/>
                <a:gd name="connsiteX3" fmla="*/ 308003 w 616005"/>
                <a:gd name="connsiteY3" fmla="*/ 616006 h 616005"/>
                <a:gd name="connsiteX4" fmla="*/ 0 w 616005"/>
                <a:gd name="connsiteY4" fmla="*/ 308003 h 6160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6005" h="616005">
                  <a:moveTo>
                    <a:pt x="0" y="308003"/>
                  </a:moveTo>
                  <a:cubicBezTo>
                    <a:pt x="0" y="137898"/>
                    <a:pt x="137898" y="0"/>
                    <a:pt x="308003" y="0"/>
                  </a:cubicBezTo>
                  <a:cubicBezTo>
                    <a:pt x="478108" y="0"/>
                    <a:pt x="616006" y="137898"/>
                    <a:pt x="616006" y="308003"/>
                  </a:cubicBezTo>
                  <a:cubicBezTo>
                    <a:pt x="616006" y="478108"/>
                    <a:pt x="478108" y="616006"/>
                    <a:pt x="308003" y="616006"/>
                  </a:cubicBezTo>
                  <a:cubicBezTo>
                    <a:pt x="137898" y="616006"/>
                    <a:pt x="0" y="478108"/>
                    <a:pt x="0" y="308003"/>
                  </a:cubicBez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90212" tIns="90212" rIns="90212" bIns="90212" numCol="1" spcCol="1270" anchor="ctr" anchorCtr="0">
              <a:noAutofit/>
            </a:bodyPr>
            <a:lstStyle/>
            <a:p>
              <a:pPr lvl="0" algn="ctr" defTabSz="48895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CN" sz="1100" b="1" kern="1200" dirty="0" smtClean="0"/>
                <a:t>小贴士</a:t>
              </a:r>
              <a:endParaRPr lang="zh-CN" sz="1100" b="1" kern="1200" dirty="0"/>
            </a:p>
          </p:txBody>
        </p:sp>
      </p:grpSp>
      <p:sp>
        <p:nvSpPr>
          <p:cNvPr id="5" name="矩形 4"/>
          <p:cNvSpPr/>
          <p:nvPr/>
        </p:nvSpPr>
        <p:spPr>
          <a:xfrm>
            <a:off x="2511947" y="1059582"/>
            <a:ext cx="1988045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杨氏子九岁</a:t>
            </a:r>
          </a:p>
        </p:txBody>
      </p:sp>
      <p:sp>
        <p:nvSpPr>
          <p:cNvPr id="6" name="矩形 5"/>
          <p:cNvSpPr/>
          <p:nvPr/>
        </p:nvSpPr>
        <p:spPr>
          <a:xfrm>
            <a:off x="5610199" y="1167304"/>
            <a:ext cx="90601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聪惠</a:t>
            </a:r>
            <a:endParaRPr lang="zh-CN" altLang="en-US" dirty="0"/>
          </a:p>
        </p:txBody>
      </p:sp>
      <p:sp>
        <p:nvSpPr>
          <p:cNvPr id="10" name="矩形 9"/>
          <p:cNvSpPr/>
          <p:nvPr/>
        </p:nvSpPr>
        <p:spPr>
          <a:xfrm>
            <a:off x="822868" y="1808128"/>
            <a:ext cx="126669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诣其父</a:t>
            </a:r>
            <a:endParaRPr lang="zh-CN" altLang="en-US" dirty="0"/>
          </a:p>
        </p:txBody>
      </p:sp>
      <p:sp>
        <p:nvSpPr>
          <p:cNvPr id="11" name="矩形 10"/>
          <p:cNvSpPr/>
          <p:nvPr/>
        </p:nvSpPr>
        <p:spPr>
          <a:xfrm>
            <a:off x="3030512" y="1831648"/>
            <a:ext cx="90601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不在</a:t>
            </a:r>
            <a:endParaRPr lang="zh-CN" altLang="en-US" dirty="0"/>
          </a:p>
        </p:txBody>
      </p:sp>
      <p:sp>
        <p:nvSpPr>
          <p:cNvPr id="12" name="矩形 11"/>
          <p:cNvSpPr/>
          <p:nvPr/>
        </p:nvSpPr>
        <p:spPr>
          <a:xfrm>
            <a:off x="5208609" y="1832455"/>
            <a:ext cx="126669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呼儿出</a:t>
            </a:r>
            <a:endParaRPr lang="zh-CN" altLang="en-US" dirty="0"/>
          </a:p>
        </p:txBody>
      </p:sp>
      <p:sp>
        <p:nvSpPr>
          <p:cNvPr id="13" name="矩形 12"/>
          <p:cNvSpPr/>
          <p:nvPr/>
        </p:nvSpPr>
        <p:spPr>
          <a:xfrm>
            <a:off x="1113802" y="2447395"/>
            <a:ext cx="126669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有杨梅</a:t>
            </a:r>
            <a:endParaRPr lang="zh-CN" altLang="en-US" dirty="0"/>
          </a:p>
        </p:txBody>
      </p:sp>
      <p:sp>
        <p:nvSpPr>
          <p:cNvPr id="14" name="矩形 13"/>
          <p:cNvSpPr/>
          <p:nvPr/>
        </p:nvSpPr>
        <p:spPr>
          <a:xfrm>
            <a:off x="5870983" y="2447395"/>
            <a:ext cx="198804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此是君家果</a:t>
            </a:r>
            <a:endParaRPr lang="zh-CN" altLang="en-US" dirty="0"/>
          </a:p>
        </p:txBody>
      </p:sp>
      <p:sp>
        <p:nvSpPr>
          <p:cNvPr id="15" name="矩形 14"/>
          <p:cNvSpPr/>
          <p:nvPr/>
        </p:nvSpPr>
        <p:spPr>
          <a:xfrm>
            <a:off x="3332098" y="3086831"/>
            <a:ext cx="353290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未闻孔雀是夫子家禽</a:t>
            </a:r>
            <a:endParaRPr lang="zh-CN" altLang="en-US" dirty="0"/>
          </a:p>
        </p:txBody>
      </p:sp>
      <p:sp>
        <p:nvSpPr>
          <p:cNvPr id="17" name="文本框 10"/>
          <p:cNvSpPr txBox="1"/>
          <p:nvPr/>
        </p:nvSpPr>
        <p:spPr>
          <a:xfrm>
            <a:off x="1223457" y="411510"/>
            <a:ext cx="19083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背诵指导</a:t>
            </a:r>
            <a:endParaRPr lang="zh-CN" altLang="en-US" sz="28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18" name="图片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673" y="51470"/>
            <a:ext cx="1012825" cy="1014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10" grpId="0"/>
      <p:bldP spid="11" grpId="0"/>
      <p:bldP spid="12" grpId="0"/>
      <p:bldP spid="13" grpId="0"/>
      <p:bldP spid="14" grpId="0"/>
      <p:bldP spid="15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3"/>
          <p:cNvSpPr txBox="1">
            <a:spLocks noChangeArrowheads="1"/>
          </p:cNvSpPr>
          <p:nvPr/>
        </p:nvSpPr>
        <p:spPr bwMode="auto">
          <a:xfrm>
            <a:off x="467544" y="1564872"/>
            <a:ext cx="677108" cy="216895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eaVert" wrap="square">
            <a:spAutoFit/>
          </a:bodyPr>
          <a:lstStyle/>
          <a:p>
            <a:pPr algn="ctr"/>
            <a:r>
              <a:rPr lang="zh-CN" altLang="en-US" sz="3200" b="1" noProof="1" smtClean="0">
                <a:latin typeface="宋体" pitchFamily="2" charset="-122"/>
                <a:ea typeface="宋体" pitchFamily="2" charset="-122"/>
              </a:rPr>
              <a:t>杨氏之子</a:t>
            </a:r>
            <a:endParaRPr lang="zh-CN" altLang="en-US" sz="3200" b="1" noProof="1"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25" name="文本框 16"/>
          <p:cNvSpPr txBox="1">
            <a:spLocks noChangeArrowheads="1"/>
          </p:cNvSpPr>
          <p:nvPr/>
        </p:nvSpPr>
        <p:spPr bwMode="auto">
          <a:xfrm>
            <a:off x="2368327" y="2627118"/>
            <a:ext cx="5402696" cy="138499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孔君平：“此是君家果。”</a:t>
            </a:r>
            <a:endParaRPr lang="en-US" altLang="zh-CN" sz="28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儿曰：“未闻孔</a:t>
            </a:r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雀是夫子家禽。”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6" name="文本框 19"/>
          <p:cNvSpPr txBox="1">
            <a:spLocks noChangeArrowheads="1"/>
          </p:cNvSpPr>
          <p:nvPr/>
        </p:nvSpPr>
        <p:spPr bwMode="auto">
          <a:xfrm>
            <a:off x="1371836" y="1347614"/>
            <a:ext cx="5681599" cy="5847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r>
              <a:rPr lang="zh-CN" altLang="en-US" sz="3200" b="1" dirty="0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总述</a:t>
            </a:r>
            <a:r>
              <a:rPr lang="en-US" altLang="zh-CN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——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杨氏之子聪明</a:t>
            </a:r>
            <a:endParaRPr lang="en-US" altLang="zh-CN" sz="28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9" name="文本框 16"/>
          <p:cNvSpPr txBox="1">
            <a:spLocks noChangeArrowheads="1"/>
          </p:cNvSpPr>
          <p:nvPr/>
        </p:nvSpPr>
        <p:spPr bwMode="auto">
          <a:xfrm>
            <a:off x="7869119" y="1917941"/>
            <a:ext cx="1046440" cy="181588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eaVert" wrap="square"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聪明机智</a:t>
            </a:r>
            <a:endParaRPr lang="en-US" altLang="zh-CN" sz="28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绝妙回答</a:t>
            </a:r>
          </a:p>
        </p:txBody>
      </p:sp>
      <p:sp>
        <p:nvSpPr>
          <p:cNvPr id="2" name="左大括号 1"/>
          <p:cNvSpPr/>
          <p:nvPr/>
        </p:nvSpPr>
        <p:spPr>
          <a:xfrm>
            <a:off x="1187624" y="1640001"/>
            <a:ext cx="184212" cy="1876564"/>
          </a:xfrm>
          <a:prstGeom prst="leftBrace">
            <a:avLst/>
          </a:prstGeom>
          <a:noFill/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9"/>
          <p:cNvSpPr txBox="1">
            <a:spLocks noChangeArrowheads="1"/>
          </p:cNvSpPr>
          <p:nvPr/>
        </p:nvSpPr>
        <p:spPr bwMode="auto">
          <a:xfrm>
            <a:off x="1366675" y="3017328"/>
            <a:ext cx="1085282" cy="5847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r>
              <a:rPr lang="zh-CN" altLang="en-US" sz="3200" b="1" dirty="0" smtClean="0">
                <a:solidFill>
                  <a:srgbClr val="0066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分述</a:t>
            </a:r>
            <a:endParaRPr lang="en-US" altLang="zh-CN" sz="3200" b="1" dirty="0" smtClean="0">
              <a:solidFill>
                <a:srgbClr val="0066CC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4" name="左大括号 13"/>
          <p:cNvSpPr/>
          <p:nvPr/>
        </p:nvSpPr>
        <p:spPr>
          <a:xfrm>
            <a:off x="2286793" y="3017328"/>
            <a:ext cx="184213" cy="716495"/>
          </a:xfrm>
          <a:prstGeom prst="leftBrace">
            <a:avLst/>
          </a:prstGeom>
          <a:noFill/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左大括号 14"/>
          <p:cNvSpPr/>
          <p:nvPr/>
        </p:nvSpPr>
        <p:spPr>
          <a:xfrm flipH="1">
            <a:off x="7672926" y="1502582"/>
            <a:ext cx="196193" cy="2297361"/>
          </a:xfrm>
          <a:prstGeom prst="leftBrace">
            <a:avLst/>
          </a:prstGeom>
          <a:noFill/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2" name="图片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820" y="411510"/>
            <a:ext cx="2268538" cy="693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图片 2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408" y="406747"/>
            <a:ext cx="450850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文本框 14"/>
          <p:cNvSpPr txBox="1"/>
          <p:nvPr/>
        </p:nvSpPr>
        <p:spPr>
          <a:xfrm>
            <a:off x="686807" y="378108"/>
            <a:ext cx="2219380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结构梳理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683568" y="1487562"/>
            <a:ext cx="780226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1">
              <a:lnSpc>
                <a:spcPct val="150000"/>
              </a:lnSpc>
            </a:pP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3200" b="1" smtClean="0">
                <a:latin typeface="楷体" panose="02010609060101010101" pitchFamily="49" charset="-122"/>
                <a:ea typeface="楷体" panose="02010609060101010101" pitchFamily="49" charset="-122"/>
              </a:rPr>
              <a:t>课文讲述了</a:t>
            </a:r>
            <a:r>
              <a:rPr lang="en-US" altLang="zh-CN" sz="3200" b="1">
                <a:latin typeface="楷体" panose="02010609060101010101" pitchFamily="49" charset="-122"/>
                <a:ea typeface="楷体" panose="02010609060101010101" pitchFamily="49" charset="-122"/>
              </a:rPr>
              <a:t>__________________________________________________</a:t>
            </a:r>
            <a:r>
              <a:rPr lang="zh-CN" altLang="en-US" sz="3200" b="1" smtClean="0">
                <a:latin typeface="楷体" panose="02010609060101010101" pitchFamily="49" charset="-122"/>
                <a:ea typeface="楷体" panose="02010609060101010101" pitchFamily="49" charset="-122"/>
              </a:rPr>
              <a:t>的经过，勾勒出一个</a:t>
            </a:r>
            <a:r>
              <a:rPr lang="en-US" altLang="zh-CN" sz="3200" b="1" smtClean="0">
                <a:latin typeface="楷体" panose="02010609060101010101" pitchFamily="49" charset="-122"/>
                <a:ea typeface="楷体" panose="02010609060101010101" pitchFamily="49" charset="-122"/>
              </a:rPr>
              <a:t>___________________</a:t>
            </a:r>
            <a:r>
              <a:rPr lang="zh-CN" altLang="en-US" sz="3200" b="1" smtClean="0">
                <a:latin typeface="楷体" panose="02010609060101010101" pitchFamily="49" charset="-122"/>
                <a:ea typeface="楷体" panose="02010609060101010101" pitchFamily="49" charset="-122"/>
              </a:rPr>
              <a:t>的形象。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800885" y="2312293"/>
            <a:ext cx="557823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b="1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岁</a:t>
            </a:r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男</a:t>
            </a:r>
            <a:r>
              <a:rPr lang="zh-CN" altLang="en-US" sz="3200" b="1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孩与客人孔君平机智对谈</a:t>
            </a:r>
            <a:endParaRPr lang="zh-CN" altLang="en-US" sz="1600" dirty="0"/>
          </a:p>
        </p:txBody>
      </p:sp>
      <p:sp>
        <p:nvSpPr>
          <p:cNvPr id="6" name="矩形 5"/>
          <p:cNvSpPr/>
          <p:nvPr/>
        </p:nvSpPr>
        <p:spPr>
          <a:xfrm>
            <a:off x="2442493" y="3070726"/>
            <a:ext cx="413831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b="1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机敏善对的聪慧男孩</a:t>
            </a:r>
            <a:endParaRPr lang="zh-CN" altLang="en-US" sz="1600" dirty="0"/>
          </a:p>
        </p:txBody>
      </p:sp>
      <p:pic>
        <p:nvPicPr>
          <p:cNvPr id="7" name="图片 2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046" y="414365"/>
            <a:ext cx="2268538" cy="693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图片 2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859" y="452465"/>
            <a:ext cx="460375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文本框 14"/>
          <p:cNvSpPr txBox="1"/>
          <p:nvPr/>
        </p:nvSpPr>
        <p:spPr>
          <a:xfrm>
            <a:off x="827584" y="411510"/>
            <a:ext cx="2036757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主题概括</a:t>
            </a:r>
          </a:p>
        </p:txBody>
      </p:sp>
      <p:sp>
        <p:nvSpPr>
          <p:cNvPr id="3" name="矩形 2"/>
          <p:cNvSpPr/>
          <p:nvPr/>
        </p:nvSpPr>
        <p:spPr>
          <a:xfrm>
            <a:off x="3583160" y="1603817"/>
            <a:ext cx="477986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梁国一户杨姓人家</a:t>
            </a:r>
            <a:r>
              <a:rPr lang="zh-CN" altLang="en-US" sz="3200" b="1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中</a:t>
            </a:r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的九</a:t>
            </a:r>
            <a:endParaRPr lang="zh-CN" altLang="en-US" sz="320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3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685835" y="1419803"/>
            <a:ext cx="7764780" cy="1106805"/>
          </a:xfrm>
          <a:prstGeom prst="rect">
            <a:avLst/>
          </a:prstGeom>
          <a:noFill/>
          <a:effectLst/>
        </p:spPr>
        <p:txBody>
          <a:bodyPr wrap="none" lIns="91431" tIns="45716" rIns="91431" bIns="45716" rtlCol="0">
            <a:spAutoFit/>
          </a:bodyPr>
          <a:lstStyle/>
          <a:p>
            <a:pPr algn="ctr"/>
            <a:r>
              <a:rPr kumimoji="1" lang="zh-CN" altLang="en-US" sz="6600" b="1" dirty="0">
                <a:solidFill>
                  <a:srgbClr val="FF6600"/>
                </a:solidFill>
                <a:latin typeface="Xingkai SC" panose="02010800040101010101" pitchFamily="2" charset="-122"/>
                <a:ea typeface="Xingkai SC" panose="02010800040101010101" pitchFamily="2" charset="-122"/>
              </a:rPr>
              <a:t>七彩课堂  伴你成长</a:t>
            </a:r>
          </a:p>
        </p:txBody>
      </p:sp>
      <p:grpSp>
        <p:nvGrpSpPr>
          <p:cNvPr id="3" name="组合 32"/>
          <p:cNvGrpSpPr/>
          <p:nvPr/>
        </p:nvGrpSpPr>
        <p:grpSpPr>
          <a:xfrm>
            <a:off x="6967881" y="402"/>
            <a:ext cx="1927071" cy="771472"/>
            <a:chOff x="6968256" y="-1"/>
            <a:chExt cx="1927372" cy="771592"/>
          </a:xfrm>
        </p:grpSpPr>
        <p:pic>
          <p:nvPicPr>
            <p:cNvPr id="34" name="图片 33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468"/>
            <a:stretch>
              <a:fillRect/>
            </a:stretch>
          </p:blipFill>
          <p:spPr>
            <a:xfrm>
              <a:off x="6968256" y="-1"/>
              <a:ext cx="961585" cy="771551"/>
            </a:xfrm>
            <a:prstGeom prst="rect">
              <a:avLst/>
            </a:prstGeom>
          </p:spPr>
        </p:pic>
        <p:pic>
          <p:nvPicPr>
            <p:cNvPr id="35" name="图片 3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49408" y="124932"/>
              <a:ext cx="1346220" cy="553738"/>
            </a:xfrm>
            <a:prstGeom prst="rect">
              <a:avLst/>
            </a:prstGeom>
          </p:spPr>
        </p:pic>
        <p:sp>
          <p:nvSpPr>
            <p:cNvPr id="36" name="文本框 35"/>
            <p:cNvSpPr txBox="1"/>
            <p:nvPr/>
          </p:nvSpPr>
          <p:spPr>
            <a:xfrm>
              <a:off x="7187217" y="509940"/>
              <a:ext cx="1161076" cy="2616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dist"/>
              <a:r>
                <a:rPr kumimoji="1" lang="en-US" altLang="zh-CN" sz="1100" dirty="0">
                  <a:solidFill>
                    <a:prstClr val="white">
                      <a:lumMod val="75000"/>
                    </a:prstClr>
                  </a:solidFill>
                </a:rPr>
                <a:t>QICAIKETANG</a:t>
              </a:r>
              <a:endParaRPr kumimoji="1" lang="zh-CN" altLang="en-US" sz="1100" dirty="0">
                <a:solidFill>
                  <a:prstClr val="white">
                    <a:lumMod val="75000"/>
                  </a:prstClr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YzkxYmM2NTc0YWFmZTRjNDJiMjJjNzUyZDJhNDZlMDkifQ=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heme/theme1.xml><?xml version="1.0" encoding="utf-8"?>
<a:theme xmlns:a="http://schemas.openxmlformats.org/drawingml/2006/main" name="《七彩课堂》课件模板（新）">
  <a:themeElements>
    <a:clrScheme name="自定义 15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2B3C5"/>
      </a:accent1>
      <a:accent2>
        <a:srgbClr val="F07474"/>
      </a:accent2>
      <a:accent3>
        <a:srgbClr val="FFBF53"/>
      </a:accent3>
      <a:accent4>
        <a:srgbClr val="673B77"/>
      </a:accent4>
      <a:accent5>
        <a:srgbClr val="00B9FA"/>
      </a:accent5>
      <a:accent6>
        <a:srgbClr val="BECE37"/>
      </a:accent6>
      <a:hlink>
        <a:srgbClr val="B381D9"/>
      </a:hlink>
      <a:folHlink>
        <a:srgbClr val="800080"/>
      </a:folHlink>
    </a:clrScheme>
    <a:fontScheme name="自定义 1">
      <a:majorFont>
        <a:latin typeface="Impact"/>
        <a:ea typeface="黑体"/>
        <a:cs typeface=""/>
      </a:majorFont>
      <a:minorFont>
        <a:latin typeface="Times New Roman"/>
        <a:ea typeface="楷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3">
            <a:lumMod val="20000"/>
            <a:lumOff val="80000"/>
          </a:schemeClr>
        </a:solidFill>
        <a:ln w="9525">
          <a:solidFill>
            <a:schemeClr val="accent3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1467</Words>
  <Application>Microsoft Office PowerPoint</Application>
  <PresentationFormat>全屏显示(16:9)</PresentationFormat>
  <Paragraphs>188</Paragraphs>
  <Slides>34</Slides>
  <Notes>11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34</vt:i4>
      </vt:variant>
    </vt:vector>
  </HeadingPairs>
  <TitlesOfParts>
    <vt:vector size="47" baseType="lpstr">
      <vt:lpstr>Arial</vt:lpstr>
      <vt:lpstr>宋体</vt:lpstr>
      <vt:lpstr>Calibri</vt:lpstr>
      <vt:lpstr>楷体</vt:lpstr>
      <vt:lpstr>黑体</vt:lpstr>
      <vt:lpstr>Xingkai SC</vt:lpstr>
      <vt:lpstr>Times New Roman</vt:lpstr>
      <vt:lpstr>华文楷体</vt:lpstr>
      <vt:lpstr>汉语拼音</vt:lpstr>
      <vt:lpstr>仿宋</vt:lpstr>
      <vt:lpstr>Kaiti SC</vt:lpstr>
      <vt:lpstr>《七彩课堂》课件模板（新）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3588.pptx</dc:title>
  <dc:creator/>
  <cp:lastModifiedBy/>
  <cp:revision>98</cp:revision>
  <dcterms:created xsi:type="dcterms:W3CDTF">2017-03-17T02:28:00Z</dcterms:created>
  <dcterms:modified xsi:type="dcterms:W3CDTF">2023-12-06T03:39:35Z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2052-12.1.0.15712</vt:lpwstr>
  </property>
  <property fmtid="{D5CDD505-2E9C-101B-9397-08002B2CF9AE}" pid="3" name="ICV">
    <vt:lpwstr>C52196C784CA4C2D85A2FB1706046B35_12</vt:lpwstr>
  </property>
</Properties>
</file>