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1095" r:id="rId2"/>
    <p:sldId id="523" r:id="rId3"/>
    <p:sldId id="1068" r:id="rId4"/>
    <p:sldId id="1071" r:id="rId5"/>
    <p:sldId id="632" r:id="rId6"/>
    <p:sldId id="748" r:id="rId7"/>
    <p:sldId id="1024" r:id="rId8"/>
    <p:sldId id="1059" r:id="rId9"/>
    <p:sldId id="1061" r:id="rId10"/>
    <p:sldId id="1072" r:id="rId11"/>
    <p:sldId id="1073" r:id="rId12"/>
    <p:sldId id="1074" r:id="rId13"/>
    <p:sldId id="1087" r:id="rId14"/>
    <p:sldId id="1086" r:id="rId15"/>
    <p:sldId id="1089" r:id="rId16"/>
    <p:sldId id="987" r:id="rId17"/>
    <p:sldId id="1031" r:id="rId18"/>
    <p:sldId id="918" r:id="rId19"/>
    <p:sldId id="1033" r:id="rId20"/>
    <p:sldId id="601" r:id="rId21"/>
    <p:sldId id="1034" r:id="rId22"/>
    <p:sldId id="1048" r:id="rId23"/>
    <p:sldId id="1055" r:id="rId24"/>
    <p:sldId id="1057" r:id="rId25"/>
    <p:sldId id="1075" r:id="rId26"/>
    <p:sldId id="1058" r:id="rId27"/>
    <p:sldId id="1093" r:id="rId28"/>
    <p:sldId id="1092" r:id="rId29"/>
    <p:sldId id="930" r:id="rId30"/>
    <p:sldId id="1065" r:id="rId31"/>
    <p:sldId id="995" r:id="rId32"/>
    <p:sldId id="1036" r:id="rId33"/>
    <p:sldId id="1078" r:id="rId34"/>
    <p:sldId id="1000" r:id="rId35"/>
    <p:sldId id="936" r:id="rId36"/>
    <p:sldId id="937" r:id="rId37"/>
    <p:sldId id="1007" r:id="rId38"/>
  </p:sldIdLst>
  <p:sldSz cx="9144000" cy="5143500" type="screen16x9"/>
  <p:notesSz cx="6858000" cy="9144000"/>
  <p:embeddedFontLst>
    <p:embeddedFont>
      <p:font typeface="黑体" pitchFamily="49" charset="-122"/>
      <p:regular r:id="rId41"/>
    </p:embeddedFont>
    <p:embeddedFont>
      <p:font typeface="幼圆" pitchFamily="49" charset="-122"/>
      <p:regular r:id="rId42"/>
    </p:embeddedFont>
    <p:embeddedFont>
      <p:font typeface="Calibri" pitchFamily="34" charset="0"/>
      <p:regular r:id="rId43"/>
      <p:bold r:id="rId44"/>
      <p:italic r:id="rId45"/>
      <p:boldItalic r:id="rId46"/>
    </p:embeddedFont>
    <p:embeddedFont>
      <p:font typeface="微软雅黑" pitchFamily="34" charset="-122"/>
      <p:regular r:id="rId47"/>
      <p:bold r:id="rId48"/>
    </p:embeddedFont>
    <p:embeddedFont>
      <p:font typeface="华文楷体" pitchFamily="2" charset="-122"/>
      <p:regular r:id="rId49"/>
    </p:embeddedFont>
    <p:embeddedFont>
      <p:font typeface="楷体" pitchFamily="49" charset="-122"/>
      <p:regular r:id="rId50"/>
    </p:embeddedFont>
    <p:embeddedFont>
      <p:font typeface="汉语拼音" pitchFamily="34" charset="0"/>
      <p:regular r:id="rId51"/>
    </p:embeddedFont>
  </p:embeddedFontLst>
  <p:custDataLst>
    <p:tags r:id="rId52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0" userDrawn="1">
          <p15:clr>
            <a:srgbClr val="A4A3A4"/>
          </p15:clr>
        </p15:guide>
        <p15:guide id="2" pos="4105" userDrawn="1">
          <p15:clr>
            <a:srgbClr val="A4A3A4"/>
          </p15:clr>
        </p15:guide>
        <p15:guide id="3" pos="38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9F1"/>
    <a:srgbClr val="0066CC"/>
    <a:srgbClr val="CCFF99"/>
    <a:srgbClr val="FF0000"/>
    <a:srgbClr val="FFFF99"/>
    <a:srgbClr val="0000FF"/>
    <a:srgbClr val="FFCC99"/>
    <a:srgbClr val="CC66FF"/>
    <a:srgbClr val="F1DBDD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9" autoAdjust="0"/>
    <p:restoredTop sz="96000" autoAdjust="0"/>
  </p:normalViewPr>
  <p:slideViewPr>
    <p:cSldViewPr showGuides="1">
      <p:cViewPr>
        <p:scale>
          <a:sx n="110" d="100"/>
          <a:sy n="110" d="100"/>
        </p:scale>
        <p:origin x="-438" y="-72"/>
      </p:cViewPr>
      <p:guideLst>
        <p:guide orient="horz"/>
        <p:guide pos="4105"/>
        <p:guide pos="38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8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251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2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microsoft.com/office/2007/relationships/hdphoto" Target="../media/hdphoto3.wdp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microsoft.com/office/2007/relationships/hdphoto" Target="../media/hdphoto7.wdp"/><Relationship Id="rId7" Type="http://schemas.openxmlformats.org/officeDocument/2006/relationships/theme" Target="../theme/theme1.xml"/><Relationship Id="rId12" Type="http://schemas.openxmlformats.org/officeDocument/2006/relationships/image" Target="../media/image3.png"/><Relationship Id="rId17" Type="http://schemas.microsoft.com/office/2007/relationships/hdphoto" Target="../media/hdphoto5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2.wdp"/><Relationship Id="rId5" Type="http://schemas.openxmlformats.org/officeDocument/2006/relationships/slideLayout" Target="../slideLayouts/slideLayout5.xml"/><Relationship Id="rId15" Type="http://schemas.microsoft.com/office/2007/relationships/hdphoto" Target="../media/hdphoto4.wdp"/><Relationship Id="rId10" Type="http://schemas.openxmlformats.org/officeDocument/2006/relationships/image" Target="../media/image2.png"/><Relationship Id="rId19" Type="http://schemas.microsoft.com/office/2007/relationships/hdphoto" Target="../media/hdphoto6.wdp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Relationship Id="rId14" Type="http://schemas.openxmlformats.org/officeDocument/2006/relationships/image" Target="../media/image4.png"/><Relationship Id="rId22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61722" y="4835193"/>
            <a:ext cx="2996392" cy="293449"/>
            <a:chOff x="125217" y="2068164"/>
            <a:chExt cx="9418733" cy="1704975"/>
          </a:xfrm>
        </p:grpSpPr>
        <p:pic>
          <p:nvPicPr>
            <p:cNvPr id="1027" name="Picture 3" descr="C:\Users\Administrator\AppData\Roaming\Tencent\Users\516595749\QQ\WinTemp\RichOle\Y4B5A0ON(EEJSY6KUEY9A[L.png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98137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217" y="2187227"/>
              <a:ext cx="1714500" cy="1533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Administrator\AppData\Roaming\Tencent\Users\516595749\QQ\WinTemp\RichOle\9I38U4CY]B9~FA[~O8OGCJJ.png"/>
            <p:cNvPicPr>
              <a:picLocks noChangeAspect="1" noChangeArrowheads="1"/>
            </p:cNvPicPr>
            <p:nvPr userDrawn="1"/>
          </p:nvPicPr>
          <p:blipFill>
            <a:blip r:embed="rId10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6509" b="98817" l="5143" r="96000">
                          <a14:foregroundMark x1="13714" y1="50296" x2="22286" y2="568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989" y="2149126"/>
              <a:ext cx="166687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C:\Users\Administrator\AppData\Roaming\Tencent\Users\516595749\QQ\WinTemp\RichOle\T5]2THTWD5T864IS5%@_}]O.png"/>
            <p:cNvPicPr>
              <a:picLocks noChangeAspect="1" noChangeArrowheads="1"/>
            </p:cNvPicPr>
            <p:nvPr userDrawn="1"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632" b="94737" l="4706" r="95294">
                          <a14:foregroundMark x1="39412" y1="26974" x2="39412" y2="26974"/>
                          <a14:foregroundMark x1="52941" y1="18421" x2="52941" y2="18421"/>
                          <a14:foregroundMark x1="53529" y1="31579" x2="53529" y2="31579"/>
                          <a14:foregroundMark x1="72941" y1="24342" x2="72941" y2="24342"/>
                          <a14:foregroundMark x1="87647" y1="40789" x2="87647" y2="407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639" y="2196751"/>
              <a:ext cx="161925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Administrator\AppData\Roaming\Tencent\Users\516595749\QQ\WinTemp\RichOle\CYC`35[~8)JURIQI8~BQF@P.png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467" b="97633" l="9938" r="89441">
                          <a14:foregroundMark x1="83230" y1="55621" x2="83230" y2="55621"/>
                          <a14:foregroundMark x1="72050" y1="27219" x2="72050" y2="27219"/>
                          <a14:foregroundMark x1="54037" y1="21302" x2="54037" y2="21302"/>
                          <a14:foregroundMark x1="36646" y1="25444" x2="36646" y2="25444"/>
                          <a14:foregroundMark x1="22981" y1="43195" x2="22981" y2="43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114" y="2068164"/>
              <a:ext cx="153352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C:\Users\Administrator\AppData\Roaming\Tencent\Users\516595749\QQ\WinTemp\RichOle\FT4}$DB0XKLJSS4@{A2Q8SF.png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98182" l="575" r="96552">
                          <a14:foregroundMark x1="10920" y1="44848" x2="16092" y2="56970"/>
                          <a14:foregroundMark x1="53448" y1="12121" x2="49425" y2="26667"/>
                          <a14:foregroundMark x1="64368" y1="17576" x2="63218" y2="321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7764" y="2187226"/>
              <a:ext cx="1657350" cy="1571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Administrator\AppData\Roaming\Tencent\Users\516595749\QQ\WinTemp\RichOle\O(N%F~RM[XLI}4EWC4QGD}H.png"/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5587" b="95531" l="2841" r="95455">
                          <a14:foregroundMark x1="35795" y1="34078" x2="35795" y2="34078"/>
                          <a14:foregroundMark x1="54545" y1="28492" x2="54545" y2="28492"/>
                          <a14:foregroundMark x1="69886" y1="28492" x2="69886" y2="28492"/>
                          <a14:foregroundMark x1="86364" y1="40782" x2="86364" y2="407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550" y="2068164"/>
              <a:ext cx="1676400" cy="1704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组合 16"/>
          <p:cNvGrpSpPr/>
          <p:nvPr userDrawn="1"/>
        </p:nvGrpSpPr>
        <p:grpSpPr>
          <a:xfrm>
            <a:off x="3087776" y="4844209"/>
            <a:ext cx="2996392" cy="293449"/>
            <a:chOff x="125217" y="2068164"/>
            <a:chExt cx="9418733" cy="1704975"/>
          </a:xfrm>
        </p:grpSpPr>
        <p:pic>
          <p:nvPicPr>
            <p:cNvPr id="18" name="Picture 3" descr="C:\Users\Administrator\AppData\Roaming\Tencent\Users\516595749\QQ\WinTemp\RichOle\Y4B5A0ON(EEJSY6KUEY9A[L.png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98137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217" y="2187227"/>
              <a:ext cx="1714500" cy="1533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C:\Users\Administrator\AppData\Roaming\Tencent\Users\516595749\QQ\WinTemp\RichOle\9I38U4CY]B9~FA[~O8OGCJJ.png"/>
            <p:cNvPicPr>
              <a:picLocks noChangeAspect="1" noChangeArrowheads="1"/>
            </p:cNvPicPr>
            <p:nvPr userDrawn="1"/>
          </p:nvPicPr>
          <p:blipFill>
            <a:blip r:embed="rId10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6509" b="98817" l="5143" r="96000">
                          <a14:foregroundMark x1="13714" y1="50296" x2="22286" y2="568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989" y="2149126"/>
              <a:ext cx="166687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5" descr="C:\Users\Administrator\AppData\Roaming\Tencent\Users\516595749\QQ\WinTemp\RichOle\T5]2THTWD5T864IS5%@_}]O.png"/>
            <p:cNvPicPr>
              <a:picLocks noChangeAspect="1" noChangeArrowheads="1"/>
            </p:cNvPicPr>
            <p:nvPr userDrawn="1"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632" b="94737" l="4706" r="95294">
                          <a14:foregroundMark x1="39412" y1="26974" x2="39412" y2="26974"/>
                          <a14:foregroundMark x1="52941" y1="18421" x2="52941" y2="18421"/>
                          <a14:foregroundMark x1="53529" y1="31579" x2="53529" y2="31579"/>
                          <a14:foregroundMark x1="72941" y1="24342" x2="72941" y2="24342"/>
                          <a14:foregroundMark x1="87647" y1="40789" x2="87647" y2="407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639" y="2196751"/>
              <a:ext cx="161925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C:\Users\Administrator\AppData\Roaming\Tencent\Users\516595749\QQ\WinTemp\RichOle\CYC`35[~8)JURIQI8~BQF@P.png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467" b="97633" l="9938" r="89441">
                          <a14:foregroundMark x1="83230" y1="55621" x2="83230" y2="55621"/>
                          <a14:foregroundMark x1="72050" y1="27219" x2="72050" y2="27219"/>
                          <a14:foregroundMark x1="54037" y1="21302" x2="54037" y2="21302"/>
                          <a14:foregroundMark x1="36646" y1="25444" x2="36646" y2="25444"/>
                          <a14:foregroundMark x1="22981" y1="43195" x2="22981" y2="43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114" y="2068164"/>
              <a:ext cx="153352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7" descr="C:\Users\Administrator\AppData\Roaming\Tencent\Users\516595749\QQ\WinTemp\RichOle\FT4}$DB0XKLJSS4@{A2Q8SF.png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98182" l="575" r="96552">
                          <a14:foregroundMark x1="10920" y1="44848" x2="16092" y2="56970"/>
                          <a14:foregroundMark x1="53448" y1="12121" x2="49425" y2="26667"/>
                          <a14:foregroundMark x1="64368" y1="17576" x2="63218" y2="321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7764" y="2187226"/>
              <a:ext cx="1657350" cy="1571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8" descr="C:\Users\Administrator\AppData\Roaming\Tencent\Users\516595749\QQ\WinTemp\RichOle\O(N%F~RM[XLI}4EWC4QGD}H.png"/>
            <p:cNvPicPr>
              <a:picLocks noChangeAspect="1" noChangeArrowheads="1"/>
            </p:cNvPicPr>
            <p:nvPr userDrawn="1"/>
          </p:nvPicPr>
          <p:blipFill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5587" b="95531" l="2841" r="95455">
                          <a14:foregroundMark x1="35795" y1="34078" x2="35795" y2="34078"/>
                          <a14:foregroundMark x1="54545" y1="28492" x2="54545" y2="28492"/>
                          <a14:foregroundMark x1="69886" y1="28492" x2="69886" y2="28492"/>
                          <a14:foregroundMark x1="86364" y1="40782" x2="86364" y2="407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550" y="2068164"/>
              <a:ext cx="1676400" cy="1704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 userDrawn="1"/>
        </p:nvGrpSpPr>
        <p:grpSpPr>
          <a:xfrm>
            <a:off x="6147608" y="4835193"/>
            <a:ext cx="2996392" cy="293449"/>
            <a:chOff x="125217" y="2068164"/>
            <a:chExt cx="9418733" cy="1704975"/>
          </a:xfrm>
        </p:grpSpPr>
        <p:pic>
          <p:nvPicPr>
            <p:cNvPr id="25" name="Picture 3" descr="C:\Users\Administrator\AppData\Roaming\Tencent\Users\516595749\QQ\WinTemp\RichOle\Y4B5A0ON(EEJSY6KUEY9A[L.png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98137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217" y="2187227"/>
              <a:ext cx="1714500" cy="1533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C:\Users\Administrator\AppData\Roaming\Tencent\Users\516595749\QQ\WinTemp\RichOle\9I38U4CY]B9~FA[~O8OGCJJ.png"/>
            <p:cNvPicPr>
              <a:picLocks noChangeAspect="1" noChangeArrowheads="1"/>
            </p:cNvPicPr>
            <p:nvPr userDrawn="1"/>
          </p:nvPicPr>
          <p:blipFill>
            <a:blip r:embed="rId10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6509" b="98817" l="5143" r="96000">
                          <a14:foregroundMark x1="13714" y1="50296" x2="22286" y2="568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989" y="2149126"/>
              <a:ext cx="166687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5" descr="C:\Users\Administrator\AppData\Roaming\Tencent\Users\516595749\QQ\WinTemp\RichOle\T5]2THTWD5T864IS5%@_}]O.png"/>
            <p:cNvPicPr>
              <a:picLocks noChangeAspect="1" noChangeArrowheads="1"/>
            </p:cNvPicPr>
            <p:nvPr userDrawn="1"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632" b="94737" l="4706" r="95294">
                          <a14:foregroundMark x1="39412" y1="26974" x2="39412" y2="26974"/>
                          <a14:foregroundMark x1="52941" y1="18421" x2="52941" y2="18421"/>
                          <a14:foregroundMark x1="53529" y1="31579" x2="53529" y2="31579"/>
                          <a14:foregroundMark x1="72941" y1="24342" x2="72941" y2="24342"/>
                          <a14:foregroundMark x1="87647" y1="40789" x2="87647" y2="407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639" y="2196751"/>
              <a:ext cx="161925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6" descr="C:\Users\Administrator\AppData\Roaming\Tencent\Users\516595749\QQ\WinTemp\RichOle\CYC`35[~8)JURIQI8~BQF@P.png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467" b="97633" l="9938" r="89441">
                          <a14:foregroundMark x1="83230" y1="55621" x2="83230" y2="55621"/>
                          <a14:foregroundMark x1="72050" y1="27219" x2="72050" y2="27219"/>
                          <a14:foregroundMark x1="54037" y1="21302" x2="54037" y2="21302"/>
                          <a14:foregroundMark x1="36646" y1="25444" x2="36646" y2="25444"/>
                          <a14:foregroundMark x1="22981" y1="43195" x2="22981" y2="43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114" y="2068164"/>
              <a:ext cx="153352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7" descr="C:\Users\Administrator\AppData\Roaming\Tencent\Users\516595749\QQ\WinTemp\RichOle\FT4}$DB0XKLJSS4@{A2Q8SF.png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98182" l="575" r="96552">
                          <a14:foregroundMark x1="10920" y1="44848" x2="16092" y2="56970"/>
                          <a14:foregroundMark x1="53448" y1="12121" x2="49425" y2="26667"/>
                          <a14:foregroundMark x1="64368" y1="17576" x2="63218" y2="321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7764" y="2187226"/>
              <a:ext cx="1657350" cy="1571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8" descr="C:\Users\Administrator\AppData\Roaming\Tencent\Users\516595749\QQ\WinTemp\RichOle\O(N%F~RM[XLI}4EWC4QGD}H.png"/>
            <p:cNvPicPr>
              <a:picLocks noChangeAspect="1" noChangeArrowheads="1"/>
            </p:cNvPicPr>
            <p:nvPr userDrawn="1"/>
          </p:nvPicPr>
          <p:blipFill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5587" b="95531" l="2841" r="95455">
                          <a14:foregroundMark x1="35795" y1="34078" x2="35795" y2="34078"/>
                          <a14:foregroundMark x1="54545" y1="28492" x2="54545" y2="28492"/>
                          <a14:foregroundMark x1="69886" y1="28492" x2="69886" y2="28492"/>
                          <a14:foregroundMark x1="86364" y1="40782" x2="86364" y2="407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550" y="2068164"/>
              <a:ext cx="1676400" cy="1704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619" y="51471"/>
            <a:ext cx="128149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GIF"/><Relationship Id="rId4" Type="http://schemas.openxmlformats.org/officeDocument/2006/relationships/hyperlink" Target="&#36164;&#26009;&#38142;&#25509;/&#35270;&#39057;/&#19971;&#24425;&#20116;&#19979;&#35838;&#25991;&#26391;&#35835;22&#25163;&#25351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image" Target="../media/image19.jpeg"/><Relationship Id="rId4" Type="http://schemas.openxmlformats.org/officeDocument/2006/relationships/tags" Target="../tags/tag5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8.tiff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.xml"/><Relationship Id="rId5" Type="http://schemas.microsoft.com/office/2007/relationships/hdphoto" Target="../media/hdphoto8.wdp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</a:rPr>
              <a:t>QQ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1"/>
          <a:stretch>
            <a:fillRect/>
          </a:stretch>
        </p:blipFill>
        <p:spPr>
          <a:xfrm>
            <a:off x="3633140" y="466724"/>
            <a:ext cx="7275564" cy="44757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843465" y="1276450"/>
            <a:ext cx="27366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手  指</a:t>
            </a:r>
            <a:endParaRPr lang="zh-CN" altLang="en-US" sz="6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15">
            <a:hlinkClick r:id="" action="ppaction://hlinkshowjump?jump=nextslide"/>
          </p:cNvPr>
          <p:cNvSpPr txBox="1"/>
          <p:nvPr/>
        </p:nvSpPr>
        <p:spPr>
          <a:xfrm>
            <a:off x="2402204" y="2931790"/>
            <a:ext cx="2547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1" name="iconfont-1191-870150"/>
          <p:cNvSpPr>
            <a:spLocks noChangeAspect="1"/>
          </p:cNvSpPr>
          <p:nvPr/>
        </p:nvSpPr>
        <p:spPr bwMode="auto">
          <a:xfrm>
            <a:off x="4801539" y="3042728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12" name="iconfont-1191-870150"/>
          <p:cNvSpPr>
            <a:spLocks noChangeAspect="1"/>
          </p:cNvSpPr>
          <p:nvPr/>
        </p:nvSpPr>
        <p:spPr bwMode="auto">
          <a:xfrm rot="10800000">
            <a:off x="2267745" y="3042729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17" name="文本框 15">
            <a:hlinkClick r:id="rId4" action="ppaction://hlinksldjump"/>
          </p:cNvPr>
          <p:cNvSpPr txBox="1"/>
          <p:nvPr/>
        </p:nvSpPr>
        <p:spPr>
          <a:xfrm>
            <a:off x="2402204" y="3693853"/>
            <a:ext cx="2547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iconfont-1191-870150"/>
          <p:cNvSpPr>
            <a:spLocks noChangeAspect="1"/>
          </p:cNvSpPr>
          <p:nvPr/>
        </p:nvSpPr>
        <p:spPr bwMode="auto">
          <a:xfrm>
            <a:off x="4801539" y="3804791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 rot="10800000">
            <a:off x="2267745" y="3804792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18" name="TextBox 20"/>
          <p:cNvSpPr txBox="1"/>
          <p:nvPr/>
        </p:nvSpPr>
        <p:spPr>
          <a:xfrm>
            <a:off x="107504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</a:t>
            </a:r>
            <a:r>
              <a:rPr lang="zh-CN" alt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级 </a:t>
            </a:r>
            <a:r>
              <a:rPr lang="zh-CN" altLang="en-US" sz="22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368363" y="1203598"/>
            <a:ext cx="1253702" cy="1253700"/>
            <a:chOff x="1144507" y="876657"/>
            <a:chExt cx="1514395" cy="151439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507" y="876657"/>
              <a:ext cx="1514395" cy="1514395"/>
            </a:xfrm>
            <a:prstGeom prst="rect">
              <a:avLst/>
            </a:prstGeom>
          </p:spPr>
        </p:pic>
        <p:sp>
          <p:nvSpPr>
            <p:cNvPr id="16" name="文本框 6"/>
            <p:cNvSpPr txBox="1"/>
            <p:nvPr/>
          </p:nvSpPr>
          <p:spPr>
            <a:xfrm>
              <a:off x="1381921" y="945392"/>
              <a:ext cx="1067304" cy="12268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6000" b="1" spc="-300" dirty="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22</a:t>
              </a:r>
              <a:endParaRPr kumimoji="1" lang="zh-CN" altLang="en-US" sz="6600" b="1" spc="-300" dirty="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827584" y="1402545"/>
            <a:ext cx="7704856" cy="282538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ea typeface="黑体" panose="02010609060101010101" pitchFamily="49" charset="-122"/>
              </a:rPr>
              <a:t>       </a:t>
            </a:r>
            <a:r>
              <a:rPr lang="zh-CN" altLang="en-US" sz="2400" b="1" dirty="0" smtClean="0">
                <a:solidFill>
                  <a:srgbClr val="0000FF"/>
                </a:solidFill>
                <a:ea typeface="黑体" panose="02010609060101010101" pitchFamily="49" charset="-122"/>
              </a:rPr>
              <a:t>丰子恺</a:t>
            </a:r>
            <a:r>
              <a:rPr lang="zh-CN" altLang="en-US" sz="2400" b="1" dirty="0" smtClean="0">
                <a:ea typeface="楷体" panose="02010609060101010101" pitchFamily="49" charset="-122"/>
              </a:rPr>
              <a:t>（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1898-1975</a:t>
            </a:r>
            <a:r>
              <a:rPr lang="zh-CN" altLang="en-US" sz="2400" b="1" dirty="0" smtClean="0">
                <a:ea typeface="楷体" panose="02010609060101010101" pitchFamily="49" charset="-122"/>
              </a:rPr>
              <a:t>）名仁，又名婴行，浙江</a:t>
            </a:r>
            <a:r>
              <a:rPr lang="zh-CN" altLang="en-US" sz="2400" b="1" dirty="0">
                <a:ea typeface="楷体" panose="02010609060101010101" pitchFamily="49" charset="-122"/>
              </a:rPr>
              <a:t>崇</a:t>
            </a:r>
            <a:r>
              <a:rPr lang="zh-CN" altLang="en-US" sz="2400" b="1" dirty="0" smtClean="0">
                <a:ea typeface="楷体" panose="02010609060101010101" pitchFamily="49" charset="-122"/>
              </a:rPr>
              <a:t>德（今属桐乡）人，画家、文学家、翻译家、美术和音乐教育家。</a:t>
            </a:r>
            <a:endParaRPr lang="en-US" altLang="zh-CN" sz="2400" b="1" dirty="0" smtClean="0"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 smtClean="0">
                <a:solidFill>
                  <a:srgbClr val="EBF9F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主要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作品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《白鹅》</a:t>
            </a:r>
            <a:r>
              <a:rPr lang="en-US" altLang="zh-CN" sz="2400" b="1" dirty="0"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ea typeface="楷体" panose="02010609060101010101" pitchFamily="49" charset="-122"/>
              </a:rPr>
              <a:t>缘缘堂随笔</a:t>
            </a:r>
            <a:r>
              <a:rPr lang="en-US" altLang="zh-CN" sz="2400" b="1" dirty="0">
                <a:ea typeface="楷体" panose="02010609060101010101" pitchFamily="49" charset="-122"/>
              </a:rPr>
              <a:t>》《</a:t>
            </a:r>
            <a:r>
              <a:rPr lang="zh-CN" altLang="en-US" sz="2400" b="1" dirty="0">
                <a:ea typeface="楷体" panose="02010609060101010101" pitchFamily="49" charset="-122"/>
              </a:rPr>
              <a:t>艺术趣味</a:t>
            </a:r>
            <a:r>
              <a:rPr lang="en-US" altLang="zh-CN" sz="2400" b="1" dirty="0">
                <a:ea typeface="楷体" panose="02010609060101010101" pitchFamily="49" charset="-122"/>
              </a:rPr>
              <a:t>》《</a:t>
            </a:r>
            <a:r>
              <a:rPr lang="zh-CN" altLang="en-US" sz="2400" b="1" dirty="0">
                <a:ea typeface="楷体" panose="02010609060101010101" pitchFamily="49" charset="-122"/>
              </a:rPr>
              <a:t>随笔二十篇</a:t>
            </a:r>
            <a:r>
              <a:rPr lang="en-US" altLang="zh-CN" sz="2400" b="1" dirty="0">
                <a:ea typeface="楷体" panose="02010609060101010101" pitchFamily="49" charset="-122"/>
              </a:rPr>
              <a:t>》《</a:t>
            </a:r>
            <a:r>
              <a:rPr lang="zh-CN" altLang="en-US" sz="2400" b="1" dirty="0">
                <a:ea typeface="楷体" panose="02010609060101010101" pitchFamily="49" charset="-122"/>
              </a:rPr>
              <a:t>甘美的回忆</a:t>
            </a:r>
            <a:r>
              <a:rPr lang="en-US" altLang="zh-CN" sz="2400" b="1" dirty="0">
                <a:ea typeface="楷体" panose="02010609060101010101" pitchFamily="49" charset="-122"/>
              </a:rPr>
              <a:t>》《</a:t>
            </a:r>
            <a:r>
              <a:rPr lang="zh-CN" altLang="en-US" sz="2400" b="1" dirty="0">
                <a:ea typeface="楷体" panose="02010609060101010101" pitchFamily="49" charset="-122"/>
              </a:rPr>
              <a:t>率真集</a:t>
            </a:r>
            <a:r>
              <a:rPr lang="en-US" altLang="zh-CN" sz="2400" b="1" dirty="0">
                <a:ea typeface="楷体" panose="02010609060101010101" pitchFamily="49" charset="-122"/>
              </a:rPr>
              <a:t>》</a:t>
            </a:r>
            <a:r>
              <a:rPr lang="zh-CN" altLang="en-US" sz="2400" b="1" dirty="0" smtClean="0">
                <a:ea typeface="楷体" panose="02010609060101010101" pitchFamily="49" charset="-122"/>
              </a:rPr>
              <a:t>等。</a:t>
            </a: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ea typeface="楷体" panose="02010609060101010101" pitchFamily="49" charset="-122"/>
              </a:rPr>
              <a:t>      </a:t>
            </a:r>
            <a:r>
              <a:rPr lang="en-US" altLang="zh-CN" sz="2400" b="1" dirty="0">
                <a:solidFill>
                  <a:srgbClr val="0066CC"/>
                </a:solidFill>
                <a:ea typeface="楷体" panose="02010609060101010101" pitchFamily="49" charset="-122"/>
              </a:rPr>
              <a:t>  </a:t>
            </a:r>
            <a:r>
              <a:rPr lang="zh-CN" altLang="en-US" sz="2400" b="1" dirty="0">
                <a:solidFill>
                  <a:srgbClr val="0066CC"/>
                </a:solidFill>
                <a:ea typeface="楷体" panose="02010609060101010101" pitchFamily="49" charset="-122"/>
              </a:rPr>
              <a:t>幽默风趣的语言</a:t>
            </a:r>
            <a:r>
              <a:rPr lang="zh-CN" altLang="en-US" sz="2400" b="1" dirty="0">
                <a:ea typeface="楷体" panose="02010609060101010101" pitchFamily="49" charset="-122"/>
              </a:rPr>
              <a:t>是丰子恺文章的最大特点。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70451" y="405805"/>
            <a:ext cx="2567826" cy="869801"/>
            <a:chOff x="6084413" y="595492"/>
            <a:chExt cx="2567826" cy="869801"/>
          </a:xfrm>
        </p:grpSpPr>
        <p:sp>
          <p:nvSpPr>
            <p:cNvPr id="5" name="矩形 4"/>
            <p:cNvSpPr/>
            <p:nvPr/>
          </p:nvSpPr>
          <p:spPr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dirty="0" smtClean="0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作者简介</a:t>
              </a:r>
              <a:endParaRPr lang="zh-CN" altLang="en-US" sz="3200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3339412" y="51470"/>
            <a:ext cx="2816764" cy="646331"/>
            <a:chOff x="2843808" y="267494"/>
            <a:chExt cx="2816764" cy="646331"/>
          </a:xfrm>
        </p:grpSpPr>
        <p:sp>
          <p:nvSpPr>
            <p:cNvPr id="8" name="文本框 15"/>
            <p:cNvSpPr txBox="1"/>
            <p:nvPr/>
          </p:nvSpPr>
          <p:spPr>
            <a:xfrm>
              <a:off x="2843808" y="267494"/>
              <a:ext cx="28167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  <a:endPara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377602" y="378432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843808" y="378433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3" y="310580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0105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hlinkClick r:id="rId4" action="ppaction://hlinkfile"/>
          </p:cNvPr>
          <p:cNvSpPr txBox="1"/>
          <p:nvPr/>
        </p:nvSpPr>
        <p:spPr>
          <a:xfrm>
            <a:off x="753971" y="288760"/>
            <a:ext cx="2060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563638"/>
            <a:ext cx="7992888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默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读课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文，读准字音，读通句子，谈谈对文章内容的初步理解。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14"/>
          <p:cNvSpPr txBox="1">
            <a:spLocks noChangeArrowheads="1"/>
          </p:cNvSpPr>
          <p:nvPr/>
        </p:nvSpPr>
        <p:spPr bwMode="auto">
          <a:xfrm>
            <a:off x="3348064" y="783356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1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73745">
            <a:off x="2592222" y="35738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3869268" y="127058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弦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20831" y="931127"/>
            <a:ext cx="99518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xián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961992" y="931127"/>
            <a:ext cx="94311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qìn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40986" y="931127"/>
            <a:ext cx="96785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sāo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472540" y="2065633"/>
            <a:ext cx="18018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yǎo</a:t>
            </a:r>
            <a:r>
              <a:rPr lang="en-US" altLang="zh-CN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tiǎo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4310" y="2127930"/>
            <a:ext cx="743663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huì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22513" y="127058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按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44639" y="127058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揿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31727" y="127058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电铃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991222" y="127058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搔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80450" y="127058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痒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90913" y="2405087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窈窕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332338" y="243018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秽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749615" y="244083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物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751512" y="2109275"/>
            <a:ext cx="5930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yà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65906" y="241030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轧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192581" y="242651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伤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19664" y="2120209"/>
            <a:ext cx="86987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nǐng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08978" y="242651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拧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701157" y="2426512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螺丝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547664" y="3219822"/>
            <a:ext cx="94871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niǔ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47664" y="359808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纽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947694" y="359808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扣</a:t>
            </a:r>
          </a:p>
        </p:txBody>
      </p:sp>
      <p:sp>
        <p:nvSpPr>
          <p:cNvPr id="52" name="矩形 51"/>
          <p:cNvSpPr/>
          <p:nvPr/>
        </p:nvSpPr>
        <p:spPr>
          <a:xfrm>
            <a:off x="2987824" y="3219822"/>
            <a:ext cx="10594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cāng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136893" y="359110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仓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18288" y="359110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库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733754" y="3223741"/>
            <a:ext cx="135041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yōng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905143" y="359668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庸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533682" y="359668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附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496524" y="3223741"/>
            <a:ext cx="113911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zēng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603518" y="359668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憎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171470" y="359668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爱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817130" y="127058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拇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817435" y="931127"/>
            <a:ext cx="99518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mǔ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23245" y="127058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235907" y="127058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2" name="图片 7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30" y="211731"/>
            <a:ext cx="431626" cy="558077"/>
          </a:xfrm>
          <a:prstGeom prst="rect">
            <a:avLst/>
          </a:prstGeom>
        </p:spPr>
      </p:pic>
      <p:sp>
        <p:nvSpPr>
          <p:cNvPr id="73" name="文本框 15"/>
          <p:cNvSpPr txBox="1"/>
          <p:nvPr/>
        </p:nvSpPr>
        <p:spPr>
          <a:xfrm>
            <a:off x="672430" y="123478"/>
            <a:ext cx="1863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学认字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1597" y="1851670"/>
            <a:ext cx="1322051" cy="1605915"/>
          </a:xfrm>
          <a:prstGeom prst="wedgeRoundRectCallout">
            <a:avLst>
              <a:gd name="adj1" fmla="val 54221"/>
              <a:gd name="adj2" fmla="val -18672"/>
              <a:gd name="adj3" fmla="val 16667"/>
            </a:avLst>
          </a:prstGeom>
          <a:solidFill>
            <a:srgbClr val="00B0F0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都</a:t>
            </a:r>
            <a:r>
              <a:rPr lang="zh-CN" altLang="en-US" sz="1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是三声，连读的时候“窈”会发生变调</a:t>
            </a:r>
            <a:endParaRPr lang="zh-CN" altLang="en-US" sz="1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3751978" y="555526"/>
            <a:ext cx="1972150" cy="357545"/>
          </a:xfrm>
          <a:prstGeom prst="wedgeRoundRectCallout">
            <a:avLst/>
          </a:prstGeom>
          <a:solidFill>
            <a:srgbClr val="00B0F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不要误读成</a:t>
            </a:r>
            <a:r>
              <a:rPr lang="en-US" altLang="zh-CN" sz="1800" b="1">
                <a:solidFill>
                  <a:schemeClr val="bg1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xuán</a:t>
            </a:r>
            <a:endParaRPr lang="zh-CN" altLang="en-US" sz="1800" b="1">
              <a:solidFill>
                <a:schemeClr val="bg1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27" grpId="0"/>
      <p:bldP spid="27" grpId="1"/>
      <p:bldP spid="49" grpId="0"/>
      <p:bldP spid="49" grpId="1"/>
      <p:bldP spid="52" grpId="0"/>
      <p:bldP spid="52" grpId="1"/>
      <p:bldP spid="62" grpId="0"/>
      <p:bldP spid="62" grpId="1"/>
      <p:bldP spid="65" grpId="0"/>
      <p:bldP spid="65" grpId="1"/>
      <p:bldP spid="69" grpId="0"/>
      <p:bldP spid="69" grpId="1"/>
      <p:bldP spid="2" grpId="0" animBg="1"/>
      <p:bldP spid="2" grpId="1" animBg="1"/>
      <p:bldP spid="3" grpId="0" animBg="1"/>
      <p:bldP spid="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904791"/>
              </p:ext>
            </p:extLst>
          </p:nvPr>
        </p:nvGraphicFramePr>
        <p:xfrm>
          <a:off x="2027721" y="1950380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2065556" y="1851670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搔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2241081" y="1085845"/>
            <a:ext cx="1322807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sāo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3189237" y="267494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699792" y="340519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线形标注 2 47"/>
          <p:cNvSpPr/>
          <p:nvPr/>
        </p:nvSpPr>
        <p:spPr>
          <a:xfrm>
            <a:off x="1696028" y="3822149"/>
            <a:ext cx="2875972" cy="590261"/>
          </a:xfrm>
          <a:prstGeom prst="borderCallout2">
            <a:avLst>
              <a:gd name="adj1" fmla="val -470"/>
              <a:gd name="adj2" fmla="val 32221"/>
              <a:gd name="adj3" fmla="val -27515"/>
              <a:gd name="adj4" fmla="val 33264"/>
              <a:gd name="adj5" fmla="val -220147"/>
              <a:gd name="adj6" fmla="val 41344"/>
            </a:avLst>
          </a:prstGeom>
          <a:noFill/>
          <a:ln w="15875" cmpd="sng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7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中间的点不</a:t>
            </a:r>
            <a:r>
              <a:rPr lang="zh-CN" altLang="en-US" sz="27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遗漏</a:t>
            </a:r>
            <a:endParaRPr lang="zh-CN" altLang="en-US" sz="27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Freeform 32"/>
          <p:cNvSpPr/>
          <p:nvPr/>
        </p:nvSpPr>
        <p:spPr bwMode="auto">
          <a:xfrm>
            <a:off x="2825861" y="2436055"/>
            <a:ext cx="137964" cy="88012"/>
          </a:xfrm>
          <a:custGeom>
            <a:avLst/>
            <a:gdLst>
              <a:gd name="T0" fmla="*/ 0 w 58"/>
              <a:gd name="T1" fmla="*/ 0 h 37"/>
              <a:gd name="T2" fmla="*/ 7 w 58"/>
              <a:gd name="T3" fmla="*/ 0 h 37"/>
              <a:gd name="T4" fmla="*/ 14 w 58"/>
              <a:gd name="T5" fmla="*/ 0 h 37"/>
              <a:gd name="T6" fmla="*/ 20 w 58"/>
              <a:gd name="T7" fmla="*/ 1 h 37"/>
              <a:gd name="T8" fmla="*/ 26 w 58"/>
              <a:gd name="T9" fmla="*/ 1 h 37"/>
              <a:gd name="T10" fmla="*/ 32 w 58"/>
              <a:gd name="T11" fmla="*/ 2 h 37"/>
              <a:gd name="T12" fmla="*/ 37 w 58"/>
              <a:gd name="T13" fmla="*/ 3 h 37"/>
              <a:gd name="T14" fmla="*/ 41 w 58"/>
              <a:gd name="T15" fmla="*/ 5 h 37"/>
              <a:gd name="T16" fmla="*/ 45 w 58"/>
              <a:gd name="T17" fmla="*/ 6 h 37"/>
              <a:gd name="T18" fmla="*/ 47 w 58"/>
              <a:gd name="T19" fmla="*/ 7 h 37"/>
              <a:gd name="T20" fmla="*/ 50 w 58"/>
              <a:gd name="T21" fmla="*/ 9 h 37"/>
              <a:gd name="T22" fmla="*/ 52 w 58"/>
              <a:gd name="T23" fmla="*/ 12 h 37"/>
              <a:gd name="T24" fmla="*/ 54 w 58"/>
              <a:gd name="T25" fmla="*/ 14 h 37"/>
              <a:gd name="T26" fmla="*/ 57 w 58"/>
              <a:gd name="T27" fmla="*/ 17 h 37"/>
              <a:gd name="T28" fmla="*/ 58 w 58"/>
              <a:gd name="T29" fmla="*/ 19 h 37"/>
              <a:gd name="T30" fmla="*/ 58 w 58"/>
              <a:gd name="T31" fmla="*/ 22 h 37"/>
              <a:gd name="T32" fmla="*/ 58 w 58"/>
              <a:gd name="T33" fmla="*/ 25 h 37"/>
              <a:gd name="T34" fmla="*/ 58 w 58"/>
              <a:gd name="T35" fmla="*/ 28 h 37"/>
              <a:gd name="T36" fmla="*/ 58 w 58"/>
              <a:gd name="T37" fmla="*/ 31 h 37"/>
              <a:gd name="T38" fmla="*/ 57 w 58"/>
              <a:gd name="T39" fmla="*/ 32 h 37"/>
              <a:gd name="T40" fmla="*/ 56 w 58"/>
              <a:gd name="T41" fmla="*/ 34 h 37"/>
              <a:gd name="T42" fmla="*/ 54 w 58"/>
              <a:gd name="T43" fmla="*/ 36 h 37"/>
              <a:gd name="T44" fmla="*/ 52 w 58"/>
              <a:gd name="T45" fmla="*/ 36 h 37"/>
              <a:gd name="T46" fmla="*/ 50 w 58"/>
              <a:gd name="T47" fmla="*/ 37 h 37"/>
              <a:gd name="T48" fmla="*/ 47 w 58"/>
              <a:gd name="T49" fmla="*/ 37 h 37"/>
              <a:gd name="T50" fmla="*/ 44 w 58"/>
              <a:gd name="T51" fmla="*/ 37 h 37"/>
              <a:gd name="T52" fmla="*/ 41 w 58"/>
              <a:gd name="T53" fmla="*/ 36 h 37"/>
              <a:gd name="T54" fmla="*/ 38 w 58"/>
              <a:gd name="T55" fmla="*/ 34 h 37"/>
              <a:gd name="T56" fmla="*/ 34 w 58"/>
              <a:gd name="T57" fmla="*/ 33 h 37"/>
              <a:gd name="T58" fmla="*/ 31 w 58"/>
              <a:gd name="T59" fmla="*/ 31 h 37"/>
              <a:gd name="T60" fmla="*/ 27 w 58"/>
              <a:gd name="T61" fmla="*/ 28 h 37"/>
              <a:gd name="T62" fmla="*/ 23 w 58"/>
              <a:gd name="T63" fmla="*/ 25 h 37"/>
              <a:gd name="T64" fmla="*/ 19 w 58"/>
              <a:gd name="T65" fmla="*/ 22 h 37"/>
              <a:gd name="T66" fmla="*/ 14 w 58"/>
              <a:gd name="T67" fmla="*/ 19 h 37"/>
              <a:gd name="T68" fmla="*/ 10 w 58"/>
              <a:gd name="T69" fmla="*/ 17 h 37"/>
              <a:gd name="T70" fmla="*/ 7 w 58"/>
              <a:gd name="T71" fmla="*/ 13 h 37"/>
              <a:gd name="T72" fmla="*/ 4 w 58"/>
              <a:gd name="T73" fmla="*/ 9 h 37"/>
              <a:gd name="T74" fmla="*/ 2 w 58"/>
              <a:gd name="T75" fmla="*/ 7 h 37"/>
              <a:gd name="T76" fmla="*/ 1 w 58"/>
              <a:gd name="T77" fmla="*/ 5 h 37"/>
              <a:gd name="T78" fmla="*/ 0 w 58"/>
              <a:gd name="T79" fmla="*/ 2 h 37"/>
              <a:gd name="T80" fmla="*/ 0 w 58"/>
              <a:gd name="T81" fmla="*/ 0 h 37"/>
              <a:gd name="T82" fmla="*/ 0 w 58"/>
              <a:gd name="T83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8" h="37">
                <a:moveTo>
                  <a:pt x="0" y="0"/>
                </a:moveTo>
                <a:lnTo>
                  <a:pt x="7" y="0"/>
                </a:lnTo>
                <a:lnTo>
                  <a:pt x="14" y="0"/>
                </a:lnTo>
                <a:lnTo>
                  <a:pt x="20" y="1"/>
                </a:lnTo>
                <a:lnTo>
                  <a:pt x="26" y="1"/>
                </a:lnTo>
                <a:lnTo>
                  <a:pt x="32" y="2"/>
                </a:lnTo>
                <a:lnTo>
                  <a:pt x="37" y="3"/>
                </a:lnTo>
                <a:lnTo>
                  <a:pt x="41" y="5"/>
                </a:lnTo>
                <a:lnTo>
                  <a:pt x="45" y="6"/>
                </a:lnTo>
                <a:lnTo>
                  <a:pt x="47" y="7"/>
                </a:lnTo>
                <a:lnTo>
                  <a:pt x="50" y="9"/>
                </a:lnTo>
                <a:lnTo>
                  <a:pt x="52" y="12"/>
                </a:lnTo>
                <a:lnTo>
                  <a:pt x="54" y="14"/>
                </a:lnTo>
                <a:lnTo>
                  <a:pt x="57" y="17"/>
                </a:lnTo>
                <a:lnTo>
                  <a:pt x="58" y="19"/>
                </a:lnTo>
                <a:lnTo>
                  <a:pt x="58" y="22"/>
                </a:lnTo>
                <a:lnTo>
                  <a:pt x="58" y="25"/>
                </a:lnTo>
                <a:lnTo>
                  <a:pt x="58" y="28"/>
                </a:lnTo>
                <a:lnTo>
                  <a:pt x="58" y="31"/>
                </a:lnTo>
                <a:lnTo>
                  <a:pt x="57" y="32"/>
                </a:lnTo>
                <a:lnTo>
                  <a:pt x="56" y="34"/>
                </a:lnTo>
                <a:lnTo>
                  <a:pt x="54" y="36"/>
                </a:lnTo>
                <a:lnTo>
                  <a:pt x="52" y="36"/>
                </a:lnTo>
                <a:lnTo>
                  <a:pt x="50" y="37"/>
                </a:lnTo>
                <a:lnTo>
                  <a:pt x="47" y="37"/>
                </a:lnTo>
                <a:lnTo>
                  <a:pt x="44" y="37"/>
                </a:lnTo>
                <a:lnTo>
                  <a:pt x="41" y="36"/>
                </a:lnTo>
                <a:lnTo>
                  <a:pt x="38" y="34"/>
                </a:lnTo>
                <a:lnTo>
                  <a:pt x="34" y="33"/>
                </a:lnTo>
                <a:lnTo>
                  <a:pt x="31" y="31"/>
                </a:lnTo>
                <a:lnTo>
                  <a:pt x="27" y="28"/>
                </a:lnTo>
                <a:lnTo>
                  <a:pt x="23" y="25"/>
                </a:lnTo>
                <a:lnTo>
                  <a:pt x="19" y="22"/>
                </a:lnTo>
                <a:lnTo>
                  <a:pt x="14" y="19"/>
                </a:lnTo>
                <a:lnTo>
                  <a:pt x="10" y="17"/>
                </a:lnTo>
                <a:lnTo>
                  <a:pt x="7" y="13"/>
                </a:lnTo>
                <a:lnTo>
                  <a:pt x="4" y="9"/>
                </a:lnTo>
                <a:lnTo>
                  <a:pt x="2" y="7"/>
                </a:lnTo>
                <a:lnTo>
                  <a:pt x="1" y="5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aphicFrame>
        <p:nvGraphicFramePr>
          <p:cNvPr id="59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653584"/>
              </p:ext>
            </p:extLst>
          </p:nvPr>
        </p:nvGraphicFramePr>
        <p:xfrm>
          <a:off x="5585606" y="1973955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0" name="TextBox 23"/>
          <p:cNvSpPr txBox="1"/>
          <p:nvPr/>
        </p:nvSpPr>
        <p:spPr>
          <a:xfrm>
            <a:off x="5623441" y="1875245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貌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" name="TextBox 24"/>
          <p:cNvSpPr txBox="1"/>
          <p:nvPr/>
        </p:nvSpPr>
        <p:spPr>
          <a:xfrm>
            <a:off x="5585606" y="1059582"/>
            <a:ext cx="1661678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mào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2" name="线形标注 1 61"/>
          <p:cNvSpPr/>
          <p:nvPr/>
        </p:nvSpPr>
        <p:spPr>
          <a:xfrm>
            <a:off x="5009542" y="3822952"/>
            <a:ext cx="3306874" cy="548998"/>
          </a:xfrm>
          <a:prstGeom prst="borderCallout1">
            <a:avLst>
              <a:gd name="adj1" fmla="val -10745"/>
              <a:gd name="adj2" fmla="val 25271"/>
              <a:gd name="adj3" fmla="val -95697"/>
              <a:gd name="adj4" fmla="val 28231"/>
            </a:avLst>
          </a:prstGeom>
          <a:noFill/>
          <a:ln w="15875" cmpd="sng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7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注意左半部分的笔画</a:t>
            </a:r>
            <a:endParaRPr lang="zh-CN" altLang="en-US" sz="27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741478" y="2234205"/>
            <a:ext cx="518507" cy="1083503"/>
            <a:chOff x="1501210" y="1999547"/>
            <a:chExt cx="803260" cy="1678539"/>
          </a:xfrm>
          <a:solidFill>
            <a:srgbClr val="FF0000"/>
          </a:solidFill>
        </p:grpSpPr>
        <p:sp>
          <p:nvSpPr>
            <p:cNvPr id="64" name="Freeform 106"/>
            <p:cNvSpPr/>
            <p:nvPr/>
          </p:nvSpPr>
          <p:spPr bwMode="auto">
            <a:xfrm>
              <a:off x="1684021" y="1999547"/>
              <a:ext cx="517965" cy="368393"/>
            </a:xfrm>
            <a:custGeom>
              <a:avLst/>
              <a:gdLst>
                <a:gd name="T0" fmla="*/ 187 w 187"/>
                <a:gd name="T1" fmla="*/ 40 h 133"/>
                <a:gd name="T2" fmla="*/ 185 w 187"/>
                <a:gd name="T3" fmla="*/ 43 h 133"/>
                <a:gd name="T4" fmla="*/ 183 w 187"/>
                <a:gd name="T5" fmla="*/ 46 h 133"/>
                <a:gd name="T6" fmla="*/ 178 w 187"/>
                <a:gd name="T7" fmla="*/ 50 h 133"/>
                <a:gd name="T8" fmla="*/ 173 w 187"/>
                <a:gd name="T9" fmla="*/ 54 h 133"/>
                <a:gd name="T10" fmla="*/ 167 w 187"/>
                <a:gd name="T11" fmla="*/ 58 h 133"/>
                <a:gd name="T12" fmla="*/ 159 w 187"/>
                <a:gd name="T13" fmla="*/ 64 h 133"/>
                <a:gd name="T14" fmla="*/ 150 w 187"/>
                <a:gd name="T15" fmla="*/ 70 h 133"/>
                <a:gd name="T16" fmla="*/ 134 w 187"/>
                <a:gd name="T17" fmla="*/ 80 h 133"/>
                <a:gd name="T18" fmla="*/ 101 w 187"/>
                <a:gd name="T19" fmla="*/ 96 h 133"/>
                <a:gd name="T20" fmla="*/ 52 w 187"/>
                <a:gd name="T21" fmla="*/ 118 h 133"/>
                <a:gd name="T22" fmla="*/ 40 w 187"/>
                <a:gd name="T23" fmla="*/ 123 h 133"/>
                <a:gd name="T24" fmla="*/ 30 w 187"/>
                <a:gd name="T25" fmla="*/ 127 h 133"/>
                <a:gd name="T26" fmla="*/ 21 w 187"/>
                <a:gd name="T27" fmla="*/ 130 h 133"/>
                <a:gd name="T28" fmla="*/ 14 w 187"/>
                <a:gd name="T29" fmla="*/ 132 h 133"/>
                <a:gd name="T30" fmla="*/ 9 w 187"/>
                <a:gd name="T31" fmla="*/ 133 h 133"/>
                <a:gd name="T32" fmla="*/ 4 w 187"/>
                <a:gd name="T33" fmla="*/ 133 h 133"/>
                <a:gd name="T34" fmla="*/ 2 w 187"/>
                <a:gd name="T35" fmla="*/ 133 h 133"/>
                <a:gd name="T36" fmla="*/ 2 w 187"/>
                <a:gd name="T37" fmla="*/ 132 h 133"/>
                <a:gd name="T38" fmla="*/ 0 w 187"/>
                <a:gd name="T39" fmla="*/ 131 h 133"/>
                <a:gd name="T40" fmla="*/ 2 w 187"/>
                <a:gd name="T41" fmla="*/ 129 h 133"/>
                <a:gd name="T42" fmla="*/ 4 w 187"/>
                <a:gd name="T43" fmla="*/ 126 h 133"/>
                <a:gd name="T44" fmla="*/ 8 w 187"/>
                <a:gd name="T45" fmla="*/ 123 h 133"/>
                <a:gd name="T46" fmla="*/ 12 w 187"/>
                <a:gd name="T47" fmla="*/ 119 h 133"/>
                <a:gd name="T48" fmla="*/ 18 w 187"/>
                <a:gd name="T49" fmla="*/ 114 h 133"/>
                <a:gd name="T50" fmla="*/ 27 w 187"/>
                <a:gd name="T51" fmla="*/ 110 h 133"/>
                <a:gd name="T52" fmla="*/ 35 w 187"/>
                <a:gd name="T53" fmla="*/ 105 h 133"/>
                <a:gd name="T54" fmla="*/ 52 w 187"/>
                <a:gd name="T55" fmla="*/ 94 h 133"/>
                <a:gd name="T56" fmla="*/ 66 w 187"/>
                <a:gd name="T57" fmla="*/ 83 h 133"/>
                <a:gd name="T58" fmla="*/ 80 w 187"/>
                <a:gd name="T59" fmla="*/ 74 h 133"/>
                <a:gd name="T60" fmla="*/ 91 w 187"/>
                <a:gd name="T61" fmla="*/ 64 h 133"/>
                <a:gd name="T62" fmla="*/ 110 w 187"/>
                <a:gd name="T63" fmla="*/ 49 h 133"/>
                <a:gd name="T64" fmla="*/ 126 w 187"/>
                <a:gd name="T65" fmla="*/ 37 h 133"/>
                <a:gd name="T66" fmla="*/ 130 w 187"/>
                <a:gd name="T67" fmla="*/ 30 h 133"/>
                <a:gd name="T68" fmla="*/ 134 w 187"/>
                <a:gd name="T69" fmla="*/ 25 h 133"/>
                <a:gd name="T70" fmla="*/ 134 w 187"/>
                <a:gd name="T71" fmla="*/ 19 h 133"/>
                <a:gd name="T72" fmla="*/ 134 w 187"/>
                <a:gd name="T73" fmla="*/ 14 h 133"/>
                <a:gd name="T74" fmla="*/ 133 w 187"/>
                <a:gd name="T75" fmla="*/ 8 h 133"/>
                <a:gd name="T76" fmla="*/ 133 w 187"/>
                <a:gd name="T77" fmla="*/ 5 h 133"/>
                <a:gd name="T78" fmla="*/ 135 w 187"/>
                <a:gd name="T79" fmla="*/ 2 h 133"/>
                <a:gd name="T80" fmla="*/ 139 w 187"/>
                <a:gd name="T81" fmla="*/ 0 h 133"/>
                <a:gd name="T82" fmla="*/ 144 w 187"/>
                <a:gd name="T83" fmla="*/ 0 h 133"/>
                <a:gd name="T84" fmla="*/ 150 w 187"/>
                <a:gd name="T85" fmla="*/ 3 h 133"/>
                <a:gd name="T86" fmla="*/ 158 w 187"/>
                <a:gd name="T87" fmla="*/ 8 h 133"/>
                <a:gd name="T88" fmla="*/ 167 w 187"/>
                <a:gd name="T89" fmla="*/ 14 h 133"/>
                <a:gd name="T90" fmla="*/ 176 w 187"/>
                <a:gd name="T91" fmla="*/ 21 h 133"/>
                <a:gd name="T92" fmla="*/ 182 w 187"/>
                <a:gd name="T93" fmla="*/ 28 h 133"/>
                <a:gd name="T94" fmla="*/ 185 w 187"/>
                <a:gd name="T95" fmla="*/ 34 h 133"/>
                <a:gd name="T96" fmla="*/ 187 w 187"/>
                <a:gd name="T97" fmla="*/ 3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7" h="133">
                  <a:moveTo>
                    <a:pt x="187" y="39"/>
                  </a:moveTo>
                  <a:lnTo>
                    <a:pt x="187" y="40"/>
                  </a:lnTo>
                  <a:lnTo>
                    <a:pt x="187" y="42"/>
                  </a:lnTo>
                  <a:lnTo>
                    <a:pt x="185" y="43"/>
                  </a:lnTo>
                  <a:lnTo>
                    <a:pt x="184" y="44"/>
                  </a:lnTo>
                  <a:lnTo>
                    <a:pt x="183" y="46"/>
                  </a:lnTo>
                  <a:lnTo>
                    <a:pt x="181" y="48"/>
                  </a:lnTo>
                  <a:lnTo>
                    <a:pt x="178" y="50"/>
                  </a:lnTo>
                  <a:lnTo>
                    <a:pt x="176" y="51"/>
                  </a:lnTo>
                  <a:lnTo>
                    <a:pt x="173" y="54"/>
                  </a:lnTo>
                  <a:lnTo>
                    <a:pt x="170" y="56"/>
                  </a:lnTo>
                  <a:lnTo>
                    <a:pt x="167" y="58"/>
                  </a:lnTo>
                  <a:lnTo>
                    <a:pt x="163" y="61"/>
                  </a:lnTo>
                  <a:lnTo>
                    <a:pt x="159" y="64"/>
                  </a:lnTo>
                  <a:lnTo>
                    <a:pt x="154" y="67"/>
                  </a:lnTo>
                  <a:lnTo>
                    <a:pt x="150" y="70"/>
                  </a:lnTo>
                  <a:lnTo>
                    <a:pt x="145" y="73"/>
                  </a:lnTo>
                  <a:lnTo>
                    <a:pt x="134" y="80"/>
                  </a:lnTo>
                  <a:lnTo>
                    <a:pt x="123" y="86"/>
                  </a:lnTo>
                  <a:lnTo>
                    <a:pt x="101" y="96"/>
                  </a:lnTo>
                  <a:lnTo>
                    <a:pt x="77" y="107"/>
                  </a:lnTo>
                  <a:lnTo>
                    <a:pt x="52" y="118"/>
                  </a:lnTo>
                  <a:lnTo>
                    <a:pt x="46" y="122"/>
                  </a:lnTo>
                  <a:lnTo>
                    <a:pt x="40" y="123"/>
                  </a:lnTo>
                  <a:lnTo>
                    <a:pt x="35" y="125"/>
                  </a:lnTo>
                  <a:lnTo>
                    <a:pt x="30" y="127"/>
                  </a:lnTo>
                  <a:lnTo>
                    <a:pt x="25" y="129"/>
                  </a:lnTo>
                  <a:lnTo>
                    <a:pt x="21" y="130"/>
                  </a:lnTo>
                  <a:lnTo>
                    <a:pt x="17" y="131"/>
                  </a:lnTo>
                  <a:lnTo>
                    <a:pt x="14" y="132"/>
                  </a:lnTo>
                  <a:lnTo>
                    <a:pt x="11" y="132"/>
                  </a:lnTo>
                  <a:lnTo>
                    <a:pt x="9" y="133"/>
                  </a:lnTo>
                  <a:lnTo>
                    <a:pt x="6" y="133"/>
                  </a:lnTo>
                  <a:lnTo>
                    <a:pt x="4" y="133"/>
                  </a:lnTo>
                  <a:lnTo>
                    <a:pt x="3" y="133"/>
                  </a:lnTo>
                  <a:lnTo>
                    <a:pt x="2" y="133"/>
                  </a:lnTo>
                  <a:lnTo>
                    <a:pt x="2" y="133"/>
                  </a:lnTo>
                  <a:lnTo>
                    <a:pt x="2" y="132"/>
                  </a:lnTo>
                  <a:lnTo>
                    <a:pt x="0" y="132"/>
                  </a:lnTo>
                  <a:lnTo>
                    <a:pt x="0" y="131"/>
                  </a:lnTo>
                  <a:lnTo>
                    <a:pt x="2" y="130"/>
                  </a:lnTo>
                  <a:lnTo>
                    <a:pt x="2" y="129"/>
                  </a:lnTo>
                  <a:lnTo>
                    <a:pt x="3" y="127"/>
                  </a:lnTo>
                  <a:lnTo>
                    <a:pt x="4" y="126"/>
                  </a:lnTo>
                  <a:lnTo>
                    <a:pt x="6" y="125"/>
                  </a:lnTo>
                  <a:lnTo>
                    <a:pt x="8" y="123"/>
                  </a:lnTo>
                  <a:lnTo>
                    <a:pt x="10" y="120"/>
                  </a:lnTo>
                  <a:lnTo>
                    <a:pt x="12" y="119"/>
                  </a:lnTo>
                  <a:lnTo>
                    <a:pt x="16" y="117"/>
                  </a:lnTo>
                  <a:lnTo>
                    <a:pt x="18" y="114"/>
                  </a:lnTo>
                  <a:lnTo>
                    <a:pt x="22" y="112"/>
                  </a:lnTo>
                  <a:lnTo>
                    <a:pt x="27" y="110"/>
                  </a:lnTo>
                  <a:lnTo>
                    <a:pt x="30" y="107"/>
                  </a:lnTo>
                  <a:lnTo>
                    <a:pt x="35" y="105"/>
                  </a:lnTo>
                  <a:lnTo>
                    <a:pt x="43" y="99"/>
                  </a:lnTo>
                  <a:lnTo>
                    <a:pt x="52" y="94"/>
                  </a:lnTo>
                  <a:lnTo>
                    <a:pt x="59" y="88"/>
                  </a:lnTo>
                  <a:lnTo>
                    <a:pt x="66" y="83"/>
                  </a:lnTo>
                  <a:lnTo>
                    <a:pt x="73" y="79"/>
                  </a:lnTo>
                  <a:lnTo>
                    <a:pt x="80" y="74"/>
                  </a:lnTo>
                  <a:lnTo>
                    <a:pt x="86" y="69"/>
                  </a:lnTo>
                  <a:lnTo>
                    <a:pt x="91" y="64"/>
                  </a:lnTo>
                  <a:lnTo>
                    <a:pt x="102" y="57"/>
                  </a:lnTo>
                  <a:lnTo>
                    <a:pt x="110" y="49"/>
                  </a:lnTo>
                  <a:lnTo>
                    <a:pt x="119" y="43"/>
                  </a:lnTo>
                  <a:lnTo>
                    <a:pt x="126" y="37"/>
                  </a:lnTo>
                  <a:lnTo>
                    <a:pt x="128" y="33"/>
                  </a:lnTo>
                  <a:lnTo>
                    <a:pt x="130" y="30"/>
                  </a:lnTo>
                  <a:lnTo>
                    <a:pt x="132" y="27"/>
                  </a:lnTo>
                  <a:lnTo>
                    <a:pt x="134" y="25"/>
                  </a:lnTo>
                  <a:lnTo>
                    <a:pt x="134" y="22"/>
                  </a:lnTo>
                  <a:lnTo>
                    <a:pt x="134" y="19"/>
                  </a:lnTo>
                  <a:lnTo>
                    <a:pt x="134" y="17"/>
                  </a:lnTo>
                  <a:lnTo>
                    <a:pt x="134" y="14"/>
                  </a:lnTo>
                  <a:lnTo>
                    <a:pt x="133" y="11"/>
                  </a:lnTo>
                  <a:lnTo>
                    <a:pt x="133" y="8"/>
                  </a:lnTo>
                  <a:lnTo>
                    <a:pt x="133" y="6"/>
                  </a:lnTo>
                  <a:lnTo>
                    <a:pt x="133" y="5"/>
                  </a:lnTo>
                  <a:lnTo>
                    <a:pt x="134" y="3"/>
                  </a:lnTo>
                  <a:lnTo>
                    <a:pt x="135" y="2"/>
                  </a:lnTo>
                  <a:lnTo>
                    <a:pt x="138" y="1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147" y="1"/>
                  </a:lnTo>
                  <a:lnTo>
                    <a:pt x="150" y="3"/>
                  </a:lnTo>
                  <a:lnTo>
                    <a:pt x="153" y="6"/>
                  </a:lnTo>
                  <a:lnTo>
                    <a:pt x="158" y="8"/>
                  </a:lnTo>
                  <a:lnTo>
                    <a:pt x="163" y="11"/>
                  </a:lnTo>
                  <a:lnTo>
                    <a:pt x="167" y="14"/>
                  </a:lnTo>
                  <a:lnTo>
                    <a:pt x="172" y="18"/>
                  </a:lnTo>
                  <a:lnTo>
                    <a:pt x="176" y="21"/>
                  </a:lnTo>
                  <a:lnTo>
                    <a:pt x="179" y="25"/>
                  </a:lnTo>
                  <a:lnTo>
                    <a:pt x="182" y="28"/>
                  </a:lnTo>
                  <a:lnTo>
                    <a:pt x="184" y="32"/>
                  </a:lnTo>
                  <a:lnTo>
                    <a:pt x="185" y="34"/>
                  </a:lnTo>
                  <a:lnTo>
                    <a:pt x="187" y="37"/>
                  </a:lnTo>
                  <a:lnTo>
                    <a:pt x="187" y="39"/>
                  </a:lnTo>
                  <a:lnTo>
                    <a:pt x="187" y="39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07"/>
            <p:cNvSpPr/>
            <p:nvPr/>
          </p:nvSpPr>
          <p:spPr bwMode="auto">
            <a:xfrm>
              <a:off x="1578766" y="2423337"/>
              <a:ext cx="182811" cy="188351"/>
            </a:xfrm>
            <a:custGeom>
              <a:avLst/>
              <a:gdLst>
                <a:gd name="T0" fmla="*/ 0 w 66"/>
                <a:gd name="T1" fmla="*/ 0 h 68"/>
                <a:gd name="T2" fmla="*/ 11 w 66"/>
                <a:gd name="T3" fmla="*/ 0 h 68"/>
                <a:gd name="T4" fmla="*/ 20 w 66"/>
                <a:gd name="T5" fmla="*/ 1 h 68"/>
                <a:gd name="T6" fmla="*/ 30 w 66"/>
                <a:gd name="T7" fmla="*/ 3 h 68"/>
                <a:gd name="T8" fmla="*/ 40 w 66"/>
                <a:gd name="T9" fmla="*/ 6 h 68"/>
                <a:gd name="T10" fmla="*/ 46 w 66"/>
                <a:gd name="T11" fmla="*/ 10 h 68"/>
                <a:gd name="T12" fmla="*/ 52 w 66"/>
                <a:gd name="T13" fmla="*/ 15 h 68"/>
                <a:gd name="T14" fmla="*/ 57 w 66"/>
                <a:gd name="T15" fmla="*/ 21 h 68"/>
                <a:gd name="T16" fmla="*/ 62 w 66"/>
                <a:gd name="T17" fmla="*/ 28 h 68"/>
                <a:gd name="T18" fmla="*/ 63 w 66"/>
                <a:gd name="T19" fmla="*/ 35 h 68"/>
                <a:gd name="T20" fmla="*/ 66 w 66"/>
                <a:gd name="T21" fmla="*/ 42 h 68"/>
                <a:gd name="T22" fmla="*/ 66 w 66"/>
                <a:gd name="T23" fmla="*/ 46 h 68"/>
                <a:gd name="T24" fmla="*/ 66 w 66"/>
                <a:gd name="T25" fmla="*/ 50 h 68"/>
                <a:gd name="T26" fmla="*/ 66 w 66"/>
                <a:gd name="T27" fmla="*/ 53 h 68"/>
                <a:gd name="T28" fmla="*/ 65 w 66"/>
                <a:gd name="T29" fmla="*/ 56 h 68"/>
                <a:gd name="T30" fmla="*/ 63 w 66"/>
                <a:gd name="T31" fmla="*/ 59 h 68"/>
                <a:gd name="T32" fmla="*/ 62 w 66"/>
                <a:gd name="T33" fmla="*/ 62 h 68"/>
                <a:gd name="T34" fmla="*/ 61 w 66"/>
                <a:gd name="T35" fmla="*/ 63 h 68"/>
                <a:gd name="T36" fmla="*/ 59 w 66"/>
                <a:gd name="T37" fmla="*/ 65 h 68"/>
                <a:gd name="T38" fmla="*/ 57 w 66"/>
                <a:gd name="T39" fmla="*/ 66 h 68"/>
                <a:gd name="T40" fmla="*/ 56 w 66"/>
                <a:gd name="T41" fmla="*/ 66 h 68"/>
                <a:gd name="T42" fmla="*/ 55 w 66"/>
                <a:gd name="T43" fmla="*/ 68 h 68"/>
                <a:gd name="T44" fmla="*/ 54 w 66"/>
                <a:gd name="T45" fmla="*/ 68 h 68"/>
                <a:gd name="T46" fmla="*/ 53 w 66"/>
                <a:gd name="T47" fmla="*/ 68 h 68"/>
                <a:gd name="T48" fmla="*/ 50 w 66"/>
                <a:gd name="T49" fmla="*/ 66 h 68"/>
                <a:gd name="T50" fmla="*/ 49 w 66"/>
                <a:gd name="T51" fmla="*/ 65 h 68"/>
                <a:gd name="T52" fmla="*/ 47 w 66"/>
                <a:gd name="T53" fmla="*/ 63 h 68"/>
                <a:gd name="T54" fmla="*/ 44 w 66"/>
                <a:gd name="T55" fmla="*/ 60 h 68"/>
                <a:gd name="T56" fmla="*/ 42 w 66"/>
                <a:gd name="T57" fmla="*/ 58 h 68"/>
                <a:gd name="T58" fmla="*/ 40 w 66"/>
                <a:gd name="T59" fmla="*/ 54 h 68"/>
                <a:gd name="T60" fmla="*/ 36 w 66"/>
                <a:gd name="T61" fmla="*/ 51 h 68"/>
                <a:gd name="T62" fmla="*/ 32 w 66"/>
                <a:gd name="T63" fmla="*/ 46 h 68"/>
                <a:gd name="T64" fmla="*/ 29 w 66"/>
                <a:gd name="T65" fmla="*/ 41 h 68"/>
                <a:gd name="T66" fmla="*/ 25 w 66"/>
                <a:gd name="T67" fmla="*/ 35 h 68"/>
                <a:gd name="T68" fmla="*/ 20 w 66"/>
                <a:gd name="T69" fmla="*/ 29 h 68"/>
                <a:gd name="T70" fmla="*/ 16 w 66"/>
                <a:gd name="T71" fmla="*/ 22 h 68"/>
                <a:gd name="T72" fmla="*/ 11 w 66"/>
                <a:gd name="T73" fmla="*/ 15 h 68"/>
                <a:gd name="T74" fmla="*/ 5 w 66"/>
                <a:gd name="T75" fmla="*/ 8 h 68"/>
                <a:gd name="T76" fmla="*/ 0 w 66"/>
                <a:gd name="T77" fmla="*/ 0 h 68"/>
                <a:gd name="T78" fmla="*/ 0 w 66"/>
                <a:gd name="T7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" h="68">
                  <a:moveTo>
                    <a:pt x="0" y="0"/>
                  </a:moveTo>
                  <a:lnTo>
                    <a:pt x="11" y="0"/>
                  </a:lnTo>
                  <a:lnTo>
                    <a:pt x="20" y="1"/>
                  </a:lnTo>
                  <a:lnTo>
                    <a:pt x="30" y="3"/>
                  </a:lnTo>
                  <a:lnTo>
                    <a:pt x="40" y="6"/>
                  </a:lnTo>
                  <a:lnTo>
                    <a:pt x="46" y="10"/>
                  </a:lnTo>
                  <a:lnTo>
                    <a:pt x="52" y="15"/>
                  </a:lnTo>
                  <a:lnTo>
                    <a:pt x="57" y="21"/>
                  </a:lnTo>
                  <a:lnTo>
                    <a:pt x="62" y="28"/>
                  </a:lnTo>
                  <a:lnTo>
                    <a:pt x="63" y="35"/>
                  </a:lnTo>
                  <a:lnTo>
                    <a:pt x="66" y="42"/>
                  </a:lnTo>
                  <a:lnTo>
                    <a:pt x="66" y="46"/>
                  </a:lnTo>
                  <a:lnTo>
                    <a:pt x="66" y="50"/>
                  </a:lnTo>
                  <a:lnTo>
                    <a:pt x="66" y="53"/>
                  </a:lnTo>
                  <a:lnTo>
                    <a:pt x="65" y="56"/>
                  </a:lnTo>
                  <a:lnTo>
                    <a:pt x="63" y="59"/>
                  </a:lnTo>
                  <a:lnTo>
                    <a:pt x="62" y="62"/>
                  </a:lnTo>
                  <a:lnTo>
                    <a:pt x="61" y="63"/>
                  </a:lnTo>
                  <a:lnTo>
                    <a:pt x="59" y="65"/>
                  </a:lnTo>
                  <a:lnTo>
                    <a:pt x="57" y="66"/>
                  </a:lnTo>
                  <a:lnTo>
                    <a:pt x="56" y="66"/>
                  </a:lnTo>
                  <a:lnTo>
                    <a:pt x="55" y="68"/>
                  </a:lnTo>
                  <a:lnTo>
                    <a:pt x="54" y="68"/>
                  </a:lnTo>
                  <a:lnTo>
                    <a:pt x="53" y="68"/>
                  </a:lnTo>
                  <a:lnTo>
                    <a:pt x="50" y="66"/>
                  </a:lnTo>
                  <a:lnTo>
                    <a:pt x="49" y="65"/>
                  </a:lnTo>
                  <a:lnTo>
                    <a:pt x="47" y="63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6" y="51"/>
                  </a:lnTo>
                  <a:lnTo>
                    <a:pt x="32" y="46"/>
                  </a:lnTo>
                  <a:lnTo>
                    <a:pt x="29" y="41"/>
                  </a:lnTo>
                  <a:lnTo>
                    <a:pt x="25" y="35"/>
                  </a:lnTo>
                  <a:lnTo>
                    <a:pt x="20" y="29"/>
                  </a:lnTo>
                  <a:lnTo>
                    <a:pt x="16" y="22"/>
                  </a:lnTo>
                  <a:lnTo>
                    <a:pt x="11" y="15"/>
                  </a:lnTo>
                  <a:lnTo>
                    <a:pt x="5" y="8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08"/>
            <p:cNvSpPr/>
            <p:nvPr/>
          </p:nvSpPr>
          <p:spPr bwMode="auto">
            <a:xfrm>
              <a:off x="1828054" y="2337471"/>
              <a:ext cx="144033" cy="163423"/>
            </a:xfrm>
            <a:custGeom>
              <a:avLst/>
              <a:gdLst>
                <a:gd name="T0" fmla="*/ 51 w 52"/>
                <a:gd name="T1" fmla="*/ 33 h 59"/>
                <a:gd name="T2" fmla="*/ 51 w 52"/>
                <a:gd name="T3" fmla="*/ 38 h 59"/>
                <a:gd name="T4" fmla="*/ 52 w 52"/>
                <a:gd name="T5" fmla="*/ 41 h 59"/>
                <a:gd name="T6" fmla="*/ 52 w 52"/>
                <a:gd name="T7" fmla="*/ 45 h 59"/>
                <a:gd name="T8" fmla="*/ 52 w 52"/>
                <a:gd name="T9" fmla="*/ 47 h 59"/>
                <a:gd name="T10" fmla="*/ 52 w 52"/>
                <a:gd name="T11" fmla="*/ 51 h 59"/>
                <a:gd name="T12" fmla="*/ 51 w 52"/>
                <a:gd name="T13" fmla="*/ 53 h 59"/>
                <a:gd name="T14" fmla="*/ 50 w 52"/>
                <a:gd name="T15" fmla="*/ 54 h 59"/>
                <a:gd name="T16" fmla="*/ 47 w 52"/>
                <a:gd name="T17" fmla="*/ 56 h 59"/>
                <a:gd name="T18" fmla="*/ 45 w 52"/>
                <a:gd name="T19" fmla="*/ 58 h 59"/>
                <a:gd name="T20" fmla="*/ 41 w 52"/>
                <a:gd name="T21" fmla="*/ 59 h 59"/>
                <a:gd name="T22" fmla="*/ 38 w 52"/>
                <a:gd name="T23" fmla="*/ 59 h 59"/>
                <a:gd name="T24" fmla="*/ 35 w 52"/>
                <a:gd name="T25" fmla="*/ 58 h 59"/>
                <a:gd name="T26" fmla="*/ 32 w 52"/>
                <a:gd name="T27" fmla="*/ 57 h 59"/>
                <a:gd name="T28" fmla="*/ 28 w 52"/>
                <a:gd name="T29" fmla="*/ 56 h 59"/>
                <a:gd name="T30" fmla="*/ 26 w 52"/>
                <a:gd name="T31" fmla="*/ 53 h 59"/>
                <a:gd name="T32" fmla="*/ 22 w 52"/>
                <a:gd name="T33" fmla="*/ 50 h 59"/>
                <a:gd name="T34" fmla="*/ 19 w 52"/>
                <a:gd name="T35" fmla="*/ 46 h 59"/>
                <a:gd name="T36" fmla="*/ 16 w 52"/>
                <a:gd name="T37" fmla="*/ 42 h 59"/>
                <a:gd name="T38" fmla="*/ 13 w 52"/>
                <a:gd name="T39" fmla="*/ 37 h 59"/>
                <a:gd name="T40" fmla="*/ 10 w 52"/>
                <a:gd name="T41" fmla="*/ 31 h 59"/>
                <a:gd name="T42" fmla="*/ 7 w 52"/>
                <a:gd name="T43" fmla="*/ 25 h 59"/>
                <a:gd name="T44" fmla="*/ 4 w 52"/>
                <a:gd name="T45" fmla="*/ 16 h 59"/>
                <a:gd name="T46" fmla="*/ 2 w 52"/>
                <a:gd name="T47" fmla="*/ 8 h 59"/>
                <a:gd name="T48" fmla="*/ 0 w 52"/>
                <a:gd name="T49" fmla="*/ 0 h 59"/>
                <a:gd name="T50" fmla="*/ 6 w 52"/>
                <a:gd name="T51" fmla="*/ 1 h 59"/>
                <a:gd name="T52" fmla="*/ 10 w 52"/>
                <a:gd name="T53" fmla="*/ 3 h 59"/>
                <a:gd name="T54" fmla="*/ 16 w 52"/>
                <a:gd name="T55" fmla="*/ 4 h 59"/>
                <a:gd name="T56" fmla="*/ 20 w 52"/>
                <a:gd name="T57" fmla="*/ 7 h 59"/>
                <a:gd name="T58" fmla="*/ 25 w 52"/>
                <a:gd name="T59" fmla="*/ 8 h 59"/>
                <a:gd name="T60" fmla="*/ 28 w 52"/>
                <a:gd name="T61" fmla="*/ 10 h 59"/>
                <a:gd name="T62" fmla="*/ 32 w 52"/>
                <a:gd name="T63" fmla="*/ 13 h 59"/>
                <a:gd name="T64" fmla="*/ 35 w 52"/>
                <a:gd name="T65" fmla="*/ 14 h 59"/>
                <a:gd name="T66" fmla="*/ 39 w 52"/>
                <a:gd name="T67" fmla="*/ 16 h 59"/>
                <a:gd name="T68" fmla="*/ 41 w 52"/>
                <a:gd name="T69" fmla="*/ 19 h 59"/>
                <a:gd name="T70" fmla="*/ 44 w 52"/>
                <a:gd name="T71" fmla="*/ 21 h 59"/>
                <a:gd name="T72" fmla="*/ 46 w 52"/>
                <a:gd name="T73" fmla="*/ 23 h 59"/>
                <a:gd name="T74" fmla="*/ 47 w 52"/>
                <a:gd name="T75" fmla="*/ 26 h 59"/>
                <a:gd name="T76" fmla="*/ 49 w 52"/>
                <a:gd name="T77" fmla="*/ 28 h 59"/>
                <a:gd name="T78" fmla="*/ 50 w 52"/>
                <a:gd name="T79" fmla="*/ 31 h 59"/>
                <a:gd name="T80" fmla="*/ 51 w 52"/>
                <a:gd name="T81" fmla="*/ 33 h 59"/>
                <a:gd name="T82" fmla="*/ 51 w 52"/>
                <a:gd name="T8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2" h="59">
                  <a:moveTo>
                    <a:pt x="51" y="33"/>
                  </a:moveTo>
                  <a:lnTo>
                    <a:pt x="51" y="38"/>
                  </a:lnTo>
                  <a:lnTo>
                    <a:pt x="52" y="41"/>
                  </a:lnTo>
                  <a:lnTo>
                    <a:pt x="52" y="45"/>
                  </a:lnTo>
                  <a:lnTo>
                    <a:pt x="52" y="47"/>
                  </a:lnTo>
                  <a:lnTo>
                    <a:pt x="52" y="51"/>
                  </a:lnTo>
                  <a:lnTo>
                    <a:pt x="51" y="53"/>
                  </a:lnTo>
                  <a:lnTo>
                    <a:pt x="50" y="54"/>
                  </a:lnTo>
                  <a:lnTo>
                    <a:pt x="47" y="56"/>
                  </a:lnTo>
                  <a:lnTo>
                    <a:pt x="45" y="58"/>
                  </a:lnTo>
                  <a:lnTo>
                    <a:pt x="41" y="59"/>
                  </a:lnTo>
                  <a:lnTo>
                    <a:pt x="38" y="59"/>
                  </a:lnTo>
                  <a:lnTo>
                    <a:pt x="35" y="58"/>
                  </a:lnTo>
                  <a:lnTo>
                    <a:pt x="32" y="57"/>
                  </a:lnTo>
                  <a:lnTo>
                    <a:pt x="28" y="56"/>
                  </a:lnTo>
                  <a:lnTo>
                    <a:pt x="26" y="53"/>
                  </a:lnTo>
                  <a:lnTo>
                    <a:pt x="22" y="50"/>
                  </a:lnTo>
                  <a:lnTo>
                    <a:pt x="19" y="46"/>
                  </a:lnTo>
                  <a:lnTo>
                    <a:pt x="16" y="42"/>
                  </a:lnTo>
                  <a:lnTo>
                    <a:pt x="13" y="37"/>
                  </a:lnTo>
                  <a:lnTo>
                    <a:pt x="10" y="31"/>
                  </a:lnTo>
                  <a:lnTo>
                    <a:pt x="7" y="25"/>
                  </a:lnTo>
                  <a:lnTo>
                    <a:pt x="4" y="16"/>
                  </a:lnTo>
                  <a:lnTo>
                    <a:pt x="2" y="8"/>
                  </a:lnTo>
                  <a:lnTo>
                    <a:pt x="0" y="0"/>
                  </a:lnTo>
                  <a:lnTo>
                    <a:pt x="6" y="1"/>
                  </a:lnTo>
                  <a:lnTo>
                    <a:pt x="10" y="3"/>
                  </a:lnTo>
                  <a:lnTo>
                    <a:pt x="16" y="4"/>
                  </a:lnTo>
                  <a:lnTo>
                    <a:pt x="20" y="7"/>
                  </a:lnTo>
                  <a:lnTo>
                    <a:pt x="25" y="8"/>
                  </a:lnTo>
                  <a:lnTo>
                    <a:pt x="28" y="10"/>
                  </a:lnTo>
                  <a:lnTo>
                    <a:pt x="32" y="13"/>
                  </a:lnTo>
                  <a:lnTo>
                    <a:pt x="35" y="14"/>
                  </a:lnTo>
                  <a:lnTo>
                    <a:pt x="39" y="16"/>
                  </a:lnTo>
                  <a:lnTo>
                    <a:pt x="41" y="19"/>
                  </a:lnTo>
                  <a:lnTo>
                    <a:pt x="44" y="21"/>
                  </a:lnTo>
                  <a:lnTo>
                    <a:pt x="46" y="23"/>
                  </a:lnTo>
                  <a:lnTo>
                    <a:pt x="47" y="26"/>
                  </a:lnTo>
                  <a:lnTo>
                    <a:pt x="49" y="28"/>
                  </a:lnTo>
                  <a:lnTo>
                    <a:pt x="50" y="31"/>
                  </a:lnTo>
                  <a:lnTo>
                    <a:pt x="51" y="33"/>
                  </a:lnTo>
                  <a:lnTo>
                    <a:pt x="51" y="33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109"/>
            <p:cNvSpPr/>
            <p:nvPr/>
          </p:nvSpPr>
          <p:spPr bwMode="auto">
            <a:xfrm>
              <a:off x="1578766" y="2262685"/>
              <a:ext cx="725704" cy="553973"/>
            </a:xfrm>
            <a:custGeom>
              <a:avLst/>
              <a:gdLst>
                <a:gd name="T0" fmla="*/ 190 w 262"/>
                <a:gd name="T1" fmla="*/ 59 h 200"/>
                <a:gd name="T2" fmla="*/ 198 w 262"/>
                <a:gd name="T3" fmla="*/ 49 h 200"/>
                <a:gd name="T4" fmla="*/ 204 w 262"/>
                <a:gd name="T5" fmla="*/ 42 h 200"/>
                <a:gd name="T6" fmla="*/ 209 w 262"/>
                <a:gd name="T7" fmla="*/ 35 h 200"/>
                <a:gd name="T8" fmla="*/ 213 w 262"/>
                <a:gd name="T9" fmla="*/ 28 h 200"/>
                <a:gd name="T10" fmla="*/ 215 w 262"/>
                <a:gd name="T11" fmla="*/ 23 h 200"/>
                <a:gd name="T12" fmla="*/ 217 w 262"/>
                <a:gd name="T13" fmla="*/ 16 h 200"/>
                <a:gd name="T14" fmla="*/ 215 w 262"/>
                <a:gd name="T15" fmla="*/ 10 h 200"/>
                <a:gd name="T16" fmla="*/ 215 w 262"/>
                <a:gd name="T17" fmla="*/ 6 h 200"/>
                <a:gd name="T18" fmla="*/ 215 w 262"/>
                <a:gd name="T19" fmla="*/ 4 h 200"/>
                <a:gd name="T20" fmla="*/ 217 w 262"/>
                <a:gd name="T21" fmla="*/ 1 h 200"/>
                <a:gd name="T22" fmla="*/ 221 w 262"/>
                <a:gd name="T23" fmla="*/ 1 h 200"/>
                <a:gd name="T24" fmla="*/ 227 w 262"/>
                <a:gd name="T25" fmla="*/ 3 h 200"/>
                <a:gd name="T26" fmla="*/ 233 w 262"/>
                <a:gd name="T27" fmla="*/ 6 h 200"/>
                <a:gd name="T28" fmla="*/ 240 w 262"/>
                <a:gd name="T29" fmla="*/ 12 h 200"/>
                <a:gd name="T30" fmla="*/ 248 w 262"/>
                <a:gd name="T31" fmla="*/ 18 h 200"/>
                <a:gd name="T32" fmla="*/ 254 w 262"/>
                <a:gd name="T33" fmla="*/ 24 h 200"/>
                <a:gd name="T34" fmla="*/ 259 w 262"/>
                <a:gd name="T35" fmla="*/ 30 h 200"/>
                <a:gd name="T36" fmla="*/ 262 w 262"/>
                <a:gd name="T37" fmla="*/ 35 h 200"/>
                <a:gd name="T38" fmla="*/ 262 w 262"/>
                <a:gd name="T39" fmla="*/ 40 h 200"/>
                <a:gd name="T40" fmla="*/ 259 w 262"/>
                <a:gd name="T41" fmla="*/ 43 h 200"/>
                <a:gd name="T42" fmla="*/ 256 w 262"/>
                <a:gd name="T43" fmla="*/ 48 h 200"/>
                <a:gd name="T44" fmla="*/ 251 w 262"/>
                <a:gd name="T45" fmla="*/ 54 h 200"/>
                <a:gd name="T46" fmla="*/ 244 w 262"/>
                <a:gd name="T47" fmla="*/ 60 h 200"/>
                <a:gd name="T48" fmla="*/ 234 w 262"/>
                <a:gd name="T49" fmla="*/ 68 h 200"/>
                <a:gd name="T50" fmla="*/ 223 w 262"/>
                <a:gd name="T51" fmla="*/ 77 h 200"/>
                <a:gd name="T52" fmla="*/ 211 w 262"/>
                <a:gd name="T53" fmla="*/ 86 h 200"/>
                <a:gd name="T54" fmla="*/ 191 w 262"/>
                <a:gd name="T55" fmla="*/ 103 h 200"/>
                <a:gd name="T56" fmla="*/ 161 w 262"/>
                <a:gd name="T57" fmla="*/ 124 h 200"/>
                <a:gd name="T58" fmla="*/ 128 w 262"/>
                <a:gd name="T59" fmla="*/ 143 h 200"/>
                <a:gd name="T60" fmla="*/ 93 w 262"/>
                <a:gd name="T61" fmla="*/ 161 h 200"/>
                <a:gd name="T62" fmla="*/ 67 w 262"/>
                <a:gd name="T63" fmla="*/ 174 h 200"/>
                <a:gd name="T64" fmla="*/ 52 w 262"/>
                <a:gd name="T65" fmla="*/ 182 h 200"/>
                <a:gd name="T66" fmla="*/ 37 w 262"/>
                <a:gd name="T67" fmla="*/ 188 h 200"/>
                <a:gd name="T68" fmla="*/ 26 w 262"/>
                <a:gd name="T69" fmla="*/ 192 h 200"/>
                <a:gd name="T70" fmla="*/ 17 w 262"/>
                <a:gd name="T71" fmla="*/ 196 h 200"/>
                <a:gd name="T72" fmla="*/ 10 w 262"/>
                <a:gd name="T73" fmla="*/ 198 h 200"/>
                <a:gd name="T74" fmla="*/ 4 w 262"/>
                <a:gd name="T75" fmla="*/ 200 h 200"/>
                <a:gd name="T76" fmla="*/ 0 w 262"/>
                <a:gd name="T77" fmla="*/ 200 h 200"/>
                <a:gd name="T78" fmla="*/ 0 w 262"/>
                <a:gd name="T79" fmla="*/ 198 h 200"/>
                <a:gd name="T80" fmla="*/ 1 w 262"/>
                <a:gd name="T81" fmla="*/ 196 h 200"/>
                <a:gd name="T82" fmla="*/ 5 w 262"/>
                <a:gd name="T83" fmla="*/ 191 h 200"/>
                <a:gd name="T84" fmla="*/ 11 w 262"/>
                <a:gd name="T85" fmla="*/ 186 h 200"/>
                <a:gd name="T86" fmla="*/ 20 w 262"/>
                <a:gd name="T87" fmla="*/ 179 h 200"/>
                <a:gd name="T88" fmla="*/ 32 w 262"/>
                <a:gd name="T89" fmla="*/ 171 h 200"/>
                <a:gd name="T90" fmla="*/ 47 w 262"/>
                <a:gd name="T91" fmla="*/ 161 h 200"/>
                <a:gd name="T92" fmla="*/ 63 w 262"/>
                <a:gd name="T93" fmla="*/ 151 h 200"/>
                <a:gd name="T94" fmla="*/ 83 w 262"/>
                <a:gd name="T95" fmla="*/ 139 h 200"/>
                <a:gd name="T96" fmla="*/ 100 w 262"/>
                <a:gd name="T97" fmla="*/ 128 h 200"/>
                <a:gd name="T98" fmla="*/ 116 w 262"/>
                <a:gd name="T99" fmla="*/ 117 h 200"/>
                <a:gd name="T100" fmla="*/ 131 w 262"/>
                <a:gd name="T101" fmla="*/ 106 h 200"/>
                <a:gd name="T102" fmla="*/ 152 w 262"/>
                <a:gd name="T103" fmla="*/ 92 h 200"/>
                <a:gd name="T104" fmla="*/ 176 w 262"/>
                <a:gd name="T105" fmla="*/ 73 h 200"/>
                <a:gd name="T106" fmla="*/ 185 w 262"/>
                <a:gd name="T107" fmla="*/ 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2" h="200">
                  <a:moveTo>
                    <a:pt x="185" y="64"/>
                  </a:moveTo>
                  <a:lnTo>
                    <a:pt x="190" y="59"/>
                  </a:lnTo>
                  <a:lnTo>
                    <a:pt x="195" y="54"/>
                  </a:lnTo>
                  <a:lnTo>
                    <a:pt x="198" y="49"/>
                  </a:lnTo>
                  <a:lnTo>
                    <a:pt x="202" y="46"/>
                  </a:lnTo>
                  <a:lnTo>
                    <a:pt x="204" y="42"/>
                  </a:lnTo>
                  <a:lnTo>
                    <a:pt x="207" y="37"/>
                  </a:lnTo>
                  <a:lnTo>
                    <a:pt x="209" y="35"/>
                  </a:lnTo>
                  <a:lnTo>
                    <a:pt x="211" y="31"/>
                  </a:lnTo>
                  <a:lnTo>
                    <a:pt x="213" y="28"/>
                  </a:lnTo>
                  <a:lnTo>
                    <a:pt x="215" y="25"/>
                  </a:lnTo>
                  <a:lnTo>
                    <a:pt x="215" y="23"/>
                  </a:lnTo>
                  <a:lnTo>
                    <a:pt x="216" y="21"/>
                  </a:lnTo>
                  <a:lnTo>
                    <a:pt x="217" y="16"/>
                  </a:lnTo>
                  <a:lnTo>
                    <a:pt x="216" y="12"/>
                  </a:lnTo>
                  <a:lnTo>
                    <a:pt x="215" y="10"/>
                  </a:lnTo>
                  <a:lnTo>
                    <a:pt x="215" y="9"/>
                  </a:lnTo>
                  <a:lnTo>
                    <a:pt x="215" y="6"/>
                  </a:lnTo>
                  <a:lnTo>
                    <a:pt x="215" y="5"/>
                  </a:lnTo>
                  <a:lnTo>
                    <a:pt x="215" y="4"/>
                  </a:lnTo>
                  <a:lnTo>
                    <a:pt x="216" y="3"/>
                  </a:lnTo>
                  <a:lnTo>
                    <a:pt x="217" y="1"/>
                  </a:lnTo>
                  <a:lnTo>
                    <a:pt x="220" y="0"/>
                  </a:lnTo>
                  <a:lnTo>
                    <a:pt x="221" y="1"/>
                  </a:lnTo>
                  <a:lnTo>
                    <a:pt x="225" y="1"/>
                  </a:lnTo>
                  <a:lnTo>
                    <a:pt x="227" y="3"/>
                  </a:lnTo>
                  <a:lnTo>
                    <a:pt x="229" y="5"/>
                  </a:lnTo>
                  <a:lnTo>
                    <a:pt x="233" y="6"/>
                  </a:lnTo>
                  <a:lnTo>
                    <a:pt x="236" y="9"/>
                  </a:lnTo>
                  <a:lnTo>
                    <a:pt x="240" y="12"/>
                  </a:lnTo>
                  <a:lnTo>
                    <a:pt x="245" y="15"/>
                  </a:lnTo>
                  <a:lnTo>
                    <a:pt x="248" y="18"/>
                  </a:lnTo>
                  <a:lnTo>
                    <a:pt x="252" y="22"/>
                  </a:lnTo>
                  <a:lnTo>
                    <a:pt x="254" y="24"/>
                  </a:lnTo>
                  <a:lnTo>
                    <a:pt x="257" y="28"/>
                  </a:lnTo>
                  <a:lnTo>
                    <a:pt x="259" y="30"/>
                  </a:lnTo>
                  <a:lnTo>
                    <a:pt x="260" y="32"/>
                  </a:lnTo>
                  <a:lnTo>
                    <a:pt x="262" y="35"/>
                  </a:lnTo>
                  <a:lnTo>
                    <a:pt x="262" y="37"/>
                  </a:lnTo>
                  <a:lnTo>
                    <a:pt x="262" y="40"/>
                  </a:lnTo>
                  <a:lnTo>
                    <a:pt x="260" y="41"/>
                  </a:lnTo>
                  <a:lnTo>
                    <a:pt x="259" y="43"/>
                  </a:lnTo>
                  <a:lnTo>
                    <a:pt x="258" y="46"/>
                  </a:lnTo>
                  <a:lnTo>
                    <a:pt x="256" y="48"/>
                  </a:lnTo>
                  <a:lnTo>
                    <a:pt x="253" y="50"/>
                  </a:lnTo>
                  <a:lnTo>
                    <a:pt x="251" y="54"/>
                  </a:lnTo>
                  <a:lnTo>
                    <a:pt x="247" y="56"/>
                  </a:lnTo>
                  <a:lnTo>
                    <a:pt x="244" y="60"/>
                  </a:lnTo>
                  <a:lnTo>
                    <a:pt x="239" y="64"/>
                  </a:lnTo>
                  <a:lnTo>
                    <a:pt x="234" y="68"/>
                  </a:lnTo>
                  <a:lnTo>
                    <a:pt x="229" y="72"/>
                  </a:lnTo>
                  <a:lnTo>
                    <a:pt x="223" y="77"/>
                  </a:lnTo>
                  <a:lnTo>
                    <a:pt x="219" y="81"/>
                  </a:lnTo>
                  <a:lnTo>
                    <a:pt x="211" y="86"/>
                  </a:lnTo>
                  <a:lnTo>
                    <a:pt x="205" y="91"/>
                  </a:lnTo>
                  <a:lnTo>
                    <a:pt x="191" y="103"/>
                  </a:lnTo>
                  <a:lnTo>
                    <a:pt x="177" y="114"/>
                  </a:lnTo>
                  <a:lnTo>
                    <a:pt x="161" y="124"/>
                  </a:lnTo>
                  <a:lnTo>
                    <a:pt x="145" y="134"/>
                  </a:lnTo>
                  <a:lnTo>
                    <a:pt x="128" y="143"/>
                  </a:lnTo>
                  <a:lnTo>
                    <a:pt x="111" y="153"/>
                  </a:lnTo>
                  <a:lnTo>
                    <a:pt x="93" y="161"/>
                  </a:lnTo>
                  <a:lnTo>
                    <a:pt x="75" y="171"/>
                  </a:lnTo>
                  <a:lnTo>
                    <a:pt x="67" y="174"/>
                  </a:lnTo>
                  <a:lnTo>
                    <a:pt x="59" y="178"/>
                  </a:lnTo>
                  <a:lnTo>
                    <a:pt x="52" y="182"/>
                  </a:lnTo>
                  <a:lnTo>
                    <a:pt x="44" y="185"/>
                  </a:lnTo>
                  <a:lnTo>
                    <a:pt x="37" y="188"/>
                  </a:lnTo>
                  <a:lnTo>
                    <a:pt x="31" y="190"/>
                  </a:lnTo>
                  <a:lnTo>
                    <a:pt x="26" y="192"/>
                  </a:lnTo>
                  <a:lnTo>
                    <a:pt x="22" y="195"/>
                  </a:lnTo>
                  <a:lnTo>
                    <a:pt x="17" y="196"/>
                  </a:lnTo>
                  <a:lnTo>
                    <a:pt x="12" y="197"/>
                  </a:lnTo>
                  <a:lnTo>
                    <a:pt x="10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3" y="20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198"/>
                  </a:lnTo>
                  <a:lnTo>
                    <a:pt x="0" y="197"/>
                  </a:lnTo>
                  <a:lnTo>
                    <a:pt x="1" y="196"/>
                  </a:lnTo>
                  <a:lnTo>
                    <a:pt x="3" y="194"/>
                  </a:lnTo>
                  <a:lnTo>
                    <a:pt x="5" y="191"/>
                  </a:lnTo>
                  <a:lnTo>
                    <a:pt x="7" y="189"/>
                  </a:lnTo>
                  <a:lnTo>
                    <a:pt x="11" y="186"/>
                  </a:lnTo>
                  <a:lnTo>
                    <a:pt x="16" y="183"/>
                  </a:lnTo>
                  <a:lnTo>
                    <a:pt x="20" y="179"/>
                  </a:lnTo>
                  <a:lnTo>
                    <a:pt x="25" y="176"/>
                  </a:lnTo>
                  <a:lnTo>
                    <a:pt x="32" y="171"/>
                  </a:lnTo>
                  <a:lnTo>
                    <a:pt x="38" y="166"/>
                  </a:lnTo>
                  <a:lnTo>
                    <a:pt x="47" y="161"/>
                  </a:lnTo>
                  <a:lnTo>
                    <a:pt x="55" y="157"/>
                  </a:lnTo>
                  <a:lnTo>
                    <a:pt x="63" y="151"/>
                  </a:lnTo>
                  <a:lnTo>
                    <a:pt x="73" y="145"/>
                  </a:lnTo>
                  <a:lnTo>
                    <a:pt x="83" y="139"/>
                  </a:lnTo>
                  <a:lnTo>
                    <a:pt x="91" y="134"/>
                  </a:lnTo>
                  <a:lnTo>
                    <a:pt x="100" y="128"/>
                  </a:lnTo>
                  <a:lnTo>
                    <a:pt x="109" y="122"/>
                  </a:lnTo>
                  <a:lnTo>
                    <a:pt x="116" y="117"/>
                  </a:lnTo>
                  <a:lnTo>
                    <a:pt x="124" y="112"/>
                  </a:lnTo>
                  <a:lnTo>
                    <a:pt x="131" y="106"/>
                  </a:lnTo>
                  <a:lnTo>
                    <a:pt x="139" y="102"/>
                  </a:lnTo>
                  <a:lnTo>
                    <a:pt x="152" y="92"/>
                  </a:lnTo>
                  <a:lnTo>
                    <a:pt x="165" y="83"/>
                  </a:lnTo>
                  <a:lnTo>
                    <a:pt x="176" y="73"/>
                  </a:lnTo>
                  <a:lnTo>
                    <a:pt x="185" y="64"/>
                  </a:lnTo>
                  <a:lnTo>
                    <a:pt x="185" y="64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111"/>
            <p:cNvSpPr/>
            <p:nvPr/>
          </p:nvSpPr>
          <p:spPr bwMode="auto">
            <a:xfrm>
              <a:off x="1501210" y="2736331"/>
              <a:ext cx="429330" cy="440409"/>
            </a:xfrm>
            <a:custGeom>
              <a:avLst/>
              <a:gdLst>
                <a:gd name="T0" fmla="*/ 45 w 155"/>
                <a:gd name="T1" fmla="*/ 138 h 159"/>
                <a:gd name="T2" fmla="*/ 40 w 155"/>
                <a:gd name="T3" fmla="*/ 142 h 159"/>
                <a:gd name="T4" fmla="*/ 35 w 155"/>
                <a:gd name="T5" fmla="*/ 144 h 159"/>
                <a:gd name="T6" fmla="*/ 31 w 155"/>
                <a:gd name="T7" fmla="*/ 147 h 159"/>
                <a:gd name="T8" fmla="*/ 26 w 155"/>
                <a:gd name="T9" fmla="*/ 149 h 159"/>
                <a:gd name="T10" fmla="*/ 22 w 155"/>
                <a:gd name="T11" fmla="*/ 151 h 159"/>
                <a:gd name="T12" fmla="*/ 19 w 155"/>
                <a:gd name="T13" fmla="*/ 153 h 159"/>
                <a:gd name="T14" fmla="*/ 16 w 155"/>
                <a:gd name="T15" fmla="*/ 155 h 159"/>
                <a:gd name="T16" fmla="*/ 13 w 155"/>
                <a:gd name="T17" fmla="*/ 156 h 159"/>
                <a:gd name="T18" fmla="*/ 8 w 155"/>
                <a:gd name="T19" fmla="*/ 157 h 159"/>
                <a:gd name="T20" fmla="*/ 4 w 155"/>
                <a:gd name="T21" fmla="*/ 159 h 159"/>
                <a:gd name="T22" fmla="*/ 2 w 155"/>
                <a:gd name="T23" fmla="*/ 159 h 159"/>
                <a:gd name="T24" fmla="*/ 0 w 155"/>
                <a:gd name="T25" fmla="*/ 159 h 159"/>
                <a:gd name="T26" fmla="*/ 0 w 155"/>
                <a:gd name="T27" fmla="*/ 157 h 159"/>
                <a:gd name="T28" fmla="*/ 0 w 155"/>
                <a:gd name="T29" fmla="*/ 155 h 159"/>
                <a:gd name="T30" fmla="*/ 2 w 155"/>
                <a:gd name="T31" fmla="*/ 153 h 159"/>
                <a:gd name="T32" fmla="*/ 4 w 155"/>
                <a:gd name="T33" fmla="*/ 149 h 159"/>
                <a:gd name="T34" fmla="*/ 7 w 155"/>
                <a:gd name="T35" fmla="*/ 148 h 159"/>
                <a:gd name="T36" fmla="*/ 8 w 155"/>
                <a:gd name="T37" fmla="*/ 145 h 159"/>
                <a:gd name="T38" fmla="*/ 12 w 155"/>
                <a:gd name="T39" fmla="*/ 143 h 159"/>
                <a:gd name="T40" fmla="*/ 14 w 155"/>
                <a:gd name="T41" fmla="*/ 142 h 159"/>
                <a:gd name="T42" fmla="*/ 16 w 155"/>
                <a:gd name="T43" fmla="*/ 138 h 159"/>
                <a:gd name="T44" fmla="*/ 20 w 155"/>
                <a:gd name="T45" fmla="*/ 136 h 159"/>
                <a:gd name="T46" fmla="*/ 23 w 155"/>
                <a:gd name="T47" fmla="*/ 133 h 159"/>
                <a:gd name="T48" fmla="*/ 28 w 155"/>
                <a:gd name="T49" fmla="*/ 130 h 159"/>
                <a:gd name="T50" fmla="*/ 32 w 155"/>
                <a:gd name="T51" fmla="*/ 126 h 159"/>
                <a:gd name="T52" fmla="*/ 37 w 155"/>
                <a:gd name="T53" fmla="*/ 123 h 159"/>
                <a:gd name="T54" fmla="*/ 43 w 155"/>
                <a:gd name="T55" fmla="*/ 118 h 159"/>
                <a:gd name="T56" fmla="*/ 47 w 155"/>
                <a:gd name="T57" fmla="*/ 112 h 159"/>
                <a:gd name="T58" fmla="*/ 53 w 155"/>
                <a:gd name="T59" fmla="*/ 106 h 159"/>
                <a:gd name="T60" fmla="*/ 59 w 155"/>
                <a:gd name="T61" fmla="*/ 100 h 159"/>
                <a:gd name="T62" fmla="*/ 66 w 155"/>
                <a:gd name="T63" fmla="*/ 93 h 159"/>
                <a:gd name="T64" fmla="*/ 72 w 155"/>
                <a:gd name="T65" fmla="*/ 85 h 159"/>
                <a:gd name="T66" fmla="*/ 80 w 155"/>
                <a:gd name="T67" fmla="*/ 76 h 159"/>
                <a:gd name="T68" fmla="*/ 88 w 155"/>
                <a:gd name="T69" fmla="*/ 68 h 159"/>
                <a:gd name="T70" fmla="*/ 95 w 155"/>
                <a:gd name="T71" fmla="*/ 58 h 159"/>
                <a:gd name="T72" fmla="*/ 103 w 155"/>
                <a:gd name="T73" fmla="*/ 48 h 159"/>
                <a:gd name="T74" fmla="*/ 112 w 155"/>
                <a:gd name="T75" fmla="*/ 37 h 159"/>
                <a:gd name="T76" fmla="*/ 121 w 155"/>
                <a:gd name="T77" fmla="*/ 25 h 159"/>
                <a:gd name="T78" fmla="*/ 131 w 155"/>
                <a:gd name="T79" fmla="*/ 13 h 159"/>
                <a:gd name="T80" fmla="*/ 140 w 155"/>
                <a:gd name="T81" fmla="*/ 0 h 159"/>
                <a:gd name="T82" fmla="*/ 148 w 155"/>
                <a:gd name="T83" fmla="*/ 15 h 159"/>
                <a:gd name="T84" fmla="*/ 155 w 155"/>
                <a:gd name="T85" fmla="*/ 31 h 159"/>
                <a:gd name="T86" fmla="*/ 146 w 155"/>
                <a:gd name="T87" fmla="*/ 40 h 159"/>
                <a:gd name="T88" fmla="*/ 138 w 155"/>
                <a:gd name="T89" fmla="*/ 50 h 159"/>
                <a:gd name="T90" fmla="*/ 131 w 155"/>
                <a:gd name="T91" fmla="*/ 60 h 159"/>
                <a:gd name="T92" fmla="*/ 122 w 155"/>
                <a:gd name="T93" fmla="*/ 68 h 159"/>
                <a:gd name="T94" fmla="*/ 115 w 155"/>
                <a:gd name="T95" fmla="*/ 76 h 159"/>
                <a:gd name="T96" fmla="*/ 108 w 155"/>
                <a:gd name="T97" fmla="*/ 85 h 159"/>
                <a:gd name="T98" fmla="*/ 101 w 155"/>
                <a:gd name="T99" fmla="*/ 92 h 159"/>
                <a:gd name="T100" fmla="*/ 94 w 155"/>
                <a:gd name="T101" fmla="*/ 99 h 159"/>
                <a:gd name="T102" fmla="*/ 87 w 155"/>
                <a:gd name="T103" fmla="*/ 105 h 159"/>
                <a:gd name="T104" fmla="*/ 81 w 155"/>
                <a:gd name="T105" fmla="*/ 111 h 159"/>
                <a:gd name="T106" fmla="*/ 74 w 155"/>
                <a:gd name="T107" fmla="*/ 117 h 159"/>
                <a:gd name="T108" fmla="*/ 68 w 155"/>
                <a:gd name="T109" fmla="*/ 122 h 159"/>
                <a:gd name="T110" fmla="*/ 62 w 155"/>
                <a:gd name="T111" fmla="*/ 126 h 159"/>
                <a:gd name="T112" fmla="*/ 56 w 155"/>
                <a:gd name="T113" fmla="*/ 131 h 159"/>
                <a:gd name="T114" fmla="*/ 50 w 155"/>
                <a:gd name="T115" fmla="*/ 135 h 159"/>
                <a:gd name="T116" fmla="*/ 45 w 155"/>
                <a:gd name="T117" fmla="*/ 138 h 159"/>
                <a:gd name="T118" fmla="*/ 45 w 155"/>
                <a:gd name="T119" fmla="*/ 13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5" h="159">
                  <a:moveTo>
                    <a:pt x="45" y="138"/>
                  </a:moveTo>
                  <a:lnTo>
                    <a:pt x="40" y="142"/>
                  </a:lnTo>
                  <a:lnTo>
                    <a:pt x="35" y="144"/>
                  </a:lnTo>
                  <a:lnTo>
                    <a:pt x="31" y="147"/>
                  </a:lnTo>
                  <a:lnTo>
                    <a:pt x="26" y="149"/>
                  </a:lnTo>
                  <a:lnTo>
                    <a:pt x="22" y="151"/>
                  </a:lnTo>
                  <a:lnTo>
                    <a:pt x="19" y="153"/>
                  </a:lnTo>
                  <a:lnTo>
                    <a:pt x="16" y="155"/>
                  </a:lnTo>
                  <a:lnTo>
                    <a:pt x="13" y="156"/>
                  </a:lnTo>
                  <a:lnTo>
                    <a:pt x="8" y="157"/>
                  </a:lnTo>
                  <a:lnTo>
                    <a:pt x="4" y="159"/>
                  </a:lnTo>
                  <a:lnTo>
                    <a:pt x="2" y="159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2" y="153"/>
                  </a:lnTo>
                  <a:lnTo>
                    <a:pt x="4" y="149"/>
                  </a:lnTo>
                  <a:lnTo>
                    <a:pt x="7" y="148"/>
                  </a:lnTo>
                  <a:lnTo>
                    <a:pt x="8" y="145"/>
                  </a:lnTo>
                  <a:lnTo>
                    <a:pt x="12" y="143"/>
                  </a:lnTo>
                  <a:lnTo>
                    <a:pt x="14" y="142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3" y="133"/>
                  </a:lnTo>
                  <a:lnTo>
                    <a:pt x="28" y="130"/>
                  </a:lnTo>
                  <a:lnTo>
                    <a:pt x="32" y="126"/>
                  </a:lnTo>
                  <a:lnTo>
                    <a:pt x="37" y="123"/>
                  </a:lnTo>
                  <a:lnTo>
                    <a:pt x="43" y="118"/>
                  </a:lnTo>
                  <a:lnTo>
                    <a:pt x="47" y="112"/>
                  </a:lnTo>
                  <a:lnTo>
                    <a:pt x="53" y="106"/>
                  </a:lnTo>
                  <a:lnTo>
                    <a:pt x="59" y="100"/>
                  </a:lnTo>
                  <a:lnTo>
                    <a:pt x="66" y="93"/>
                  </a:lnTo>
                  <a:lnTo>
                    <a:pt x="72" y="85"/>
                  </a:lnTo>
                  <a:lnTo>
                    <a:pt x="80" y="76"/>
                  </a:lnTo>
                  <a:lnTo>
                    <a:pt x="88" y="68"/>
                  </a:lnTo>
                  <a:lnTo>
                    <a:pt x="95" y="58"/>
                  </a:lnTo>
                  <a:lnTo>
                    <a:pt x="103" y="48"/>
                  </a:lnTo>
                  <a:lnTo>
                    <a:pt x="112" y="37"/>
                  </a:lnTo>
                  <a:lnTo>
                    <a:pt x="121" y="25"/>
                  </a:lnTo>
                  <a:lnTo>
                    <a:pt x="131" y="13"/>
                  </a:lnTo>
                  <a:lnTo>
                    <a:pt x="140" y="0"/>
                  </a:lnTo>
                  <a:lnTo>
                    <a:pt x="148" y="15"/>
                  </a:lnTo>
                  <a:lnTo>
                    <a:pt x="155" y="31"/>
                  </a:lnTo>
                  <a:lnTo>
                    <a:pt x="146" y="40"/>
                  </a:lnTo>
                  <a:lnTo>
                    <a:pt x="138" y="50"/>
                  </a:lnTo>
                  <a:lnTo>
                    <a:pt x="131" y="60"/>
                  </a:lnTo>
                  <a:lnTo>
                    <a:pt x="122" y="68"/>
                  </a:lnTo>
                  <a:lnTo>
                    <a:pt x="115" y="76"/>
                  </a:lnTo>
                  <a:lnTo>
                    <a:pt x="108" y="85"/>
                  </a:lnTo>
                  <a:lnTo>
                    <a:pt x="101" y="92"/>
                  </a:lnTo>
                  <a:lnTo>
                    <a:pt x="94" y="99"/>
                  </a:lnTo>
                  <a:lnTo>
                    <a:pt x="87" y="105"/>
                  </a:lnTo>
                  <a:lnTo>
                    <a:pt x="81" y="111"/>
                  </a:lnTo>
                  <a:lnTo>
                    <a:pt x="74" y="117"/>
                  </a:lnTo>
                  <a:lnTo>
                    <a:pt x="68" y="122"/>
                  </a:lnTo>
                  <a:lnTo>
                    <a:pt x="62" y="126"/>
                  </a:lnTo>
                  <a:lnTo>
                    <a:pt x="56" y="131"/>
                  </a:lnTo>
                  <a:lnTo>
                    <a:pt x="50" y="135"/>
                  </a:lnTo>
                  <a:lnTo>
                    <a:pt x="45" y="138"/>
                  </a:lnTo>
                  <a:lnTo>
                    <a:pt x="45" y="138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12"/>
            <p:cNvSpPr/>
            <p:nvPr/>
          </p:nvSpPr>
          <p:spPr bwMode="auto">
            <a:xfrm>
              <a:off x="1501210" y="2924682"/>
              <a:ext cx="531814" cy="542893"/>
            </a:xfrm>
            <a:custGeom>
              <a:avLst/>
              <a:gdLst>
                <a:gd name="T0" fmla="*/ 54 w 192"/>
                <a:gd name="T1" fmla="*/ 144 h 196"/>
                <a:gd name="T2" fmla="*/ 69 w 192"/>
                <a:gd name="T3" fmla="*/ 131 h 196"/>
                <a:gd name="T4" fmla="*/ 83 w 192"/>
                <a:gd name="T5" fmla="*/ 117 h 196"/>
                <a:gd name="T6" fmla="*/ 99 w 192"/>
                <a:gd name="T7" fmla="*/ 100 h 196"/>
                <a:gd name="T8" fmla="*/ 115 w 192"/>
                <a:gd name="T9" fmla="*/ 81 h 196"/>
                <a:gd name="T10" fmla="*/ 132 w 192"/>
                <a:gd name="T11" fmla="*/ 61 h 196"/>
                <a:gd name="T12" fmla="*/ 150 w 192"/>
                <a:gd name="T13" fmla="*/ 38 h 196"/>
                <a:gd name="T14" fmla="*/ 168 w 192"/>
                <a:gd name="T15" fmla="*/ 13 h 196"/>
                <a:gd name="T16" fmla="*/ 180 w 192"/>
                <a:gd name="T17" fmla="*/ 7 h 196"/>
                <a:gd name="T18" fmla="*/ 185 w 192"/>
                <a:gd name="T19" fmla="*/ 19 h 196"/>
                <a:gd name="T20" fmla="*/ 189 w 192"/>
                <a:gd name="T21" fmla="*/ 29 h 196"/>
                <a:gd name="T22" fmla="*/ 190 w 192"/>
                <a:gd name="T23" fmla="*/ 34 h 196"/>
                <a:gd name="T24" fmla="*/ 190 w 192"/>
                <a:gd name="T25" fmla="*/ 37 h 196"/>
                <a:gd name="T26" fmla="*/ 189 w 192"/>
                <a:gd name="T27" fmla="*/ 39 h 196"/>
                <a:gd name="T28" fmla="*/ 186 w 192"/>
                <a:gd name="T29" fmla="*/ 44 h 196"/>
                <a:gd name="T30" fmla="*/ 181 w 192"/>
                <a:gd name="T31" fmla="*/ 50 h 196"/>
                <a:gd name="T32" fmla="*/ 175 w 192"/>
                <a:gd name="T33" fmla="*/ 57 h 196"/>
                <a:gd name="T34" fmla="*/ 168 w 192"/>
                <a:gd name="T35" fmla="*/ 65 h 196"/>
                <a:gd name="T36" fmla="*/ 159 w 192"/>
                <a:gd name="T37" fmla="*/ 75 h 196"/>
                <a:gd name="T38" fmla="*/ 149 w 192"/>
                <a:gd name="T39" fmla="*/ 87 h 196"/>
                <a:gd name="T40" fmla="*/ 132 w 192"/>
                <a:gd name="T41" fmla="*/ 106 h 196"/>
                <a:gd name="T42" fmla="*/ 108 w 192"/>
                <a:gd name="T43" fmla="*/ 130 h 196"/>
                <a:gd name="T44" fmla="*/ 85 w 192"/>
                <a:gd name="T45" fmla="*/ 149 h 196"/>
                <a:gd name="T46" fmla="*/ 62 w 192"/>
                <a:gd name="T47" fmla="*/ 166 h 196"/>
                <a:gd name="T48" fmla="*/ 45 w 192"/>
                <a:gd name="T49" fmla="*/ 176 h 196"/>
                <a:gd name="T50" fmla="*/ 34 w 192"/>
                <a:gd name="T51" fmla="*/ 182 h 196"/>
                <a:gd name="T52" fmla="*/ 26 w 192"/>
                <a:gd name="T53" fmla="*/ 187 h 196"/>
                <a:gd name="T54" fmla="*/ 17 w 192"/>
                <a:gd name="T55" fmla="*/ 191 h 196"/>
                <a:gd name="T56" fmla="*/ 12 w 192"/>
                <a:gd name="T57" fmla="*/ 193 h 196"/>
                <a:gd name="T58" fmla="*/ 7 w 192"/>
                <a:gd name="T59" fmla="*/ 196 h 196"/>
                <a:gd name="T60" fmla="*/ 3 w 192"/>
                <a:gd name="T61" fmla="*/ 196 h 196"/>
                <a:gd name="T62" fmla="*/ 1 w 192"/>
                <a:gd name="T63" fmla="*/ 196 h 196"/>
                <a:gd name="T64" fmla="*/ 0 w 192"/>
                <a:gd name="T65" fmla="*/ 194 h 196"/>
                <a:gd name="T66" fmla="*/ 0 w 192"/>
                <a:gd name="T67" fmla="*/ 192 h 196"/>
                <a:gd name="T68" fmla="*/ 2 w 192"/>
                <a:gd name="T69" fmla="*/ 190 h 196"/>
                <a:gd name="T70" fmla="*/ 7 w 192"/>
                <a:gd name="T71" fmla="*/ 185 h 196"/>
                <a:gd name="T72" fmla="*/ 13 w 192"/>
                <a:gd name="T73" fmla="*/ 179 h 196"/>
                <a:gd name="T74" fmla="*/ 20 w 192"/>
                <a:gd name="T75" fmla="*/ 173 h 196"/>
                <a:gd name="T76" fmla="*/ 29 w 192"/>
                <a:gd name="T77" fmla="*/ 165 h 196"/>
                <a:gd name="T78" fmla="*/ 41 w 192"/>
                <a:gd name="T79" fmla="*/ 155 h 196"/>
                <a:gd name="T80" fmla="*/ 47 w 192"/>
                <a:gd name="T81" fmla="*/ 15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196">
                  <a:moveTo>
                    <a:pt x="47" y="150"/>
                  </a:moveTo>
                  <a:lnTo>
                    <a:pt x="54" y="144"/>
                  </a:lnTo>
                  <a:lnTo>
                    <a:pt x="62" y="138"/>
                  </a:lnTo>
                  <a:lnTo>
                    <a:pt x="69" y="131"/>
                  </a:lnTo>
                  <a:lnTo>
                    <a:pt x="76" y="124"/>
                  </a:lnTo>
                  <a:lnTo>
                    <a:pt x="83" y="117"/>
                  </a:lnTo>
                  <a:lnTo>
                    <a:pt x="91" y="108"/>
                  </a:lnTo>
                  <a:lnTo>
                    <a:pt x="99" y="100"/>
                  </a:lnTo>
                  <a:lnTo>
                    <a:pt x="107" y="91"/>
                  </a:lnTo>
                  <a:lnTo>
                    <a:pt x="115" y="81"/>
                  </a:lnTo>
                  <a:lnTo>
                    <a:pt x="124" y="71"/>
                  </a:lnTo>
                  <a:lnTo>
                    <a:pt x="132" y="61"/>
                  </a:lnTo>
                  <a:lnTo>
                    <a:pt x="140" y="49"/>
                  </a:lnTo>
                  <a:lnTo>
                    <a:pt x="150" y="38"/>
                  </a:lnTo>
                  <a:lnTo>
                    <a:pt x="158" y="25"/>
                  </a:lnTo>
                  <a:lnTo>
                    <a:pt x="168" y="13"/>
                  </a:lnTo>
                  <a:lnTo>
                    <a:pt x="177" y="0"/>
                  </a:lnTo>
                  <a:lnTo>
                    <a:pt x="180" y="7"/>
                  </a:lnTo>
                  <a:lnTo>
                    <a:pt x="182" y="13"/>
                  </a:lnTo>
                  <a:lnTo>
                    <a:pt x="185" y="19"/>
                  </a:lnTo>
                  <a:lnTo>
                    <a:pt x="187" y="25"/>
                  </a:lnTo>
                  <a:lnTo>
                    <a:pt x="189" y="29"/>
                  </a:lnTo>
                  <a:lnTo>
                    <a:pt x="190" y="32"/>
                  </a:lnTo>
                  <a:lnTo>
                    <a:pt x="190" y="34"/>
                  </a:lnTo>
                  <a:lnTo>
                    <a:pt x="192" y="37"/>
                  </a:lnTo>
                  <a:lnTo>
                    <a:pt x="190" y="37"/>
                  </a:lnTo>
                  <a:lnTo>
                    <a:pt x="190" y="38"/>
                  </a:lnTo>
                  <a:lnTo>
                    <a:pt x="189" y="39"/>
                  </a:lnTo>
                  <a:lnTo>
                    <a:pt x="188" y="42"/>
                  </a:lnTo>
                  <a:lnTo>
                    <a:pt x="186" y="44"/>
                  </a:lnTo>
                  <a:lnTo>
                    <a:pt x="185" y="46"/>
                  </a:lnTo>
                  <a:lnTo>
                    <a:pt x="181" y="50"/>
                  </a:lnTo>
                  <a:lnTo>
                    <a:pt x="179" y="54"/>
                  </a:lnTo>
                  <a:lnTo>
                    <a:pt x="175" y="57"/>
                  </a:lnTo>
                  <a:lnTo>
                    <a:pt x="171" y="61"/>
                  </a:lnTo>
                  <a:lnTo>
                    <a:pt x="168" y="65"/>
                  </a:lnTo>
                  <a:lnTo>
                    <a:pt x="163" y="70"/>
                  </a:lnTo>
                  <a:lnTo>
                    <a:pt x="159" y="75"/>
                  </a:lnTo>
                  <a:lnTo>
                    <a:pt x="153" y="81"/>
                  </a:lnTo>
                  <a:lnTo>
                    <a:pt x="149" y="87"/>
                  </a:lnTo>
                  <a:lnTo>
                    <a:pt x="143" y="93"/>
                  </a:lnTo>
                  <a:lnTo>
                    <a:pt x="132" y="106"/>
                  </a:lnTo>
                  <a:lnTo>
                    <a:pt x="120" y="119"/>
                  </a:lnTo>
                  <a:lnTo>
                    <a:pt x="108" y="130"/>
                  </a:lnTo>
                  <a:lnTo>
                    <a:pt x="97" y="141"/>
                  </a:lnTo>
                  <a:lnTo>
                    <a:pt x="85" y="149"/>
                  </a:lnTo>
                  <a:lnTo>
                    <a:pt x="74" y="159"/>
                  </a:lnTo>
                  <a:lnTo>
                    <a:pt x="62" y="166"/>
                  </a:lnTo>
                  <a:lnTo>
                    <a:pt x="51" y="173"/>
                  </a:lnTo>
                  <a:lnTo>
                    <a:pt x="45" y="176"/>
                  </a:lnTo>
                  <a:lnTo>
                    <a:pt x="40" y="179"/>
                  </a:lnTo>
                  <a:lnTo>
                    <a:pt x="34" y="182"/>
                  </a:lnTo>
                  <a:lnTo>
                    <a:pt x="29" y="185"/>
                  </a:lnTo>
                  <a:lnTo>
                    <a:pt x="26" y="187"/>
                  </a:lnTo>
                  <a:lnTo>
                    <a:pt x="22" y="190"/>
                  </a:lnTo>
                  <a:lnTo>
                    <a:pt x="17" y="191"/>
                  </a:lnTo>
                  <a:lnTo>
                    <a:pt x="15" y="192"/>
                  </a:lnTo>
                  <a:lnTo>
                    <a:pt x="12" y="193"/>
                  </a:lnTo>
                  <a:lnTo>
                    <a:pt x="9" y="194"/>
                  </a:lnTo>
                  <a:lnTo>
                    <a:pt x="7" y="196"/>
                  </a:lnTo>
                  <a:lnTo>
                    <a:pt x="4" y="196"/>
                  </a:lnTo>
                  <a:lnTo>
                    <a:pt x="3" y="196"/>
                  </a:lnTo>
                  <a:lnTo>
                    <a:pt x="2" y="196"/>
                  </a:lnTo>
                  <a:lnTo>
                    <a:pt x="1" y="196"/>
                  </a:lnTo>
                  <a:lnTo>
                    <a:pt x="0" y="196"/>
                  </a:lnTo>
                  <a:lnTo>
                    <a:pt x="0" y="194"/>
                  </a:lnTo>
                  <a:lnTo>
                    <a:pt x="0" y="193"/>
                  </a:lnTo>
                  <a:lnTo>
                    <a:pt x="0" y="192"/>
                  </a:lnTo>
                  <a:lnTo>
                    <a:pt x="1" y="191"/>
                  </a:lnTo>
                  <a:lnTo>
                    <a:pt x="2" y="190"/>
                  </a:lnTo>
                  <a:lnTo>
                    <a:pt x="4" y="187"/>
                  </a:lnTo>
                  <a:lnTo>
                    <a:pt x="7" y="185"/>
                  </a:lnTo>
                  <a:lnTo>
                    <a:pt x="9" y="182"/>
                  </a:lnTo>
                  <a:lnTo>
                    <a:pt x="13" y="179"/>
                  </a:lnTo>
                  <a:lnTo>
                    <a:pt x="16" y="176"/>
                  </a:lnTo>
                  <a:lnTo>
                    <a:pt x="20" y="173"/>
                  </a:lnTo>
                  <a:lnTo>
                    <a:pt x="25" y="168"/>
                  </a:lnTo>
                  <a:lnTo>
                    <a:pt x="29" y="165"/>
                  </a:lnTo>
                  <a:lnTo>
                    <a:pt x="35" y="160"/>
                  </a:lnTo>
                  <a:lnTo>
                    <a:pt x="41" y="155"/>
                  </a:lnTo>
                  <a:lnTo>
                    <a:pt x="47" y="150"/>
                  </a:lnTo>
                  <a:lnTo>
                    <a:pt x="47" y="150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 bwMode="auto">
            <a:xfrm>
              <a:off x="1786507" y="2672625"/>
              <a:ext cx="326844" cy="1005461"/>
            </a:xfrm>
            <a:custGeom>
              <a:avLst/>
              <a:gdLst>
                <a:gd name="connsiteX0" fmla="*/ 63707 w 326844"/>
                <a:gd name="connsiteY0" fmla="*/ 0 h 1005461"/>
                <a:gd name="connsiteX1" fmla="*/ 94176 w 326844"/>
                <a:gd name="connsiteY1" fmla="*/ 27699 h 1005461"/>
                <a:gd name="connsiteX2" fmla="*/ 119104 w 326844"/>
                <a:gd name="connsiteY2" fmla="*/ 49858 h 1005461"/>
                <a:gd name="connsiteX3" fmla="*/ 144033 w 326844"/>
                <a:gd name="connsiteY3" fmla="*/ 72017 h 1005461"/>
                <a:gd name="connsiteX4" fmla="*/ 163422 w 326844"/>
                <a:gd name="connsiteY4" fmla="*/ 96945 h 1005461"/>
                <a:gd name="connsiteX5" fmla="*/ 182811 w 326844"/>
                <a:gd name="connsiteY5" fmla="*/ 116334 h 1005461"/>
                <a:gd name="connsiteX6" fmla="*/ 199430 w 326844"/>
                <a:gd name="connsiteY6" fmla="*/ 135724 h 1005461"/>
                <a:gd name="connsiteX7" fmla="*/ 216050 w 326844"/>
                <a:gd name="connsiteY7" fmla="*/ 155113 h 1005461"/>
                <a:gd name="connsiteX8" fmla="*/ 229899 w 326844"/>
                <a:gd name="connsiteY8" fmla="*/ 171732 h 1005461"/>
                <a:gd name="connsiteX9" fmla="*/ 246518 w 326844"/>
                <a:gd name="connsiteY9" fmla="*/ 216050 h 1005461"/>
                <a:gd name="connsiteX10" fmla="*/ 263137 w 326844"/>
                <a:gd name="connsiteY10" fmla="*/ 254828 h 1005461"/>
                <a:gd name="connsiteX11" fmla="*/ 282526 w 326844"/>
                <a:gd name="connsiteY11" fmla="*/ 299146 h 1005461"/>
                <a:gd name="connsiteX12" fmla="*/ 299145 w 326844"/>
                <a:gd name="connsiteY12" fmla="*/ 343463 h 1005461"/>
                <a:gd name="connsiteX13" fmla="*/ 304685 w 326844"/>
                <a:gd name="connsiteY13" fmla="*/ 371162 h 1005461"/>
                <a:gd name="connsiteX14" fmla="*/ 312995 w 326844"/>
                <a:gd name="connsiteY14" fmla="*/ 393321 h 1005461"/>
                <a:gd name="connsiteX15" fmla="*/ 318534 w 326844"/>
                <a:gd name="connsiteY15" fmla="*/ 421020 h 1005461"/>
                <a:gd name="connsiteX16" fmla="*/ 321304 w 326844"/>
                <a:gd name="connsiteY16" fmla="*/ 443179 h 1005461"/>
                <a:gd name="connsiteX17" fmla="*/ 324074 w 326844"/>
                <a:gd name="connsiteY17" fmla="*/ 470877 h 1005461"/>
                <a:gd name="connsiteX18" fmla="*/ 326844 w 326844"/>
                <a:gd name="connsiteY18" fmla="*/ 495806 h 1005461"/>
                <a:gd name="connsiteX19" fmla="*/ 326844 w 326844"/>
                <a:gd name="connsiteY19" fmla="*/ 523505 h 1005461"/>
                <a:gd name="connsiteX20" fmla="*/ 326844 w 326844"/>
                <a:gd name="connsiteY20" fmla="*/ 548433 h 1005461"/>
                <a:gd name="connsiteX21" fmla="*/ 326844 w 326844"/>
                <a:gd name="connsiteY21" fmla="*/ 578902 h 1005461"/>
                <a:gd name="connsiteX22" fmla="*/ 326844 w 326844"/>
                <a:gd name="connsiteY22" fmla="*/ 609370 h 1005461"/>
                <a:gd name="connsiteX23" fmla="*/ 324074 w 326844"/>
                <a:gd name="connsiteY23" fmla="*/ 637069 h 1005461"/>
                <a:gd name="connsiteX24" fmla="*/ 321304 w 326844"/>
                <a:gd name="connsiteY24" fmla="*/ 664768 h 1005461"/>
                <a:gd name="connsiteX25" fmla="*/ 318534 w 326844"/>
                <a:gd name="connsiteY25" fmla="*/ 695236 h 1005461"/>
                <a:gd name="connsiteX26" fmla="*/ 312995 w 326844"/>
                <a:gd name="connsiteY26" fmla="*/ 720165 h 1005461"/>
                <a:gd name="connsiteX27" fmla="*/ 304685 w 326844"/>
                <a:gd name="connsiteY27" fmla="*/ 750634 h 1005461"/>
                <a:gd name="connsiteX28" fmla="*/ 299145 w 326844"/>
                <a:gd name="connsiteY28" fmla="*/ 778332 h 1005461"/>
                <a:gd name="connsiteX29" fmla="*/ 288066 w 326844"/>
                <a:gd name="connsiteY29" fmla="*/ 803261 h 1005461"/>
                <a:gd name="connsiteX30" fmla="*/ 282526 w 326844"/>
                <a:gd name="connsiteY30" fmla="*/ 830960 h 1005461"/>
                <a:gd name="connsiteX31" fmla="*/ 271447 w 326844"/>
                <a:gd name="connsiteY31" fmla="*/ 855888 h 1005461"/>
                <a:gd name="connsiteX32" fmla="*/ 263137 w 326844"/>
                <a:gd name="connsiteY32" fmla="*/ 875278 h 1005461"/>
                <a:gd name="connsiteX33" fmla="*/ 252058 w 326844"/>
                <a:gd name="connsiteY33" fmla="*/ 900206 h 1005461"/>
                <a:gd name="connsiteX34" fmla="*/ 240978 w 326844"/>
                <a:gd name="connsiteY34" fmla="*/ 916825 h 1005461"/>
                <a:gd name="connsiteX35" fmla="*/ 232669 w 326844"/>
                <a:gd name="connsiteY35" fmla="*/ 933445 h 1005461"/>
                <a:gd name="connsiteX36" fmla="*/ 218819 w 326844"/>
                <a:gd name="connsiteY36" fmla="*/ 950064 h 1005461"/>
                <a:gd name="connsiteX37" fmla="*/ 204970 w 326844"/>
                <a:gd name="connsiteY37" fmla="*/ 961143 h 1005461"/>
                <a:gd name="connsiteX38" fmla="*/ 193891 w 326844"/>
                <a:gd name="connsiteY38" fmla="*/ 974993 h 1005461"/>
                <a:gd name="connsiteX39" fmla="*/ 182811 w 326844"/>
                <a:gd name="connsiteY39" fmla="*/ 986072 h 1005461"/>
                <a:gd name="connsiteX40" fmla="*/ 171732 w 326844"/>
                <a:gd name="connsiteY40" fmla="*/ 991612 h 1005461"/>
                <a:gd name="connsiteX41" fmla="*/ 163422 w 326844"/>
                <a:gd name="connsiteY41" fmla="*/ 999921 h 1005461"/>
                <a:gd name="connsiteX42" fmla="*/ 152343 w 326844"/>
                <a:gd name="connsiteY42" fmla="*/ 1002691 h 1005461"/>
                <a:gd name="connsiteX43" fmla="*/ 144033 w 326844"/>
                <a:gd name="connsiteY43" fmla="*/ 1005461 h 1005461"/>
                <a:gd name="connsiteX44" fmla="*/ 135724 w 326844"/>
                <a:gd name="connsiteY44" fmla="*/ 1005461 h 1005461"/>
                <a:gd name="connsiteX45" fmla="*/ 127414 w 326844"/>
                <a:gd name="connsiteY45" fmla="*/ 1005461 h 1005461"/>
                <a:gd name="connsiteX46" fmla="*/ 119104 w 326844"/>
                <a:gd name="connsiteY46" fmla="*/ 1002691 h 1005461"/>
                <a:gd name="connsiteX47" fmla="*/ 116334 w 326844"/>
                <a:gd name="connsiteY47" fmla="*/ 999921 h 1005461"/>
                <a:gd name="connsiteX48" fmla="*/ 110795 w 326844"/>
                <a:gd name="connsiteY48" fmla="*/ 994382 h 1005461"/>
                <a:gd name="connsiteX49" fmla="*/ 110795 w 326844"/>
                <a:gd name="connsiteY49" fmla="*/ 988842 h 1005461"/>
                <a:gd name="connsiteX50" fmla="*/ 110795 w 326844"/>
                <a:gd name="connsiteY50" fmla="*/ 983302 h 1005461"/>
                <a:gd name="connsiteX51" fmla="*/ 110795 w 326844"/>
                <a:gd name="connsiteY51" fmla="*/ 972223 h 1005461"/>
                <a:gd name="connsiteX52" fmla="*/ 110795 w 326844"/>
                <a:gd name="connsiteY52" fmla="*/ 966683 h 1005461"/>
                <a:gd name="connsiteX53" fmla="*/ 113565 w 326844"/>
                <a:gd name="connsiteY53" fmla="*/ 952834 h 1005461"/>
                <a:gd name="connsiteX54" fmla="*/ 110795 w 326844"/>
                <a:gd name="connsiteY54" fmla="*/ 941754 h 1005461"/>
                <a:gd name="connsiteX55" fmla="*/ 108025 w 326844"/>
                <a:gd name="connsiteY55" fmla="*/ 927905 h 1005461"/>
                <a:gd name="connsiteX56" fmla="*/ 99715 w 326844"/>
                <a:gd name="connsiteY56" fmla="*/ 916825 h 1005461"/>
                <a:gd name="connsiteX57" fmla="*/ 99182 w 326844"/>
                <a:gd name="connsiteY57" fmla="*/ 916115 h 1005461"/>
                <a:gd name="connsiteX58" fmla="*/ 100251 w 326844"/>
                <a:gd name="connsiteY58" fmla="*/ 910838 h 1005461"/>
                <a:gd name="connsiteX59" fmla="*/ 113123 w 326844"/>
                <a:gd name="connsiteY59" fmla="*/ 807598 h 1005461"/>
                <a:gd name="connsiteX60" fmla="*/ 113271 w 326844"/>
                <a:gd name="connsiteY60" fmla="*/ 805059 h 1005461"/>
                <a:gd name="connsiteX61" fmla="*/ 119104 w 326844"/>
                <a:gd name="connsiteY61" fmla="*/ 806031 h 1005461"/>
                <a:gd name="connsiteX62" fmla="*/ 130184 w 326844"/>
                <a:gd name="connsiteY62" fmla="*/ 806031 h 1005461"/>
                <a:gd name="connsiteX63" fmla="*/ 144033 w 326844"/>
                <a:gd name="connsiteY63" fmla="*/ 806031 h 1005461"/>
                <a:gd name="connsiteX64" fmla="*/ 149573 w 326844"/>
                <a:gd name="connsiteY64" fmla="*/ 803261 h 1005461"/>
                <a:gd name="connsiteX65" fmla="*/ 160652 w 326844"/>
                <a:gd name="connsiteY65" fmla="*/ 803261 h 1005461"/>
                <a:gd name="connsiteX66" fmla="*/ 166192 w 326844"/>
                <a:gd name="connsiteY66" fmla="*/ 800491 h 1005461"/>
                <a:gd name="connsiteX67" fmla="*/ 168962 w 326844"/>
                <a:gd name="connsiteY67" fmla="*/ 797721 h 1005461"/>
                <a:gd name="connsiteX68" fmla="*/ 171732 w 326844"/>
                <a:gd name="connsiteY68" fmla="*/ 794951 h 1005461"/>
                <a:gd name="connsiteX69" fmla="*/ 177271 w 326844"/>
                <a:gd name="connsiteY69" fmla="*/ 786642 h 1005461"/>
                <a:gd name="connsiteX70" fmla="*/ 177271 w 326844"/>
                <a:gd name="connsiteY70" fmla="*/ 781102 h 1005461"/>
                <a:gd name="connsiteX71" fmla="*/ 180041 w 326844"/>
                <a:gd name="connsiteY71" fmla="*/ 772792 h 1005461"/>
                <a:gd name="connsiteX72" fmla="*/ 182811 w 326844"/>
                <a:gd name="connsiteY72" fmla="*/ 767253 h 1005461"/>
                <a:gd name="connsiteX73" fmla="*/ 185581 w 326844"/>
                <a:gd name="connsiteY73" fmla="*/ 756173 h 1005461"/>
                <a:gd name="connsiteX74" fmla="*/ 188351 w 326844"/>
                <a:gd name="connsiteY74" fmla="*/ 747864 h 1005461"/>
                <a:gd name="connsiteX75" fmla="*/ 193891 w 326844"/>
                <a:gd name="connsiteY75" fmla="*/ 734014 h 1005461"/>
                <a:gd name="connsiteX76" fmla="*/ 196661 w 326844"/>
                <a:gd name="connsiteY76" fmla="*/ 722935 h 1005461"/>
                <a:gd name="connsiteX77" fmla="*/ 199430 w 326844"/>
                <a:gd name="connsiteY77" fmla="*/ 711855 h 1005461"/>
                <a:gd name="connsiteX78" fmla="*/ 204970 w 326844"/>
                <a:gd name="connsiteY78" fmla="*/ 695236 h 1005461"/>
                <a:gd name="connsiteX79" fmla="*/ 210510 w 326844"/>
                <a:gd name="connsiteY79" fmla="*/ 681387 h 1005461"/>
                <a:gd name="connsiteX80" fmla="*/ 213280 w 326844"/>
                <a:gd name="connsiteY80" fmla="*/ 664768 h 1005461"/>
                <a:gd name="connsiteX81" fmla="*/ 216050 w 326844"/>
                <a:gd name="connsiteY81" fmla="*/ 645379 h 1005461"/>
                <a:gd name="connsiteX82" fmla="*/ 218819 w 326844"/>
                <a:gd name="connsiteY82" fmla="*/ 628760 h 1005461"/>
                <a:gd name="connsiteX83" fmla="*/ 227129 w 326844"/>
                <a:gd name="connsiteY83" fmla="*/ 609370 h 1005461"/>
                <a:gd name="connsiteX84" fmla="*/ 227129 w 326844"/>
                <a:gd name="connsiteY84" fmla="*/ 589981 h 1005461"/>
                <a:gd name="connsiteX85" fmla="*/ 229899 w 326844"/>
                <a:gd name="connsiteY85" fmla="*/ 567822 h 1005461"/>
                <a:gd name="connsiteX86" fmla="*/ 229899 w 326844"/>
                <a:gd name="connsiteY86" fmla="*/ 548433 h 1005461"/>
                <a:gd name="connsiteX87" fmla="*/ 232669 w 326844"/>
                <a:gd name="connsiteY87" fmla="*/ 509655 h 1005461"/>
                <a:gd name="connsiteX88" fmla="*/ 229899 w 326844"/>
                <a:gd name="connsiteY88" fmla="*/ 470877 h 1005461"/>
                <a:gd name="connsiteX89" fmla="*/ 221589 w 326844"/>
                <a:gd name="connsiteY89" fmla="*/ 426559 h 1005461"/>
                <a:gd name="connsiteX90" fmla="*/ 213280 w 326844"/>
                <a:gd name="connsiteY90" fmla="*/ 385011 h 1005461"/>
                <a:gd name="connsiteX91" fmla="*/ 202200 w 326844"/>
                <a:gd name="connsiteY91" fmla="*/ 340694 h 1005461"/>
                <a:gd name="connsiteX92" fmla="*/ 188351 w 326844"/>
                <a:gd name="connsiteY92" fmla="*/ 299146 h 1005461"/>
                <a:gd name="connsiteX93" fmla="*/ 171732 w 326844"/>
                <a:gd name="connsiteY93" fmla="*/ 254828 h 1005461"/>
                <a:gd name="connsiteX94" fmla="*/ 155113 w 326844"/>
                <a:gd name="connsiteY94" fmla="*/ 216050 h 1005461"/>
                <a:gd name="connsiteX95" fmla="*/ 135724 w 326844"/>
                <a:gd name="connsiteY95" fmla="*/ 180041 h 1005461"/>
                <a:gd name="connsiteX96" fmla="*/ 113565 w 326844"/>
                <a:gd name="connsiteY96" fmla="*/ 144033 h 1005461"/>
                <a:gd name="connsiteX97" fmla="*/ 91406 w 326844"/>
                <a:gd name="connsiteY97" fmla="*/ 110795 h 1005461"/>
                <a:gd name="connsiteX98" fmla="*/ 60937 w 326844"/>
                <a:gd name="connsiteY98" fmla="*/ 80326 h 1005461"/>
                <a:gd name="connsiteX99" fmla="*/ 33239 w 326844"/>
                <a:gd name="connsiteY99" fmla="*/ 49858 h 1005461"/>
                <a:gd name="connsiteX100" fmla="*/ 0 w 326844"/>
                <a:gd name="connsiteY100" fmla="*/ 24929 h 1005461"/>
                <a:gd name="connsiteX101" fmla="*/ 33239 w 326844"/>
                <a:gd name="connsiteY101" fmla="*/ 11080 h 1005461"/>
                <a:gd name="connsiteX102" fmla="*/ 63707 w 326844"/>
                <a:gd name="connsiteY102" fmla="*/ 0 h 10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26844" h="1005461">
                  <a:moveTo>
                    <a:pt x="63707" y="0"/>
                  </a:moveTo>
                  <a:lnTo>
                    <a:pt x="94176" y="27699"/>
                  </a:lnTo>
                  <a:lnTo>
                    <a:pt x="119104" y="49858"/>
                  </a:lnTo>
                  <a:lnTo>
                    <a:pt x="144033" y="72017"/>
                  </a:lnTo>
                  <a:lnTo>
                    <a:pt x="163422" y="96945"/>
                  </a:lnTo>
                  <a:lnTo>
                    <a:pt x="182811" y="116334"/>
                  </a:lnTo>
                  <a:lnTo>
                    <a:pt x="199430" y="135724"/>
                  </a:lnTo>
                  <a:lnTo>
                    <a:pt x="216050" y="155113"/>
                  </a:lnTo>
                  <a:lnTo>
                    <a:pt x="229899" y="171732"/>
                  </a:lnTo>
                  <a:lnTo>
                    <a:pt x="246518" y="216050"/>
                  </a:lnTo>
                  <a:lnTo>
                    <a:pt x="263137" y="254828"/>
                  </a:lnTo>
                  <a:lnTo>
                    <a:pt x="282526" y="299146"/>
                  </a:lnTo>
                  <a:lnTo>
                    <a:pt x="299145" y="343463"/>
                  </a:lnTo>
                  <a:lnTo>
                    <a:pt x="304685" y="371162"/>
                  </a:lnTo>
                  <a:lnTo>
                    <a:pt x="312995" y="393321"/>
                  </a:lnTo>
                  <a:lnTo>
                    <a:pt x="318534" y="421020"/>
                  </a:lnTo>
                  <a:lnTo>
                    <a:pt x="321304" y="443179"/>
                  </a:lnTo>
                  <a:lnTo>
                    <a:pt x="324074" y="470877"/>
                  </a:lnTo>
                  <a:lnTo>
                    <a:pt x="326844" y="495806"/>
                  </a:lnTo>
                  <a:lnTo>
                    <a:pt x="326844" y="523505"/>
                  </a:lnTo>
                  <a:lnTo>
                    <a:pt x="326844" y="548433"/>
                  </a:lnTo>
                  <a:lnTo>
                    <a:pt x="326844" y="578902"/>
                  </a:lnTo>
                  <a:lnTo>
                    <a:pt x="326844" y="609370"/>
                  </a:lnTo>
                  <a:lnTo>
                    <a:pt x="324074" y="637069"/>
                  </a:lnTo>
                  <a:lnTo>
                    <a:pt x="321304" y="664768"/>
                  </a:lnTo>
                  <a:lnTo>
                    <a:pt x="318534" y="695236"/>
                  </a:lnTo>
                  <a:lnTo>
                    <a:pt x="312995" y="720165"/>
                  </a:lnTo>
                  <a:lnTo>
                    <a:pt x="304685" y="750634"/>
                  </a:lnTo>
                  <a:lnTo>
                    <a:pt x="299145" y="778332"/>
                  </a:lnTo>
                  <a:lnTo>
                    <a:pt x="288066" y="803261"/>
                  </a:lnTo>
                  <a:lnTo>
                    <a:pt x="282526" y="830960"/>
                  </a:lnTo>
                  <a:lnTo>
                    <a:pt x="271447" y="855888"/>
                  </a:lnTo>
                  <a:lnTo>
                    <a:pt x="263137" y="875278"/>
                  </a:lnTo>
                  <a:lnTo>
                    <a:pt x="252058" y="900206"/>
                  </a:lnTo>
                  <a:lnTo>
                    <a:pt x="240978" y="916825"/>
                  </a:lnTo>
                  <a:lnTo>
                    <a:pt x="232669" y="933445"/>
                  </a:lnTo>
                  <a:lnTo>
                    <a:pt x="218819" y="950064"/>
                  </a:lnTo>
                  <a:lnTo>
                    <a:pt x="204970" y="961143"/>
                  </a:lnTo>
                  <a:lnTo>
                    <a:pt x="193891" y="974993"/>
                  </a:lnTo>
                  <a:lnTo>
                    <a:pt x="182811" y="986072"/>
                  </a:lnTo>
                  <a:lnTo>
                    <a:pt x="171732" y="991612"/>
                  </a:lnTo>
                  <a:lnTo>
                    <a:pt x="163422" y="999921"/>
                  </a:lnTo>
                  <a:lnTo>
                    <a:pt x="152343" y="1002691"/>
                  </a:lnTo>
                  <a:lnTo>
                    <a:pt x="144033" y="1005461"/>
                  </a:lnTo>
                  <a:lnTo>
                    <a:pt x="135724" y="1005461"/>
                  </a:lnTo>
                  <a:lnTo>
                    <a:pt x="127414" y="1005461"/>
                  </a:lnTo>
                  <a:lnTo>
                    <a:pt x="119104" y="1002691"/>
                  </a:lnTo>
                  <a:lnTo>
                    <a:pt x="116334" y="999921"/>
                  </a:lnTo>
                  <a:lnTo>
                    <a:pt x="110795" y="994382"/>
                  </a:lnTo>
                  <a:lnTo>
                    <a:pt x="110795" y="988842"/>
                  </a:lnTo>
                  <a:lnTo>
                    <a:pt x="110795" y="983302"/>
                  </a:lnTo>
                  <a:lnTo>
                    <a:pt x="110795" y="972223"/>
                  </a:lnTo>
                  <a:lnTo>
                    <a:pt x="110795" y="966683"/>
                  </a:lnTo>
                  <a:lnTo>
                    <a:pt x="113565" y="952834"/>
                  </a:lnTo>
                  <a:lnTo>
                    <a:pt x="110795" y="941754"/>
                  </a:lnTo>
                  <a:lnTo>
                    <a:pt x="108025" y="927905"/>
                  </a:lnTo>
                  <a:lnTo>
                    <a:pt x="99715" y="916825"/>
                  </a:lnTo>
                  <a:lnTo>
                    <a:pt x="99182" y="916115"/>
                  </a:lnTo>
                  <a:lnTo>
                    <a:pt x="100251" y="910838"/>
                  </a:lnTo>
                  <a:cubicBezTo>
                    <a:pt x="105252" y="882647"/>
                    <a:pt x="109812" y="848725"/>
                    <a:pt x="113123" y="807598"/>
                  </a:cubicBezTo>
                  <a:lnTo>
                    <a:pt x="113271" y="805059"/>
                  </a:lnTo>
                  <a:lnTo>
                    <a:pt x="119104" y="806031"/>
                  </a:lnTo>
                  <a:lnTo>
                    <a:pt x="130184" y="806031"/>
                  </a:lnTo>
                  <a:lnTo>
                    <a:pt x="144033" y="806031"/>
                  </a:lnTo>
                  <a:lnTo>
                    <a:pt x="149573" y="803261"/>
                  </a:lnTo>
                  <a:lnTo>
                    <a:pt x="160652" y="803261"/>
                  </a:lnTo>
                  <a:lnTo>
                    <a:pt x="166192" y="800491"/>
                  </a:lnTo>
                  <a:lnTo>
                    <a:pt x="168962" y="797721"/>
                  </a:lnTo>
                  <a:lnTo>
                    <a:pt x="171732" y="794951"/>
                  </a:lnTo>
                  <a:lnTo>
                    <a:pt x="177271" y="786642"/>
                  </a:lnTo>
                  <a:lnTo>
                    <a:pt x="177271" y="781102"/>
                  </a:lnTo>
                  <a:lnTo>
                    <a:pt x="180041" y="772792"/>
                  </a:lnTo>
                  <a:lnTo>
                    <a:pt x="182811" y="767253"/>
                  </a:lnTo>
                  <a:lnTo>
                    <a:pt x="185581" y="756173"/>
                  </a:lnTo>
                  <a:lnTo>
                    <a:pt x="188351" y="747864"/>
                  </a:lnTo>
                  <a:lnTo>
                    <a:pt x="193891" y="734014"/>
                  </a:lnTo>
                  <a:lnTo>
                    <a:pt x="196661" y="722935"/>
                  </a:lnTo>
                  <a:lnTo>
                    <a:pt x="199430" y="711855"/>
                  </a:lnTo>
                  <a:lnTo>
                    <a:pt x="204970" y="695236"/>
                  </a:lnTo>
                  <a:lnTo>
                    <a:pt x="210510" y="681387"/>
                  </a:lnTo>
                  <a:lnTo>
                    <a:pt x="213280" y="664768"/>
                  </a:lnTo>
                  <a:lnTo>
                    <a:pt x="216050" y="645379"/>
                  </a:lnTo>
                  <a:lnTo>
                    <a:pt x="218819" y="628760"/>
                  </a:lnTo>
                  <a:lnTo>
                    <a:pt x="227129" y="609370"/>
                  </a:lnTo>
                  <a:lnTo>
                    <a:pt x="227129" y="589981"/>
                  </a:lnTo>
                  <a:lnTo>
                    <a:pt x="229899" y="567822"/>
                  </a:lnTo>
                  <a:lnTo>
                    <a:pt x="229899" y="548433"/>
                  </a:lnTo>
                  <a:lnTo>
                    <a:pt x="232669" y="509655"/>
                  </a:lnTo>
                  <a:lnTo>
                    <a:pt x="229899" y="470877"/>
                  </a:lnTo>
                  <a:lnTo>
                    <a:pt x="221589" y="426559"/>
                  </a:lnTo>
                  <a:lnTo>
                    <a:pt x="213280" y="385011"/>
                  </a:lnTo>
                  <a:lnTo>
                    <a:pt x="202200" y="340694"/>
                  </a:lnTo>
                  <a:lnTo>
                    <a:pt x="188351" y="299146"/>
                  </a:lnTo>
                  <a:lnTo>
                    <a:pt x="171732" y="254828"/>
                  </a:lnTo>
                  <a:lnTo>
                    <a:pt x="155113" y="216050"/>
                  </a:lnTo>
                  <a:lnTo>
                    <a:pt x="135724" y="180041"/>
                  </a:lnTo>
                  <a:lnTo>
                    <a:pt x="113565" y="144033"/>
                  </a:lnTo>
                  <a:lnTo>
                    <a:pt x="91406" y="110795"/>
                  </a:lnTo>
                  <a:lnTo>
                    <a:pt x="60937" y="80326"/>
                  </a:lnTo>
                  <a:lnTo>
                    <a:pt x="33239" y="49858"/>
                  </a:lnTo>
                  <a:lnTo>
                    <a:pt x="0" y="24929"/>
                  </a:lnTo>
                  <a:lnTo>
                    <a:pt x="33239" y="11080"/>
                  </a:lnTo>
                  <a:lnTo>
                    <a:pt x="63707" y="0"/>
                  </a:lnTo>
                  <a:close/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 bwMode="auto">
            <a:xfrm>
              <a:off x="1769888" y="3467576"/>
              <a:ext cx="129890" cy="121164"/>
            </a:xfrm>
            <a:custGeom>
              <a:avLst/>
              <a:gdLst>
                <a:gd name="connsiteX0" fmla="*/ 22159 w 129890"/>
                <a:gd name="connsiteY0" fmla="*/ 0 h 121164"/>
                <a:gd name="connsiteX1" fmla="*/ 27699 w 129890"/>
                <a:gd name="connsiteY1" fmla="*/ 0 h 121164"/>
                <a:gd name="connsiteX2" fmla="*/ 41548 w 129890"/>
                <a:gd name="connsiteY2" fmla="*/ 0 h 121164"/>
                <a:gd name="connsiteX3" fmla="*/ 55397 w 129890"/>
                <a:gd name="connsiteY3" fmla="*/ 2770 h 121164"/>
                <a:gd name="connsiteX4" fmla="*/ 69247 w 129890"/>
                <a:gd name="connsiteY4" fmla="*/ 2770 h 121164"/>
                <a:gd name="connsiteX5" fmla="*/ 91406 w 129890"/>
                <a:gd name="connsiteY5" fmla="*/ 5540 h 121164"/>
                <a:gd name="connsiteX6" fmla="*/ 108025 w 129890"/>
                <a:gd name="connsiteY6" fmla="*/ 8310 h 121164"/>
                <a:gd name="connsiteX7" fmla="*/ 119104 w 129890"/>
                <a:gd name="connsiteY7" fmla="*/ 8310 h 121164"/>
                <a:gd name="connsiteX8" fmla="*/ 129890 w 129890"/>
                <a:gd name="connsiteY8" fmla="*/ 10108 h 121164"/>
                <a:gd name="connsiteX9" fmla="*/ 129742 w 129890"/>
                <a:gd name="connsiteY9" fmla="*/ 12647 h 121164"/>
                <a:gd name="connsiteX10" fmla="*/ 116870 w 129890"/>
                <a:gd name="connsiteY10" fmla="*/ 115887 h 121164"/>
                <a:gd name="connsiteX11" fmla="*/ 115801 w 129890"/>
                <a:gd name="connsiteY11" fmla="*/ 121164 h 121164"/>
                <a:gd name="connsiteX12" fmla="*/ 108025 w 129890"/>
                <a:gd name="connsiteY12" fmla="*/ 110795 h 121164"/>
                <a:gd name="connsiteX13" fmla="*/ 96945 w 129890"/>
                <a:gd name="connsiteY13" fmla="*/ 96946 h 121164"/>
                <a:gd name="connsiteX14" fmla="*/ 80326 w 129890"/>
                <a:gd name="connsiteY14" fmla="*/ 80327 h 121164"/>
                <a:gd name="connsiteX15" fmla="*/ 66477 w 129890"/>
                <a:gd name="connsiteY15" fmla="*/ 69247 h 121164"/>
                <a:gd name="connsiteX16" fmla="*/ 49858 w 129890"/>
                <a:gd name="connsiteY16" fmla="*/ 58168 h 121164"/>
                <a:gd name="connsiteX17" fmla="*/ 33238 w 129890"/>
                <a:gd name="connsiteY17" fmla="*/ 44318 h 121164"/>
                <a:gd name="connsiteX18" fmla="*/ 24929 w 129890"/>
                <a:gd name="connsiteY18" fmla="*/ 36009 h 121164"/>
                <a:gd name="connsiteX19" fmla="*/ 13849 w 129890"/>
                <a:gd name="connsiteY19" fmla="*/ 27699 h 121164"/>
                <a:gd name="connsiteX20" fmla="*/ 8310 w 129890"/>
                <a:gd name="connsiteY20" fmla="*/ 22159 h 121164"/>
                <a:gd name="connsiteX21" fmla="*/ 5540 w 129890"/>
                <a:gd name="connsiteY21" fmla="*/ 16620 h 121164"/>
                <a:gd name="connsiteX22" fmla="*/ 0 w 129890"/>
                <a:gd name="connsiteY22" fmla="*/ 8310 h 121164"/>
                <a:gd name="connsiteX23" fmla="*/ 5540 w 129890"/>
                <a:gd name="connsiteY23" fmla="*/ 5540 h 121164"/>
                <a:gd name="connsiteX24" fmla="*/ 8310 w 129890"/>
                <a:gd name="connsiteY24" fmla="*/ 2770 h 121164"/>
                <a:gd name="connsiteX25" fmla="*/ 11080 w 129890"/>
                <a:gd name="connsiteY25" fmla="*/ 2770 h 121164"/>
                <a:gd name="connsiteX26" fmla="*/ 22159 w 129890"/>
                <a:gd name="connsiteY26" fmla="*/ 0 h 12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890" h="121164">
                  <a:moveTo>
                    <a:pt x="22159" y="0"/>
                  </a:moveTo>
                  <a:lnTo>
                    <a:pt x="27699" y="0"/>
                  </a:lnTo>
                  <a:lnTo>
                    <a:pt x="41548" y="0"/>
                  </a:lnTo>
                  <a:lnTo>
                    <a:pt x="55397" y="2770"/>
                  </a:lnTo>
                  <a:lnTo>
                    <a:pt x="69247" y="2770"/>
                  </a:lnTo>
                  <a:lnTo>
                    <a:pt x="91406" y="5540"/>
                  </a:lnTo>
                  <a:lnTo>
                    <a:pt x="108025" y="8310"/>
                  </a:lnTo>
                  <a:lnTo>
                    <a:pt x="119104" y="8310"/>
                  </a:lnTo>
                  <a:lnTo>
                    <a:pt x="129890" y="10108"/>
                  </a:lnTo>
                  <a:lnTo>
                    <a:pt x="129742" y="12647"/>
                  </a:lnTo>
                  <a:cubicBezTo>
                    <a:pt x="126431" y="53774"/>
                    <a:pt x="121871" y="87696"/>
                    <a:pt x="116870" y="115887"/>
                  </a:cubicBezTo>
                  <a:lnTo>
                    <a:pt x="115801" y="121164"/>
                  </a:lnTo>
                  <a:lnTo>
                    <a:pt x="108025" y="110795"/>
                  </a:lnTo>
                  <a:lnTo>
                    <a:pt x="96945" y="96946"/>
                  </a:lnTo>
                  <a:lnTo>
                    <a:pt x="80326" y="80327"/>
                  </a:lnTo>
                  <a:lnTo>
                    <a:pt x="66477" y="69247"/>
                  </a:lnTo>
                  <a:lnTo>
                    <a:pt x="49858" y="58168"/>
                  </a:lnTo>
                  <a:lnTo>
                    <a:pt x="33238" y="44318"/>
                  </a:lnTo>
                  <a:lnTo>
                    <a:pt x="24929" y="36009"/>
                  </a:lnTo>
                  <a:lnTo>
                    <a:pt x="13849" y="27699"/>
                  </a:lnTo>
                  <a:lnTo>
                    <a:pt x="8310" y="22159"/>
                  </a:lnTo>
                  <a:lnTo>
                    <a:pt x="5540" y="16620"/>
                  </a:lnTo>
                  <a:lnTo>
                    <a:pt x="0" y="8310"/>
                  </a:lnTo>
                  <a:lnTo>
                    <a:pt x="5540" y="5540"/>
                  </a:lnTo>
                  <a:lnTo>
                    <a:pt x="8310" y="2770"/>
                  </a:lnTo>
                  <a:lnTo>
                    <a:pt x="11080" y="2770"/>
                  </a:lnTo>
                  <a:lnTo>
                    <a:pt x="22159" y="0"/>
                  </a:lnTo>
                  <a:close/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4" grpId="0" animBg="1"/>
      <p:bldP spid="6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557825"/>
              </p:ext>
            </p:extLst>
          </p:nvPr>
        </p:nvGraphicFramePr>
        <p:xfrm>
          <a:off x="2119315" y="174453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2157150" y="1645829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仓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2119315" y="830166"/>
            <a:ext cx="1661678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cānɡ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" name="线形标注 2 8"/>
          <p:cNvSpPr/>
          <p:nvPr/>
        </p:nvSpPr>
        <p:spPr>
          <a:xfrm>
            <a:off x="1619672" y="3507854"/>
            <a:ext cx="2616759" cy="564607"/>
          </a:xfrm>
          <a:prstGeom prst="borderCallout2">
            <a:avLst>
              <a:gd name="adj1" fmla="val 2859"/>
              <a:gd name="adj2" fmla="val 46865"/>
              <a:gd name="adj3" fmla="val -65837"/>
              <a:gd name="adj4" fmla="val 48779"/>
              <a:gd name="adj5" fmla="val -64308"/>
              <a:gd name="adj6" fmla="val 48524"/>
            </a:avLst>
          </a:prstGeom>
          <a:noFill/>
          <a:ln w="15875" cmpd="sng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7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不要写</a:t>
            </a:r>
            <a:r>
              <a:rPr lang="zh-CN" altLang="en-US" sz="27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</a:t>
            </a:r>
            <a:r>
              <a:rPr lang="zh-CN" altLang="en-US" sz="27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“匕”</a:t>
            </a:r>
            <a:endParaRPr lang="zh-CN" altLang="en-US" sz="27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8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738334"/>
              </p:ext>
            </p:extLst>
          </p:nvPr>
        </p:nvGraphicFramePr>
        <p:xfrm>
          <a:off x="5419614" y="1758306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23"/>
          <p:cNvSpPr txBox="1"/>
          <p:nvPr/>
        </p:nvSpPr>
        <p:spPr>
          <a:xfrm>
            <a:off x="5457449" y="1659596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享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24"/>
          <p:cNvSpPr txBox="1"/>
          <p:nvPr/>
        </p:nvSpPr>
        <p:spPr>
          <a:xfrm>
            <a:off x="5339614" y="843558"/>
            <a:ext cx="1860367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xiǎnɡ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" name="线形标注 2 12"/>
          <p:cNvSpPr/>
          <p:nvPr/>
        </p:nvSpPr>
        <p:spPr>
          <a:xfrm>
            <a:off x="4573081" y="3507854"/>
            <a:ext cx="3274972" cy="576064"/>
          </a:xfrm>
          <a:prstGeom prst="borderCallout2">
            <a:avLst>
              <a:gd name="adj1" fmla="val -894"/>
              <a:gd name="adj2" fmla="val 58411"/>
              <a:gd name="adj3" fmla="val -49951"/>
              <a:gd name="adj4" fmla="val 59426"/>
              <a:gd name="adj5" fmla="val -129448"/>
              <a:gd name="adj6" fmla="val 58916"/>
            </a:avLst>
          </a:prstGeom>
          <a:noFill/>
          <a:ln w="15875" cmpd="sng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7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注意和“亨”的区别</a:t>
            </a:r>
            <a:endParaRPr lang="zh-CN" altLang="en-US" sz="27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88741" y="2449933"/>
            <a:ext cx="682384" cy="678868"/>
            <a:chOff x="4321674" y="2877422"/>
            <a:chExt cx="682384" cy="678868"/>
          </a:xfrm>
        </p:grpSpPr>
        <p:sp>
          <p:nvSpPr>
            <p:cNvPr id="31" name="任意多边形 30"/>
            <p:cNvSpPr/>
            <p:nvPr/>
          </p:nvSpPr>
          <p:spPr bwMode="auto">
            <a:xfrm rot="21428660">
              <a:off x="4619140" y="2959739"/>
              <a:ext cx="146047" cy="351391"/>
            </a:xfrm>
            <a:custGeom>
              <a:avLst/>
              <a:gdLst>
                <a:gd name="connsiteX0" fmla="*/ 281659 w 281659"/>
                <a:gd name="connsiteY0" fmla="*/ 0 h 512723"/>
                <a:gd name="connsiteX1" fmla="*/ 275501 w 281659"/>
                <a:gd name="connsiteY1" fmla="*/ 10263 h 512723"/>
                <a:gd name="connsiteX2" fmla="*/ 264397 w 281659"/>
                <a:gd name="connsiteY2" fmla="*/ 26919 h 512723"/>
                <a:gd name="connsiteX3" fmla="*/ 258845 w 281659"/>
                <a:gd name="connsiteY3" fmla="*/ 35247 h 512723"/>
                <a:gd name="connsiteX4" fmla="*/ 250517 w 281659"/>
                <a:gd name="connsiteY4" fmla="*/ 46351 h 512723"/>
                <a:gd name="connsiteX5" fmla="*/ 242189 w 281659"/>
                <a:gd name="connsiteY5" fmla="*/ 60231 h 512723"/>
                <a:gd name="connsiteX6" fmla="*/ 239413 w 281659"/>
                <a:gd name="connsiteY6" fmla="*/ 71335 h 512723"/>
                <a:gd name="connsiteX7" fmla="*/ 231085 w 281659"/>
                <a:gd name="connsiteY7" fmla="*/ 87991 h 512723"/>
                <a:gd name="connsiteX8" fmla="*/ 225532 w 281659"/>
                <a:gd name="connsiteY8" fmla="*/ 104647 h 512723"/>
                <a:gd name="connsiteX9" fmla="*/ 222756 w 281659"/>
                <a:gd name="connsiteY9" fmla="*/ 121304 h 512723"/>
                <a:gd name="connsiteX10" fmla="*/ 217204 w 281659"/>
                <a:gd name="connsiteY10" fmla="*/ 140736 h 512723"/>
                <a:gd name="connsiteX11" fmla="*/ 214428 w 281659"/>
                <a:gd name="connsiteY11" fmla="*/ 165720 h 512723"/>
                <a:gd name="connsiteX12" fmla="*/ 211652 w 281659"/>
                <a:gd name="connsiteY12" fmla="*/ 190704 h 512723"/>
                <a:gd name="connsiteX13" fmla="*/ 206100 w 281659"/>
                <a:gd name="connsiteY13" fmla="*/ 215688 h 512723"/>
                <a:gd name="connsiteX14" fmla="*/ 197772 w 281659"/>
                <a:gd name="connsiteY14" fmla="*/ 237897 h 512723"/>
                <a:gd name="connsiteX15" fmla="*/ 181116 w 281659"/>
                <a:gd name="connsiteY15" fmla="*/ 287865 h 512723"/>
                <a:gd name="connsiteX16" fmla="*/ 164460 w 281659"/>
                <a:gd name="connsiteY16" fmla="*/ 340610 h 512723"/>
                <a:gd name="connsiteX17" fmla="*/ 156132 w 281659"/>
                <a:gd name="connsiteY17" fmla="*/ 362818 h 512723"/>
                <a:gd name="connsiteX18" fmla="*/ 145028 w 281659"/>
                <a:gd name="connsiteY18" fmla="*/ 387802 h 512723"/>
                <a:gd name="connsiteX19" fmla="*/ 136700 w 281659"/>
                <a:gd name="connsiteY19" fmla="*/ 410010 h 512723"/>
                <a:gd name="connsiteX20" fmla="*/ 125595 w 281659"/>
                <a:gd name="connsiteY20" fmla="*/ 426666 h 512723"/>
                <a:gd name="connsiteX21" fmla="*/ 114491 w 281659"/>
                <a:gd name="connsiteY21" fmla="*/ 443323 h 512723"/>
                <a:gd name="connsiteX22" fmla="*/ 106163 w 281659"/>
                <a:gd name="connsiteY22" fmla="*/ 459979 h 512723"/>
                <a:gd name="connsiteX23" fmla="*/ 95059 w 281659"/>
                <a:gd name="connsiteY23" fmla="*/ 468307 h 512723"/>
                <a:gd name="connsiteX24" fmla="*/ 86731 w 281659"/>
                <a:gd name="connsiteY24" fmla="*/ 479411 h 512723"/>
                <a:gd name="connsiteX25" fmla="*/ 75627 w 281659"/>
                <a:gd name="connsiteY25" fmla="*/ 490515 h 512723"/>
                <a:gd name="connsiteX26" fmla="*/ 67299 w 281659"/>
                <a:gd name="connsiteY26" fmla="*/ 496067 h 512723"/>
                <a:gd name="connsiteX27" fmla="*/ 56195 w 281659"/>
                <a:gd name="connsiteY27" fmla="*/ 501619 h 512723"/>
                <a:gd name="connsiteX28" fmla="*/ 45091 w 281659"/>
                <a:gd name="connsiteY28" fmla="*/ 509947 h 512723"/>
                <a:gd name="connsiteX29" fmla="*/ 36763 w 281659"/>
                <a:gd name="connsiteY29" fmla="*/ 512723 h 512723"/>
                <a:gd name="connsiteX30" fmla="*/ 28435 w 281659"/>
                <a:gd name="connsiteY30" fmla="*/ 512723 h 512723"/>
                <a:gd name="connsiteX31" fmla="*/ 22883 w 281659"/>
                <a:gd name="connsiteY31" fmla="*/ 512723 h 512723"/>
                <a:gd name="connsiteX32" fmla="*/ 17330 w 281659"/>
                <a:gd name="connsiteY32" fmla="*/ 512723 h 512723"/>
                <a:gd name="connsiteX33" fmla="*/ 9002 w 281659"/>
                <a:gd name="connsiteY33" fmla="*/ 512723 h 512723"/>
                <a:gd name="connsiteX34" fmla="*/ 6226 w 281659"/>
                <a:gd name="connsiteY34" fmla="*/ 509947 h 512723"/>
                <a:gd name="connsiteX35" fmla="*/ 3450 w 281659"/>
                <a:gd name="connsiteY35" fmla="*/ 507171 h 512723"/>
                <a:gd name="connsiteX36" fmla="*/ 674 w 281659"/>
                <a:gd name="connsiteY36" fmla="*/ 498843 h 512723"/>
                <a:gd name="connsiteX37" fmla="*/ 0 w 281659"/>
                <a:gd name="connsiteY37" fmla="*/ 498169 h 512723"/>
                <a:gd name="connsiteX38" fmla="*/ 3550 w 281659"/>
                <a:gd name="connsiteY38" fmla="*/ 487518 h 512723"/>
                <a:gd name="connsiteX39" fmla="*/ 8605 w 281659"/>
                <a:gd name="connsiteY39" fmla="*/ 321098 h 512723"/>
                <a:gd name="connsiteX40" fmla="*/ 9002 w 281659"/>
                <a:gd name="connsiteY40" fmla="*/ 321177 h 512723"/>
                <a:gd name="connsiteX41" fmla="*/ 20106 w 281659"/>
                <a:gd name="connsiteY41" fmla="*/ 318401 h 512723"/>
                <a:gd name="connsiteX42" fmla="*/ 28435 w 281659"/>
                <a:gd name="connsiteY42" fmla="*/ 318401 h 512723"/>
                <a:gd name="connsiteX43" fmla="*/ 36763 w 281659"/>
                <a:gd name="connsiteY43" fmla="*/ 312849 h 512723"/>
                <a:gd name="connsiteX44" fmla="*/ 39539 w 281659"/>
                <a:gd name="connsiteY44" fmla="*/ 307297 h 512723"/>
                <a:gd name="connsiteX45" fmla="*/ 42315 w 281659"/>
                <a:gd name="connsiteY45" fmla="*/ 301745 h 512723"/>
                <a:gd name="connsiteX46" fmla="*/ 45091 w 281659"/>
                <a:gd name="connsiteY46" fmla="*/ 290641 h 512723"/>
                <a:gd name="connsiteX47" fmla="*/ 53419 w 281659"/>
                <a:gd name="connsiteY47" fmla="*/ 276761 h 512723"/>
                <a:gd name="connsiteX48" fmla="*/ 56195 w 281659"/>
                <a:gd name="connsiteY48" fmla="*/ 268433 h 512723"/>
                <a:gd name="connsiteX49" fmla="*/ 56195 w 281659"/>
                <a:gd name="connsiteY49" fmla="*/ 260105 h 512723"/>
                <a:gd name="connsiteX50" fmla="*/ 58971 w 281659"/>
                <a:gd name="connsiteY50" fmla="*/ 251777 h 512723"/>
                <a:gd name="connsiteX51" fmla="*/ 61747 w 281659"/>
                <a:gd name="connsiteY51" fmla="*/ 240673 h 512723"/>
                <a:gd name="connsiteX52" fmla="*/ 67299 w 281659"/>
                <a:gd name="connsiteY52" fmla="*/ 226793 h 512723"/>
                <a:gd name="connsiteX53" fmla="*/ 70075 w 281659"/>
                <a:gd name="connsiteY53" fmla="*/ 215688 h 512723"/>
                <a:gd name="connsiteX54" fmla="*/ 72851 w 281659"/>
                <a:gd name="connsiteY54" fmla="*/ 201808 h 512723"/>
                <a:gd name="connsiteX55" fmla="*/ 78403 w 281659"/>
                <a:gd name="connsiteY55" fmla="*/ 187928 h 512723"/>
                <a:gd name="connsiteX56" fmla="*/ 81179 w 281659"/>
                <a:gd name="connsiteY56" fmla="*/ 174048 h 512723"/>
                <a:gd name="connsiteX57" fmla="*/ 86731 w 281659"/>
                <a:gd name="connsiteY57" fmla="*/ 157392 h 512723"/>
                <a:gd name="connsiteX58" fmla="*/ 92283 w 281659"/>
                <a:gd name="connsiteY58" fmla="*/ 132408 h 512723"/>
                <a:gd name="connsiteX59" fmla="*/ 97835 w 281659"/>
                <a:gd name="connsiteY59" fmla="*/ 104647 h 512723"/>
                <a:gd name="connsiteX60" fmla="*/ 103387 w 281659"/>
                <a:gd name="connsiteY60" fmla="*/ 82439 h 512723"/>
                <a:gd name="connsiteX61" fmla="*/ 106163 w 281659"/>
                <a:gd name="connsiteY61" fmla="*/ 63007 h 512723"/>
                <a:gd name="connsiteX62" fmla="*/ 106163 w 281659"/>
                <a:gd name="connsiteY62" fmla="*/ 49127 h 512723"/>
                <a:gd name="connsiteX63" fmla="*/ 106163 w 281659"/>
                <a:gd name="connsiteY63" fmla="*/ 35247 h 512723"/>
                <a:gd name="connsiteX64" fmla="*/ 106163 w 281659"/>
                <a:gd name="connsiteY64" fmla="*/ 25916 h 512723"/>
                <a:gd name="connsiteX65" fmla="*/ 194050 w 281659"/>
                <a:gd name="connsiteY65" fmla="*/ 11268 h 512723"/>
                <a:gd name="connsiteX66" fmla="*/ 232150 w 281659"/>
                <a:gd name="connsiteY66" fmla="*/ 1743 h 512723"/>
                <a:gd name="connsiteX67" fmla="*/ 281659 w 281659"/>
                <a:gd name="connsiteY67" fmla="*/ 0 h 51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81659" h="512723">
                  <a:moveTo>
                    <a:pt x="281659" y="0"/>
                  </a:moveTo>
                  <a:lnTo>
                    <a:pt x="275501" y="10263"/>
                  </a:lnTo>
                  <a:lnTo>
                    <a:pt x="264397" y="26919"/>
                  </a:lnTo>
                  <a:lnTo>
                    <a:pt x="258845" y="35247"/>
                  </a:lnTo>
                  <a:lnTo>
                    <a:pt x="250517" y="46351"/>
                  </a:lnTo>
                  <a:lnTo>
                    <a:pt x="242189" y="60231"/>
                  </a:lnTo>
                  <a:lnTo>
                    <a:pt x="239413" y="71335"/>
                  </a:lnTo>
                  <a:lnTo>
                    <a:pt x="231085" y="87991"/>
                  </a:lnTo>
                  <a:lnTo>
                    <a:pt x="225532" y="104647"/>
                  </a:lnTo>
                  <a:lnTo>
                    <a:pt x="222756" y="121304"/>
                  </a:lnTo>
                  <a:lnTo>
                    <a:pt x="217204" y="140736"/>
                  </a:lnTo>
                  <a:lnTo>
                    <a:pt x="214428" y="165720"/>
                  </a:lnTo>
                  <a:lnTo>
                    <a:pt x="211652" y="190704"/>
                  </a:lnTo>
                  <a:lnTo>
                    <a:pt x="206100" y="215688"/>
                  </a:lnTo>
                  <a:lnTo>
                    <a:pt x="197772" y="237897"/>
                  </a:lnTo>
                  <a:lnTo>
                    <a:pt x="181116" y="287865"/>
                  </a:lnTo>
                  <a:lnTo>
                    <a:pt x="164460" y="340610"/>
                  </a:lnTo>
                  <a:lnTo>
                    <a:pt x="156132" y="362818"/>
                  </a:lnTo>
                  <a:lnTo>
                    <a:pt x="145028" y="387802"/>
                  </a:lnTo>
                  <a:lnTo>
                    <a:pt x="136700" y="410010"/>
                  </a:lnTo>
                  <a:lnTo>
                    <a:pt x="125595" y="426666"/>
                  </a:lnTo>
                  <a:lnTo>
                    <a:pt x="114491" y="443323"/>
                  </a:lnTo>
                  <a:lnTo>
                    <a:pt x="106163" y="459979"/>
                  </a:lnTo>
                  <a:lnTo>
                    <a:pt x="95059" y="468307"/>
                  </a:lnTo>
                  <a:lnTo>
                    <a:pt x="86731" y="479411"/>
                  </a:lnTo>
                  <a:lnTo>
                    <a:pt x="75627" y="490515"/>
                  </a:lnTo>
                  <a:lnTo>
                    <a:pt x="67299" y="496067"/>
                  </a:lnTo>
                  <a:lnTo>
                    <a:pt x="56195" y="501619"/>
                  </a:lnTo>
                  <a:lnTo>
                    <a:pt x="45091" y="509947"/>
                  </a:lnTo>
                  <a:lnTo>
                    <a:pt x="36763" y="512723"/>
                  </a:lnTo>
                  <a:lnTo>
                    <a:pt x="28435" y="512723"/>
                  </a:lnTo>
                  <a:lnTo>
                    <a:pt x="22883" y="512723"/>
                  </a:lnTo>
                  <a:lnTo>
                    <a:pt x="17330" y="512723"/>
                  </a:lnTo>
                  <a:lnTo>
                    <a:pt x="9002" y="512723"/>
                  </a:lnTo>
                  <a:lnTo>
                    <a:pt x="6226" y="509947"/>
                  </a:lnTo>
                  <a:lnTo>
                    <a:pt x="3450" y="507171"/>
                  </a:lnTo>
                  <a:lnTo>
                    <a:pt x="674" y="498843"/>
                  </a:lnTo>
                  <a:lnTo>
                    <a:pt x="0" y="498169"/>
                  </a:lnTo>
                  <a:lnTo>
                    <a:pt x="3550" y="487518"/>
                  </a:lnTo>
                  <a:lnTo>
                    <a:pt x="8605" y="321098"/>
                  </a:lnTo>
                  <a:lnTo>
                    <a:pt x="9002" y="321177"/>
                  </a:lnTo>
                  <a:lnTo>
                    <a:pt x="20106" y="318401"/>
                  </a:lnTo>
                  <a:lnTo>
                    <a:pt x="28435" y="318401"/>
                  </a:lnTo>
                  <a:lnTo>
                    <a:pt x="36763" y="312849"/>
                  </a:lnTo>
                  <a:lnTo>
                    <a:pt x="39539" y="307297"/>
                  </a:lnTo>
                  <a:lnTo>
                    <a:pt x="42315" y="301745"/>
                  </a:lnTo>
                  <a:lnTo>
                    <a:pt x="45091" y="290641"/>
                  </a:lnTo>
                  <a:lnTo>
                    <a:pt x="53419" y="276761"/>
                  </a:lnTo>
                  <a:lnTo>
                    <a:pt x="56195" y="268433"/>
                  </a:lnTo>
                  <a:lnTo>
                    <a:pt x="56195" y="260105"/>
                  </a:lnTo>
                  <a:lnTo>
                    <a:pt x="58971" y="251777"/>
                  </a:lnTo>
                  <a:lnTo>
                    <a:pt x="61747" y="240673"/>
                  </a:lnTo>
                  <a:lnTo>
                    <a:pt x="67299" y="226793"/>
                  </a:lnTo>
                  <a:lnTo>
                    <a:pt x="70075" y="215688"/>
                  </a:lnTo>
                  <a:lnTo>
                    <a:pt x="72851" y="201808"/>
                  </a:lnTo>
                  <a:lnTo>
                    <a:pt x="78403" y="187928"/>
                  </a:lnTo>
                  <a:lnTo>
                    <a:pt x="81179" y="174048"/>
                  </a:lnTo>
                  <a:lnTo>
                    <a:pt x="86731" y="157392"/>
                  </a:lnTo>
                  <a:lnTo>
                    <a:pt x="92283" y="132408"/>
                  </a:lnTo>
                  <a:lnTo>
                    <a:pt x="97835" y="104647"/>
                  </a:lnTo>
                  <a:lnTo>
                    <a:pt x="103387" y="82439"/>
                  </a:lnTo>
                  <a:lnTo>
                    <a:pt x="106163" y="63007"/>
                  </a:lnTo>
                  <a:lnTo>
                    <a:pt x="106163" y="49127"/>
                  </a:lnTo>
                  <a:lnTo>
                    <a:pt x="106163" y="35247"/>
                  </a:lnTo>
                  <a:lnTo>
                    <a:pt x="106163" y="25916"/>
                  </a:lnTo>
                  <a:lnTo>
                    <a:pt x="194050" y="11268"/>
                  </a:lnTo>
                  <a:cubicBezTo>
                    <a:pt x="206917" y="8856"/>
                    <a:pt x="219077" y="2431"/>
                    <a:pt x="232150" y="1743"/>
                  </a:cubicBezTo>
                  <a:lnTo>
                    <a:pt x="281659" y="0"/>
                  </a:lnTo>
                  <a:close/>
                </a:path>
              </a:pathLst>
            </a:custGeom>
            <a:solidFill>
              <a:srgbClr val="FF0000"/>
            </a:solidFill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 bwMode="auto">
            <a:xfrm>
              <a:off x="4426692" y="3415854"/>
              <a:ext cx="577366" cy="140436"/>
            </a:xfrm>
            <a:custGeom>
              <a:avLst/>
              <a:gdLst>
                <a:gd name="connsiteX0" fmla="*/ 635675 w 815590"/>
                <a:gd name="connsiteY0" fmla="*/ 0 h 226961"/>
                <a:gd name="connsiteX1" fmla="*/ 773386 w 815590"/>
                <a:gd name="connsiteY1" fmla="*/ 1810 h 226961"/>
                <a:gd name="connsiteX2" fmla="*/ 776726 w 815590"/>
                <a:gd name="connsiteY2" fmla="*/ 7655 h 226961"/>
                <a:gd name="connsiteX3" fmla="*/ 782278 w 815590"/>
                <a:gd name="connsiteY3" fmla="*/ 24311 h 226961"/>
                <a:gd name="connsiteX4" fmla="*/ 793382 w 815590"/>
                <a:gd name="connsiteY4" fmla="*/ 38192 h 226961"/>
                <a:gd name="connsiteX5" fmla="*/ 801710 w 815590"/>
                <a:gd name="connsiteY5" fmla="*/ 43744 h 226961"/>
                <a:gd name="connsiteX6" fmla="*/ 810038 w 815590"/>
                <a:gd name="connsiteY6" fmla="*/ 54848 h 226961"/>
                <a:gd name="connsiteX7" fmla="*/ 812814 w 815590"/>
                <a:gd name="connsiteY7" fmla="*/ 63176 h 226961"/>
                <a:gd name="connsiteX8" fmla="*/ 815590 w 815590"/>
                <a:gd name="connsiteY8" fmla="*/ 74280 h 226961"/>
                <a:gd name="connsiteX9" fmla="*/ 812814 w 815590"/>
                <a:gd name="connsiteY9" fmla="*/ 79832 h 226961"/>
                <a:gd name="connsiteX10" fmla="*/ 812814 w 815590"/>
                <a:gd name="connsiteY10" fmla="*/ 88160 h 226961"/>
                <a:gd name="connsiteX11" fmla="*/ 810038 w 815590"/>
                <a:gd name="connsiteY11" fmla="*/ 90936 h 226961"/>
                <a:gd name="connsiteX12" fmla="*/ 807262 w 815590"/>
                <a:gd name="connsiteY12" fmla="*/ 96488 h 226961"/>
                <a:gd name="connsiteX13" fmla="*/ 801710 w 815590"/>
                <a:gd name="connsiteY13" fmla="*/ 102040 h 226961"/>
                <a:gd name="connsiteX14" fmla="*/ 796158 w 815590"/>
                <a:gd name="connsiteY14" fmla="*/ 104816 h 226961"/>
                <a:gd name="connsiteX15" fmla="*/ 793382 w 815590"/>
                <a:gd name="connsiteY15" fmla="*/ 110368 h 226961"/>
                <a:gd name="connsiteX16" fmla="*/ 785054 w 815590"/>
                <a:gd name="connsiteY16" fmla="*/ 113144 h 226961"/>
                <a:gd name="connsiteX17" fmla="*/ 757294 w 815590"/>
                <a:gd name="connsiteY17" fmla="*/ 135352 h 226961"/>
                <a:gd name="connsiteX18" fmla="*/ 723981 w 815590"/>
                <a:gd name="connsiteY18" fmla="*/ 149232 h 226961"/>
                <a:gd name="connsiteX19" fmla="*/ 707325 w 815590"/>
                <a:gd name="connsiteY19" fmla="*/ 160337 h 226961"/>
                <a:gd name="connsiteX20" fmla="*/ 690669 w 815590"/>
                <a:gd name="connsiteY20" fmla="*/ 165889 h 226961"/>
                <a:gd name="connsiteX21" fmla="*/ 671237 w 815590"/>
                <a:gd name="connsiteY21" fmla="*/ 176993 h 226961"/>
                <a:gd name="connsiteX22" fmla="*/ 654581 w 815590"/>
                <a:gd name="connsiteY22" fmla="*/ 188097 h 226961"/>
                <a:gd name="connsiteX23" fmla="*/ 629597 w 815590"/>
                <a:gd name="connsiteY23" fmla="*/ 193649 h 226961"/>
                <a:gd name="connsiteX24" fmla="*/ 604612 w 815590"/>
                <a:gd name="connsiteY24" fmla="*/ 199201 h 226961"/>
                <a:gd name="connsiteX25" fmla="*/ 576852 w 815590"/>
                <a:gd name="connsiteY25" fmla="*/ 207529 h 226961"/>
                <a:gd name="connsiteX26" fmla="*/ 549092 w 815590"/>
                <a:gd name="connsiteY26" fmla="*/ 210305 h 226961"/>
                <a:gd name="connsiteX27" fmla="*/ 518556 w 815590"/>
                <a:gd name="connsiteY27" fmla="*/ 215857 h 226961"/>
                <a:gd name="connsiteX28" fmla="*/ 485244 w 815590"/>
                <a:gd name="connsiteY28" fmla="*/ 221409 h 226961"/>
                <a:gd name="connsiteX29" fmla="*/ 449155 w 815590"/>
                <a:gd name="connsiteY29" fmla="*/ 224185 h 226961"/>
                <a:gd name="connsiteX30" fmla="*/ 407515 w 815590"/>
                <a:gd name="connsiteY30" fmla="*/ 226961 h 226961"/>
                <a:gd name="connsiteX31" fmla="*/ 368651 w 815590"/>
                <a:gd name="connsiteY31" fmla="*/ 224185 h 226961"/>
                <a:gd name="connsiteX32" fmla="*/ 332562 w 815590"/>
                <a:gd name="connsiteY32" fmla="*/ 224185 h 226961"/>
                <a:gd name="connsiteX33" fmla="*/ 296474 w 815590"/>
                <a:gd name="connsiteY33" fmla="*/ 224185 h 226961"/>
                <a:gd name="connsiteX34" fmla="*/ 263162 w 815590"/>
                <a:gd name="connsiteY34" fmla="*/ 221409 h 226961"/>
                <a:gd name="connsiteX35" fmla="*/ 232626 w 815590"/>
                <a:gd name="connsiteY35" fmla="*/ 215857 h 226961"/>
                <a:gd name="connsiteX36" fmla="*/ 202089 w 815590"/>
                <a:gd name="connsiteY36" fmla="*/ 215857 h 226961"/>
                <a:gd name="connsiteX37" fmla="*/ 177105 w 815590"/>
                <a:gd name="connsiteY37" fmla="*/ 213081 h 226961"/>
                <a:gd name="connsiteX38" fmla="*/ 154897 w 815590"/>
                <a:gd name="connsiteY38" fmla="*/ 210305 h 226961"/>
                <a:gd name="connsiteX39" fmla="*/ 127137 w 815590"/>
                <a:gd name="connsiteY39" fmla="*/ 207529 h 226961"/>
                <a:gd name="connsiteX40" fmla="*/ 104928 w 815590"/>
                <a:gd name="connsiteY40" fmla="*/ 199201 h 226961"/>
                <a:gd name="connsiteX41" fmla="*/ 79944 w 815590"/>
                <a:gd name="connsiteY41" fmla="*/ 193649 h 226961"/>
                <a:gd name="connsiteX42" fmla="*/ 57736 w 815590"/>
                <a:gd name="connsiteY42" fmla="*/ 188097 h 226961"/>
                <a:gd name="connsiteX43" fmla="*/ 38304 w 815590"/>
                <a:gd name="connsiteY43" fmla="*/ 176993 h 226961"/>
                <a:gd name="connsiteX44" fmla="*/ 21648 w 815590"/>
                <a:gd name="connsiteY44" fmla="*/ 171441 h 226961"/>
                <a:gd name="connsiteX45" fmla="*/ 4992 w 815590"/>
                <a:gd name="connsiteY45" fmla="*/ 157561 h 226961"/>
                <a:gd name="connsiteX46" fmla="*/ 0 w 815590"/>
                <a:gd name="connsiteY46" fmla="*/ 154233 h 226961"/>
                <a:gd name="connsiteX47" fmla="*/ 726 w 815590"/>
                <a:gd name="connsiteY47" fmla="*/ 150512 h 226961"/>
                <a:gd name="connsiteX48" fmla="*/ 21397 w 815590"/>
                <a:gd name="connsiteY48" fmla="*/ 74261 h 226961"/>
                <a:gd name="connsiteX49" fmla="*/ 40837 w 815590"/>
                <a:gd name="connsiteY49" fmla="*/ 34398 h 226961"/>
                <a:gd name="connsiteX50" fmla="*/ 43034 w 815590"/>
                <a:gd name="connsiteY50" fmla="*/ 30241 h 226961"/>
                <a:gd name="connsiteX51" fmla="*/ 54960 w 815590"/>
                <a:gd name="connsiteY51" fmla="*/ 38192 h 226961"/>
                <a:gd name="connsiteX52" fmla="*/ 85496 w 815590"/>
                <a:gd name="connsiteY52" fmla="*/ 52072 h 226961"/>
                <a:gd name="connsiteX53" fmla="*/ 96600 w 815590"/>
                <a:gd name="connsiteY53" fmla="*/ 60400 h 226961"/>
                <a:gd name="connsiteX54" fmla="*/ 116033 w 815590"/>
                <a:gd name="connsiteY54" fmla="*/ 68728 h 226961"/>
                <a:gd name="connsiteX55" fmla="*/ 132689 w 815590"/>
                <a:gd name="connsiteY55" fmla="*/ 74280 h 226961"/>
                <a:gd name="connsiteX56" fmla="*/ 157673 w 815590"/>
                <a:gd name="connsiteY56" fmla="*/ 77056 h 226961"/>
                <a:gd name="connsiteX57" fmla="*/ 179881 w 815590"/>
                <a:gd name="connsiteY57" fmla="*/ 79832 h 226961"/>
                <a:gd name="connsiteX58" fmla="*/ 202089 w 815590"/>
                <a:gd name="connsiteY58" fmla="*/ 85384 h 226961"/>
                <a:gd name="connsiteX59" fmla="*/ 229850 w 815590"/>
                <a:gd name="connsiteY59" fmla="*/ 88160 h 226961"/>
                <a:gd name="connsiteX60" fmla="*/ 252058 w 815590"/>
                <a:gd name="connsiteY60" fmla="*/ 90936 h 226961"/>
                <a:gd name="connsiteX61" fmla="*/ 304802 w 815590"/>
                <a:gd name="connsiteY61" fmla="*/ 90936 h 226961"/>
                <a:gd name="connsiteX62" fmla="*/ 360323 w 815590"/>
                <a:gd name="connsiteY62" fmla="*/ 90936 h 226961"/>
                <a:gd name="connsiteX63" fmla="*/ 382531 w 815590"/>
                <a:gd name="connsiteY63" fmla="*/ 88160 h 226961"/>
                <a:gd name="connsiteX64" fmla="*/ 404739 w 815590"/>
                <a:gd name="connsiteY64" fmla="*/ 85384 h 226961"/>
                <a:gd name="connsiteX65" fmla="*/ 429723 w 815590"/>
                <a:gd name="connsiteY65" fmla="*/ 79832 h 226961"/>
                <a:gd name="connsiteX66" fmla="*/ 449155 w 815590"/>
                <a:gd name="connsiteY66" fmla="*/ 74280 h 226961"/>
                <a:gd name="connsiteX67" fmla="*/ 488020 w 815590"/>
                <a:gd name="connsiteY67" fmla="*/ 71504 h 226961"/>
                <a:gd name="connsiteX68" fmla="*/ 524108 w 815590"/>
                <a:gd name="connsiteY68" fmla="*/ 63176 h 226961"/>
                <a:gd name="connsiteX69" fmla="*/ 557420 w 815590"/>
                <a:gd name="connsiteY69" fmla="*/ 54848 h 226961"/>
                <a:gd name="connsiteX70" fmla="*/ 590732 w 815590"/>
                <a:gd name="connsiteY70" fmla="*/ 43744 h 226961"/>
                <a:gd name="connsiteX71" fmla="*/ 596284 w 815590"/>
                <a:gd name="connsiteY71" fmla="*/ 40968 h 226961"/>
                <a:gd name="connsiteX72" fmla="*/ 604612 w 815590"/>
                <a:gd name="connsiteY72" fmla="*/ 38192 h 226961"/>
                <a:gd name="connsiteX73" fmla="*/ 610165 w 815590"/>
                <a:gd name="connsiteY73" fmla="*/ 32639 h 226961"/>
                <a:gd name="connsiteX74" fmla="*/ 618493 w 815590"/>
                <a:gd name="connsiteY74" fmla="*/ 24311 h 226961"/>
                <a:gd name="connsiteX75" fmla="*/ 621269 w 815590"/>
                <a:gd name="connsiteY75" fmla="*/ 18759 h 226961"/>
                <a:gd name="connsiteX76" fmla="*/ 626821 w 815590"/>
                <a:gd name="connsiteY76" fmla="*/ 7655 h 226961"/>
                <a:gd name="connsiteX77" fmla="*/ 635149 w 815590"/>
                <a:gd name="connsiteY77" fmla="*/ 2103 h 226961"/>
                <a:gd name="connsiteX78" fmla="*/ 635675 w 815590"/>
                <a:gd name="connsiteY78" fmla="*/ 0 h 22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15590" h="226961">
                  <a:moveTo>
                    <a:pt x="635675" y="0"/>
                  </a:moveTo>
                  <a:lnTo>
                    <a:pt x="773386" y="1810"/>
                  </a:lnTo>
                  <a:lnTo>
                    <a:pt x="776726" y="7655"/>
                  </a:lnTo>
                  <a:lnTo>
                    <a:pt x="782278" y="24311"/>
                  </a:lnTo>
                  <a:lnTo>
                    <a:pt x="793382" y="38192"/>
                  </a:lnTo>
                  <a:lnTo>
                    <a:pt x="801710" y="43744"/>
                  </a:lnTo>
                  <a:lnTo>
                    <a:pt x="810038" y="54848"/>
                  </a:lnTo>
                  <a:lnTo>
                    <a:pt x="812814" y="63176"/>
                  </a:lnTo>
                  <a:lnTo>
                    <a:pt x="815590" y="74280"/>
                  </a:lnTo>
                  <a:lnTo>
                    <a:pt x="812814" y="79832"/>
                  </a:lnTo>
                  <a:lnTo>
                    <a:pt x="812814" y="88160"/>
                  </a:lnTo>
                  <a:lnTo>
                    <a:pt x="810038" y="90936"/>
                  </a:lnTo>
                  <a:lnTo>
                    <a:pt x="807262" y="96488"/>
                  </a:lnTo>
                  <a:lnTo>
                    <a:pt x="801710" y="102040"/>
                  </a:lnTo>
                  <a:lnTo>
                    <a:pt x="796158" y="104816"/>
                  </a:lnTo>
                  <a:lnTo>
                    <a:pt x="793382" y="110368"/>
                  </a:lnTo>
                  <a:lnTo>
                    <a:pt x="785054" y="113144"/>
                  </a:lnTo>
                  <a:lnTo>
                    <a:pt x="757294" y="135352"/>
                  </a:lnTo>
                  <a:lnTo>
                    <a:pt x="723981" y="149232"/>
                  </a:lnTo>
                  <a:lnTo>
                    <a:pt x="707325" y="160337"/>
                  </a:lnTo>
                  <a:lnTo>
                    <a:pt x="690669" y="165889"/>
                  </a:lnTo>
                  <a:lnTo>
                    <a:pt x="671237" y="176993"/>
                  </a:lnTo>
                  <a:lnTo>
                    <a:pt x="654581" y="188097"/>
                  </a:lnTo>
                  <a:lnTo>
                    <a:pt x="629597" y="193649"/>
                  </a:lnTo>
                  <a:lnTo>
                    <a:pt x="604612" y="199201"/>
                  </a:lnTo>
                  <a:lnTo>
                    <a:pt x="576852" y="207529"/>
                  </a:lnTo>
                  <a:lnTo>
                    <a:pt x="549092" y="210305"/>
                  </a:lnTo>
                  <a:lnTo>
                    <a:pt x="518556" y="215857"/>
                  </a:lnTo>
                  <a:lnTo>
                    <a:pt x="485244" y="221409"/>
                  </a:lnTo>
                  <a:lnTo>
                    <a:pt x="449155" y="224185"/>
                  </a:lnTo>
                  <a:lnTo>
                    <a:pt x="407515" y="226961"/>
                  </a:lnTo>
                  <a:lnTo>
                    <a:pt x="368651" y="224185"/>
                  </a:lnTo>
                  <a:lnTo>
                    <a:pt x="332562" y="224185"/>
                  </a:lnTo>
                  <a:lnTo>
                    <a:pt x="296474" y="224185"/>
                  </a:lnTo>
                  <a:lnTo>
                    <a:pt x="263162" y="221409"/>
                  </a:lnTo>
                  <a:lnTo>
                    <a:pt x="232626" y="215857"/>
                  </a:lnTo>
                  <a:lnTo>
                    <a:pt x="202089" y="215857"/>
                  </a:lnTo>
                  <a:lnTo>
                    <a:pt x="177105" y="213081"/>
                  </a:lnTo>
                  <a:lnTo>
                    <a:pt x="154897" y="210305"/>
                  </a:lnTo>
                  <a:lnTo>
                    <a:pt x="127137" y="207529"/>
                  </a:lnTo>
                  <a:lnTo>
                    <a:pt x="104928" y="199201"/>
                  </a:lnTo>
                  <a:lnTo>
                    <a:pt x="79944" y="193649"/>
                  </a:lnTo>
                  <a:lnTo>
                    <a:pt x="57736" y="188097"/>
                  </a:lnTo>
                  <a:lnTo>
                    <a:pt x="38304" y="176993"/>
                  </a:lnTo>
                  <a:lnTo>
                    <a:pt x="21648" y="171441"/>
                  </a:lnTo>
                  <a:lnTo>
                    <a:pt x="4992" y="157561"/>
                  </a:lnTo>
                  <a:lnTo>
                    <a:pt x="0" y="154233"/>
                  </a:lnTo>
                  <a:lnTo>
                    <a:pt x="726" y="150512"/>
                  </a:lnTo>
                  <a:cubicBezTo>
                    <a:pt x="4519" y="129600"/>
                    <a:pt x="-160" y="146118"/>
                    <a:pt x="21397" y="74261"/>
                  </a:cubicBezTo>
                  <a:cubicBezTo>
                    <a:pt x="37109" y="21890"/>
                    <a:pt x="24154" y="63510"/>
                    <a:pt x="40837" y="34398"/>
                  </a:cubicBezTo>
                  <a:lnTo>
                    <a:pt x="43034" y="30241"/>
                  </a:lnTo>
                  <a:lnTo>
                    <a:pt x="54960" y="38192"/>
                  </a:lnTo>
                  <a:lnTo>
                    <a:pt x="85496" y="52072"/>
                  </a:lnTo>
                  <a:lnTo>
                    <a:pt x="96600" y="60400"/>
                  </a:lnTo>
                  <a:lnTo>
                    <a:pt x="116033" y="68728"/>
                  </a:lnTo>
                  <a:lnTo>
                    <a:pt x="132689" y="74280"/>
                  </a:lnTo>
                  <a:lnTo>
                    <a:pt x="157673" y="77056"/>
                  </a:lnTo>
                  <a:lnTo>
                    <a:pt x="179881" y="79832"/>
                  </a:lnTo>
                  <a:lnTo>
                    <a:pt x="202089" y="85384"/>
                  </a:lnTo>
                  <a:lnTo>
                    <a:pt x="229850" y="88160"/>
                  </a:lnTo>
                  <a:lnTo>
                    <a:pt x="252058" y="90936"/>
                  </a:lnTo>
                  <a:lnTo>
                    <a:pt x="304802" y="90936"/>
                  </a:lnTo>
                  <a:lnTo>
                    <a:pt x="360323" y="90936"/>
                  </a:lnTo>
                  <a:lnTo>
                    <a:pt x="382531" y="88160"/>
                  </a:lnTo>
                  <a:lnTo>
                    <a:pt x="404739" y="85384"/>
                  </a:lnTo>
                  <a:lnTo>
                    <a:pt x="429723" y="79832"/>
                  </a:lnTo>
                  <a:lnTo>
                    <a:pt x="449155" y="74280"/>
                  </a:lnTo>
                  <a:lnTo>
                    <a:pt x="488020" y="71504"/>
                  </a:lnTo>
                  <a:lnTo>
                    <a:pt x="524108" y="63176"/>
                  </a:lnTo>
                  <a:lnTo>
                    <a:pt x="557420" y="54848"/>
                  </a:lnTo>
                  <a:lnTo>
                    <a:pt x="590732" y="43744"/>
                  </a:lnTo>
                  <a:lnTo>
                    <a:pt x="596284" y="40968"/>
                  </a:lnTo>
                  <a:lnTo>
                    <a:pt x="604612" y="38192"/>
                  </a:lnTo>
                  <a:lnTo>
                    <a:pt x="610165" y="32639"/>
                  </a:lnTo>
                  <a:lnTo>
                    <a:pt x="618493" y="24311"/>
                  </a:lnTo>
                  <a:lnTo>
                    <a:pt x="621269" y="18759"/>
                  </a:lnTo>
                  <a:lnTo>
                    <a:pt x="626821" y="7655"/>
                  </a:lnTo>
                  <a:lnTo>
                    <a:pt x="635149" y="2103"/>
                  </a:lnTo>
                  <a:lnTo>
                    <a:pt x="635675" y="0"/>
                  </a:lnTo>
                  <a:close/>
                </a:path>
              </a:pathLst>
            </a:custGeom>
            <a:solidFill>
              <a:srgbClr val="FF0000"/>
            </a:solidFill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 bwMode="auto">
            <a:xfrm>
              <a:off x="4415188" y="2877422"/>
              <a:ext cx="358661" cy="116448"/>
            </a:xfrm>
            <a:custGeom>
              <a:avLst/>
              <a:gdLst>
                <a:gd name="connsiteX0" fmla="*/ 424732 w 624606"/>
                <a:gd name="connsiteY0" fmla="*/ 0 h 210978"/>
                <a:gd name="connsiteX1" fmla="*/ 435836 w 624606"/>
                <a:gd name="connsiteY1" fmla="*/ 0 h 210978"/>
                <a:gd name="connsiteX2" fmla="*/ 441388 w 624606"/>
                <a:gd name="connsiteY2" fmla="*/ 0 h 210978"/>
                <a:gd name="connsiteX3" fmla="*/ 452492 w 624606"/>
                <a:gd name="connsiteY3" fmla="*/ 2776 h 210978"/>
                <a:gd name="connsiteX4" fmla="*/ 463597 w 624606"/>
                <a:gd name="connsiteY4" fmla="*/ 5552 h 210978"/>
                <a:gd name="connsiteX5" fmla="*/ 474701 w 624606"/>
                <a:gd name="connsiteY5" fmla="*/ 11104 h 210978"/>
                <a:gd name="connsiteX6" fmla="*/ 491357 w 624606"/>
                <a:gd name="connsiteY6" fmla="*/ 16656 h 210978"/>
                <a:gd name="connsiteX7" fmla="*/ 508013 w 624606"/>
                <a:gd name="connsiteY7" fmla="*/ 24984 h 210978"/>
                <a:gd name="connsiteX8" fmla="*/ 524669 w 624606"/>
                <a:gd name="connsiteY8" fmla="*/ 36088 h 210978"/>
                <a:gd name="connsiteX9" fmla="*/ 544101 w 624606"/>
                <a:gd name="connsiteY9" fmla="*/ 47193 h 210978"/>
                <a:gd name="connsiteX10" fmla="*/ 566310 w 624606"/>
                <a:gd name="connsiteY10" fmla="*/ 58297 h 210978"/>
                <a:gd name="connsiteX11" fmla="*/ 582966 w 624606"/>
                <a:gd name="connsiteY11" fmla="*/ 72177 h 210978"/>
                <a:gd name="connsiteX12" fmla="*/ 594070 w 624606"/>
                <a:gd name="connsiteY12" fmla="*/ 83281 h 210978"/>
                <a:gd name="connsiteX13" fmla="*/ 605174 w 624606"/>
                <a:gd name="connsiteY13" fmla="*/ 91609 h 210978"/>
                <a:gd name="connsiteX14" fmla="*/ 613502 w 624606"/>
                <a:gd name="connsiteY14" fmla="*/ 102713 h 210978"/>
                <a:gd name="connsiteX15" fmla="*/ 619054 w 624606"/>
                <a:gd name="connsiteY15" fmla="*/ 108265 h 210978"/>
                <a:gd name="connsiteX16" fmla="*/ 621830 w 624606"/>
                <a:gd name="connsiteY16" fmla="*/ 111041 h 210978"/>
                <a:gd name="connsiteX17" fmla="*/ 624606 w 624606"/>
                <a:gd name="connsiteY17" fmla="*/ 116593 h 210978"/>
                <a:gd name="connsiteX18" fmla="*/ 619054 w 624606"/>
                <a:gd name="connsiteY18" fmla="*/ 124921 h 210978"/>
                <a:gd name="connsiteX19" fmla="*/ 610726 w 624606"/>
                <a:gd name="connsiteY19" fmla="*/ 136025 h 210978"/>
                <a:gd name="connsiteX20" fmla="*/ 608556 w 624606"/>
                <a:gd name="connsiteY20" fmla="*/ 139643 h 210978"/>
                <a:gd name="connsiteX21" fmla="*/ 559047 w 624606"/>
                <a:gd name="connsiteY21" fmla="*/ 141386 h 210978"/>
                <a:gd name="connsiteX22" fmla="*/ 520947 w 624606"/>
                <a:gd name="connsiteY22" fmla="*/ 150911 h 210978"/>
                <a:gd name="connsiteX23" fmla="*/ 433060 w 624606"/>
                <a:gd name="connsiteY23" fmla="*/ 165559 h 210978"/>
                <a:gd name="connsiteX24" fmla="*/ 433060 w 624606"/>
                <a:gd name="connsiteY24" fmla="*/ 161010 h 210978"/>
                <a:gd name="connsiteX25" fmla="*/ 430284 w 624606"/>
                <a:gd name="connsiteY25" fmla="*/ 155458 h 210978"/>
                <a:gd name="connsiteX26" fmla="*/ 416404 w 624606"/>
                <a:gd name="connsiteY26" fmla="*/ 144353 h 210978"/>
                <a:gd name="connsiteX27" fmla="*/ 405300 w 624606"/>
                <a:gd name="connsiteY27" fmla="*/ 138801 h 210978"/>
                <a:gd name="connsiteX28" fmla="*/ 388644 w 624606"/>
                <a:gd name="connsiteY28" fmla="*/ 136025 h 210978"/>
                <a:gd name="connsiteX29" fmla="*/ 371988 w 624606"/>
                <a:gd name="connsiteY29" fmla="*/ 133249 h 210978"/>
                <a:gd name="connsiteX30" fmla="*/ 369212 w 624606"/>
                <a:gd name="connsiteY30" fmla="*/ 133249 h 210978"/>
                <a:gd name="connsiteX31" fmla="*/ 360884 w 624606"/>
                <a:gd name="connsiteY31" fmla="*/ 133249 h 210978"/>
                <a:gd name="connsiteX32" fmla="*/ 349780 w 624606"/>
                <a:gd name="connsiteY32" fmla="*/ 136025 h 210978"/>
                <a:gd name="connsiteX33" fmla="*/ 335899 w 624606"/>
                <a:gd name="connsiteY33" fmla="*/ 136025 h 210978"/>
                <a:gd name="connsiteX34" fmla="*/ 322019 w 624606"/>
                <a:gd name="connsiteY34" fmla="*/ 138801 h 210978"/>
                <a:gd name="connsiteX35" fmla="*/ 302587 w 624606"/>
                <a:gd name="connsiteY35" fmla="*/ 141577 h 210978"/>
                <a:gd name="connsiteX36" fmla="*/ 283155 w 624606"/>
                <a:gd name="connsiteY36" fmla="*/ 144353 h 210978"/>
                <a:gd name="connsiteX37" fmla="*/ 263723 w 624606"/>
                <a:gd name="connsiteY37" fmla="*/ 152682 h 210978"/>
                <a:gd name="connsiteX38" fmla="*/ 235962 w 624606"/>
                <a:gd name="connsiteY38" fmla="*/ 155458 h 210978"/>
                <a:gd name="connsiteX39" fmla="*/ 210978 w 624606"/>
                <a:gd name="connsiteY39" fmla="*/ 161010 h 210978"/>
                <a:gd name="connsiteX40" fmla="*/ 180442 w 624606"/>
                <a:gd name="connsiteY40" fmla="*/ 169338 h 210978"/>
                <a:gd name="connsiteX41" fmla="*/ 149906 w 624606"/>
                <a:gd name="connsiteY41" fmla="*/ 174890 h 210978"/>
                <a:gd name="connsiteX42" fmla="*/ 113817 w 624606"/>
                <a:gd name="connsiteY42" fmla="*/ 183218 h 210978"/>
                <a:gd name="connsiteX43" fmla="*/ 77729 w 624606"/>
                <a:gd name="connsiteY43" fmla="*/ 191546 h 210978"/>
                <a:gd name="connsiteX44" fmla="*/ 41640 w 624606"/>
                <a:gd name="connsiteY44" fmla="*/ 202650 h 210978"/>
                <a:gd name="connsiteX45" fmla="*/ 0 w 624606"/>
                <a:gd name="connsiteY45" fmla="*/ 210978 h 210978"/>
                <a:gd name="connsiteX46" fmla="*/ 0 w 624606"/>
                <a:gd name="connsiteY46" fmla="*/ 124921 h 210978"/>
                <a:gd name="connsiteX47" fmla="*/ 24984 w 624606"/>
                <a:gd name="connsiteY47" fmla="*/ 124921 h 210978"/>
                <a:gd name="connsiteX48" fmla="*/ 55521 w 624606"/>
                <a:gd name="connsiteY48" fmla="*/ 122145 h 210978"/>
                <a:gd name="connsiteX49" fmla="*/ 80505 w 624606"/>
                <a:gd name="connsiteY49" fmla="*/ 119369 h 210978"/>
                <a:gd name="connsiteX50" fmla="*/ 111041 w 624606"/>
                <a:gd name="connsiteY50" fmla="*/ 116593 h 210978"/>
                <a:gd name="connsiteX51" fmla="*/ 141577 w 624606"/>
                <a:gd name="connsiteY51" fmla="*/ 108265 h 210978"/>
                <a:gd name="connsiteX52" fmla="*/ 174890 w 624606"/>
                <a:gd name="connsiteY52" fmla="*/ 102713 h 210978"/>
                <a:gd name="connsiteX53" fmla="*/ 208202 w 624606"/>
                <a:gd name="connsiteY53" fmla="*/ 91609 h 210978"/>
                <a:gd name="connsiteX54" fmla="*/ 241514 w 624606"/>
                <a:gd name="connsiteY54" fmla="*/ 86057 h 210978"/>
                <a:gd name="connsiteX55" fmla="*/ 274827 w 624606"/>
                <a:gd name="connsiteY55" fmla="*/ 74953 h 210978"/>
                <a:gd name="connsiteX56" fmla="*/ 299811 w 624606"/>
                <a:gd name="connsiteY56" fmla="*/ 69401 h 210978"/>
                <a:gd name="connsiteX57" fmla="*/ 322019 w 624606"/>
                <a:gd name="connsiteY57" fmla="*/ 63849 h 210978"/>
                <a:gd name="connsiteX58" fmla="*/ 347003 w 624606"/>
                <a:gd name="connsiteY58" fmla="*/ 52745 h 210978"/>
                <a:gd name="connsiteX59" fmla="*/ 355332 w 624606"/>
                <a:gd name="connsiteY59" fmla="*/ 49969 h 210978"/>
                <a:gd name="connsiteX60" fmla="*/ 363660 w 624606"/>
                <a:gd name="connsiteY60" fmla="*/ 47193 h 210978"/>
                <a:gd name="connsiteX61" fmla="*/ 371988 w 624606"/>
                <a:gd name="connsiteY61" fmla="*/ 41641 h 210978"/>
                <a:gd name="connsiteX62" fmla="*/ 380316 w 624606"/>
                <a:gd name="connsiteY62" fmla="*/ 38864 h 210978"/>
                <a:gd name="connsiteX63" fmla="*/ 385868 w 624606"/>
                <a:gd name="connsiteY63" fmla="*/ 36088 h 210978"/>
                <a:gd name="connsiteX64" fmla="*/ 388644 w 624606"/>
                <a:gd name="connsiteY64" fmla="*/ 30536 h 210978"/>
                <a:gd name="connsiteX65" fmla="*/ 394196 w 624606"/>
                <a:gd name="connsiteY65" fmla="*/ 24984 h 210978"/>
                <a:gd name="connsiteX66" fmla="*/ 396972 w 624606"/>
                <a:gd name="connsiteY66" fmla="*/ 22208 h 210978"/>
                <a:gd name="connsiteX67" fmla="*/ 405300 w 624606"/>
                <a:gd name="connsiteY67" fmla="*/ 13880 h 210978"/>
                <a:gd name="connsiteX68" fmla="*/ 413628 w 624606"/>
                <a:gd name="connsiteY68" fmla="*/ 5552 h 210978"/>
                <a:gd name="connsiteX69" fmla="*/ 424732 w 624606"/>
                <a:gd name="connsiteY69" fmla="*/ 0 h 21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624606" h="210978">
                  <a:moveTo>
                    <a:pt x="424732" y="0"/>
                  </a:moveTo>
                  <a:lnTo>
                    <a:pt x="435836" y="0"/>
                  </a:lnTo>
                  <a:lnTo>
                    <a:pt x="441388" y="0"/>
                  </a:lnTo>
                  <a:lnTo>
                    <a:pt x="452492" y="2776"/>
                  </a:lnTo>
                  <a:lnTo>
                    <a:pt x="463597" y="5552"/>
                  </a:lnTo>
                  <a:lnTo>
                    <a:pt x="474701" y="11104"/>
                  </a:lnTo>
                  <a:lnTo>
                    <a:pt x="491357" y="16656"/>
                  </a:lnTo>
                  <a:lnTo>
                    <a:pt x="508013" y="24984"/>
                  </a:lnTo>
                  <a:lnTo>
                    <a:pt x="524669" y="36088"/>
                  </a:lnTo>
                  <a:lnTo>
                    <a:pt x="544101" y="47193"/>
                  </a:lnTo>
                  <a:lnTo>
                    <a:pt x="566310" y="58297"/>
                  </a:lnTo>
                  <a:lnTo>
                    <a:pt x="582966" y="72177"/>
                  </a:lnTo>
                  <a:lnTo>
                    <a:pt x="594070" y="83281"/>
                  </a:lnTo>
                  <a:lnTo>
                    <a:pt x="605174" y="91609"/>
                  </a:lnTo>
                  <a:lnTo>
                    <a:pt x="613502" y="102713"/>
                  </a:lnTo>
                  <a:lnTo>
                    <a:pt x="619054" y="108265"/>
                  </a:lnTo>
                  <a:lnTo>
                    <a:pt x="621830" y="111041"/>
                  </a:lnTo>
                  <a:lnTo>
                    <a:pt x="624606" y="116593"/>
                  </a:lnTo>
                  <a:lnTo>
                    <a:pt x="619054" y="124921"/>
                  </a:lnTo>
                  <a:lnTo>
                    <a:pt x="610726" y="136025"/>
                  </a:lnTo>
                  <a:lnTo>
                    <a:pt x="608556" y="139643"/>
                  </a:lnTo>
                  <a:lnTo>
                    <a:pt x="559047" y="141386"/>
                  </a:lnTo>
                  <a:cubicBezTo>
                    <a:pt x="545974" y="142074"/>
                    <a:pt x="533814" y="148499"/>
                    <a:pt x="520947" y="150911"/>
                  </a:cubicBezTo>
                  <a:lnTo>
                    <a:pt x="433060" y="165559"/>
                  </a:lnTo>
                  <a:lnTo>
                    <a:pt x="433060" y="161010"/>
                  </a:lnTo>
                  <a:lnTo>
                    <a:pt x="430284" y="155458"/>
                  </a:lnTo>
                  <a:lnTo>
                    <a:pt x="416404" y="144353"/>
                  </a:lnTo>
                  <a:lnTo>
                    <a:pt x="405300" y="138801"/>
                  </a:lnTo>
                  <a:lnTo>
                    <a:pt x="388644" y="136025"/>
                  </a:lnTo>
                  <a:lnTo>
                    <a:pt x="371988" y="133249"/>
                  </a:lnTo>
                  <a:lnTo>
                    <a:pt x="369212" y="133249"/>
                  </a:lnTo>
                  <a:lnTo>
                    <a:pt x="360884" y="133249"/>
                  </a:lnTo>
                  <a:lnTo>
                    <a:pt x="349780" y="136025"/>
                  </a:lnTo>
                  <a:lnTo>
                    <a:pt x="335899" y="136025"/>
                  </a:lnTo>
                  <a:lnTo>
                    <a:pt x="322019" y="138801"/>
                  </a:lnTo>
                  <a:lnTo>
                    <a:pt x="302587" y="141577"/>
                  </a:lnTo>
                  <a:lnTo>
                    <a:pt x="283155" y="144353"/>
                  </a:lnTo>
                  <a:lnTo>
                    <a:pt x="263723" y="152682"/>
                  </a:lnTo>
                  <a:lnTo>
                    <a:pt x="235962" y="155458"/>
                  </a:lnTo>
                  <a:lnTo>
                    <a:pt x="210978" y="161010"/>
                  </a:lnTo>
                  <a:lnTo>
                    <a:pt x="180442" y="169338"/>
                  </a:lnTo>
                  <a:lnTo>
                    <a:pt x="149906" y="174890"/>
                  </a:lnTo>
                  <a:lnTo>
                    <a:pt x="113817" y="183218"/>
                  </a:lnTo>
                  <a:lnTo>
                    <a:pt x="77729" y="191546"/>
                  </a:lnTo>
                  <a:lnTo>
                    <a:pt x="41640" y="202650"/>
                  </a:lnTo>
                  <a:lnTo>
                    <a:pt x="0" y="210978"/>
                  </a:lnTo>
                  <a:lnTo>
                    <a:pt x="0" y="124921"/>
                  </a:lnTo>
                  <a:lnTo>
                    <a:pt x="24984" y="124921"/>
                  </a:lnTo>
                  <a:lnTo>
                    <a:pt x="55521" y="122145"/>
                  </a:lnTo>
                  <a:lnTo>
                    <a:pt x="80505" y="119369"/>
                  </a:lnTo>
                  <a:lnTo>
                    <a:pt x="111041" y="116593"/>
                  </a:lnTo>
                  <a:lnTo>
                    <a:pt x="141577" y="108265"/>
                  </a:lnTo>
                  <a:lnTo>
                    <a:pt x="174890" y="102713"/>
                  </a:lnTo>
                  <a:lnTo>
                    <a:pt x="208202" y="91609"/>
                  </a:lnTo>
                  <a:lnTo>
                    <a:pt x="241514" y="86057"/>
                  </a:lnTo>
                  <a:lnTo>
                    <a:pt x="274827" y="74953"/>
                  </a:lnTo>
                  <a:lnTo>
                    <a:pt x="299811" y="69401"/>
                  </a:lnTo>
                  <a:lnTo>
                    <a:pt x="322019" y="63849"/>
                  </a:lnTo>
                  <a:lnTo>
                    <a:pt x="347003" y="52745"/>
                  </a:lnTo>
                  <a:lnTo>
                    <a:pt x="355332" y="49969"/>
                  </a:lnTo>
                  <a:lnTo>
                    <a:pt x="363660" y="47193"/>
                  </a:lnTo>
                  <a:lnTo>
                    <a:pt x="371988" y="41641"/>
                  </a:lnTo>
                  <a:lnTo>
                    <a:pt x="380316" y="38864"/>
                  </a:lnTo>
                  <a:lnTo>
                    <a:pt x="385868" y="36088"/>
                  </a:lnTo>
                  <a:lnTo>
                    <a:pt x="388644" y="30536"/>
                  </a:lnTo>
                  <a:lnTo>
                    <a:pt x="394196" y="24984"/>
                  </a:lnTo>
                  <a:lnTo>
                    <a:pt x="396972" y="22208"/>
                  </a:lnTo>
                  <a:lnTo>
                    <a:pt x="405300" y="13880"/>
                  </a:lnTo>
                  <a:lnTo>
                    <a:pt x="413628" y="5552"/>
                  </a:lnTo>
                  <a:lnTo>
                    <a:pt x="424732" y="0"/>
                  </a:lnTo>
                  <a:close/>
                </a:path>
              </a:pathLst>
            </a:custGeom>
            <a:solidFill>
              <a:srgbClr val="FF0000"/>
            </a:solidFill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 bwMode="auto">
            <a:xfrm>
              <a:off x="4321674" y="2935646"/>
              <a:ext cx="187027" cy="609619"/>
            </a:xfrm>
            <a:custGeom>
              <a:avLst/>
              <a:gdLst>
                <a:gd name="connsiteX0" fmla="*/ 36088 w 237916"/>
                <a:gd name="connsiteY0" fmla="*/ 0 h 862792"/>
                <a:gd name="connsiteX1" fmla="*/ 47192 w 237916"/>
                <a:gd name="connsiteY1" fmla="*/ 0 h 862792"/>
                <a:gd name="connsiteX2" fmla="*/ 61073 w 237916"/>
                <a:gd name="connsiteY2" fmla="*/ 0 h 862792"/>
                <a:gd name="connsiteX3" fmla="*/ 77729 w 237916"/>
                <a:gd name="connsiteY3" fmla="*/ 0 h 862792"/>
                <a:gd name="connsiteX4" fmla="*/ 94385 w 237916"/>
                <a:gd name="connsiteY4" fmla="*/ 5552 h 862792"/>
                <a:gd name="connsiteX5" fmla="*/ 113817 w 237916"/>
                <a:gd name="connsiteY5" fmla="*/ 8328 h 862792"/>
                <a:gd name="connsiteX6" fmla="*/ 136025 w 237916"/>
                <a:gd name="connsiteY6" fmla="*/ 13880 h 862792"/>
                <a:gd name="connsiteX7" fmla="*/ 136025 w 237916"/>
                <a:gd name="connsiteY7" fmla="*/ 24984 h 862792"/>
                <a:gd name="connsiteX8" fmla="*/ 136025 w 237916"/>
                <a:gd name="connsiteY8" fmla="*/ 38864 h 862792"/>
                <a:gd name="connsiteX9" fmla="*/ 136025 w 237916"/>
                <a:gd name="connsiteY9" fmla="*/ 49969 h 862792"/>
                <a:gd name="connsiteX10" fmla="*/ 136025 w 237916"/>
                <a:gd name="connsiteY10" fmla="*/ 63849 h 862792"/>
                <a:gd name="connsiteX11" fmla="*/ 136025 w 237916"/>
                <a:gd name="connsiteY11" fmla="*/ 77729 h 862792"/>
                <a:gd name="connsiteX12" fmla="*/ 136025 w 237916"/>
                <a:gd name="connsiteY12" fmla="*/ 94385 h 862792"/>
                <a:gd name="connsiteX13" fmla="*/ 136025 w 237916"/>
                <a:gd name="connsiteY13" fmla="*/ 113817 h 862792"/>
                <a:gd name="connsiteX14" fmla="*/ 136025 w 237916"/>
                <a:gd name="connsiteY14" fmla="*/ 130473 h 862792"/>
                <a:gd name="connsiteX15" fmla="*/ 136025 w 237916"/>
                <a:gd name="connsiteY15" fmla="*/ 149905 h 862792"/>
                <a:gd name="connsiteX16" fmla="*/ 133249 w 237916"/>
                <a:gd name="connsiteY16" fmla="*/ 169338 h 862792"/>
                <a:gd name="connsiteX17" fmla="*/ 133249 w 237916"/>
                <a:gd name="connsiteY17" fmla="*/ 188770 h 862792"/>
                <a:gd name="connsiteX18" fmla="*/ 133249 w 237916"/>
                <a:gd name="connsiteY18" fmla="*/ 213754 h 862792"/>
                <a:gd name="connsiteX19" fmla="*/ 133249 w 237916"/>
                <a:gd name="connsiteY19" fmla="*/ 235962 h 862792"/>
                <a:gd name="connsiteX20" fmla="*/ 130473 w 237916"/>
                <a:gd name="connsiteY20" fmla="*/ 263722 h 862792"/>
                <a:gd name="connsiteX21" fmla="*/ 130473 w 237916"/>
                <a:gd name="connsiteY21" fmla="*/ 285931 h 862792"/>
                <a:gd name="connsiteX22" fmla="*/ 130473 w 237916"/>
                <a:gd name="connsiteY22" fmla="*/ 313691 h 862792"/>
                <a:gd name="connsiteX23" fmla="*/ 127697 w 237916"/>
                <a:gd name="connsiteY23" fmla="*/ 338675 h 862792"/>
                <a:gd name="connsiteX24" fmla="*/ 127697 w 237916"/>
                <a:gd name="connsiteY24" fmla="*/ 363659 h 862792"/>
                <a:gd name="connsiteX25" fmla="*/ 127697 w 237916"/>
                <a:gd name="connsiteY25" fmla="*/ 388643 h 862792"/>
                <a:gd name="connsiteX26" fmla="*/ 127697 w 237916"/>
                <a:gd name="connsiteY26" fmla="*/ 408076 h 862792"/>
                <a:gd name="connsiteX27" fmla="*/ 127697 w 237916"/>
                <a:gd name="connsiteY27" fmla="*/ 433060 h 862792"/>
                <a:gd name="connsiteX28" fmla="*/ 127697 w 237916"/>
                <a:gd name="connsiteY28" fmla="*/ 452492 h 862792"/>
                <a:gd name="connsiteX29" fmla="*/ 127697 w 237916"/>
                <a:gd name="connsiteY29" fmla="*/ 471924 h 862792"/>
                <a:gd name="connsiteX30" fmla="*/ 127697 w 237916"/>
                <a:gd name="connsiteY30" fmla="*/ 488580 h 862792"/>
                <a:gd name="connsiteX31" fmla="*/ 127697 w 237916"/>
                <a:gd name="connsiteY31" fmla="*/ 505236 h 862792"/>
                <a:gd name="connsiteX32" fmla="*/ 130473 w 237916"/>
                <a:gd name="connsiteY32" fmla="*/ 521893 h 862792"/>
                <a:gd name="connsiteX33" fmla="*/ 130473 w 237916"/>
                <a:gd name="connsiteY33" fmla="*/ 535773 h 862792"/>
                <a:gd name="connsiteX34" fmla="*/ 130473 w 237916"/>
                <a:gd name="connsiteY34" fmla="*/ 546877 h 862792"/>
                <a:gd name="connsiteX35" fmla="*/ 133249 w 237916"/>
                <a:gd name="connsiteY35" fmla="*/ 560757 h 862792"/>
                <a:gd name="connsiteX36" fmla="*/ 133249 w 237916"/>
                <a:gd name="connsiteY36" fmla="*/ 571861 h 862792"/>
                <a:gd name="connsiteX37" fmla="*/ 136025 w 237916"/>
                <a:gd name="connsiteY37" fmla="*/ 580189 h 862792"/>
                <a:gd name="connsiteX38" fmla="*/ 136025 w 237916"/>
                <a:gd name="connsiteY38" fmla="*/ 588517 h 862792"/>
                <a:gd name="connsiteX39" fmla="*/ 144353 w 237916"/>
                <a:gd name="connsiteY39" fmla="*/ 616277 h 862792"/>
                <a:gd name="connsiteX40" fmla="*/ 152681 w 237916"/>
                <a:gd name="connsiteY40" fmla="*/ 644038 h 862792"/>
                <a:gd name="connsiteX41" fmla="*/ 161009 w 237916"/>
                <a:gd name="connsiteY41" fmla="*/ 657918 h 862792"/>
                <a:gd name="connsiteX42" fmla="*/ 166561 w 237916"/>
                <a:gd name="connsiteY42" fmla="*/ 669022 h 862792"/>
                <a:gd name="connsiteX43" fmla="*/ 177665 w 237916"/>
                <a:gd name="connsiteY43" fmla="*/ 680126 h 862792"/>
                <a:gd name="connsiteX44" fmla="*/ 183218 w 237916"/>
                <a:gd name="connsiteY44" fmla="*/ 691230 h 862792"/>
                <a:gd name="connsiteX45" fmla="*/ 202650 w 237916"/>
                <a:gd name="connsiteY45" fmla="*/ 713438 h 862792"/>
                <a:gd name="connsiteX46" fmla="*/ 224858 w 237916"/>
                <a:gd name="connsiteY46" fmla="*/ 730094 h 862792"/>
                <a:gd name="connsiteX47" fmla="*/ 237916 w 237916"/>
                <a:gd name="connsiteY47" fmla="*/ 738800 h 862792"/>
                <a:gd name="connsiteX48" fmla="*/ 235719 w 237916"/>
                <a:gd name="connsiteY48" fmla="*/ 742957 h 862792"/>
                <a:gd name="connsiteX49" fmla="*/ 216279 w 237916"/>
                <a:gd name="connsiteY49" fmla="*/ 782820 h 862792"/>
                <a:gd name="connsiteX50" fmla="*/ 195608 w 237916"/>
                <a:gd name="connsiteY50" fmla="*/ 859071 h 862792"/>
                <a:gd name="connsiteX51" fmla="*/ 194882 w 237916"/>
                <a:gd name="connsiteY51" fmla="*/ 862792 h 862792"/>
                <a:gd name="connsiteX52" fmla="*/ 183218 w 237916"/>
                <a:gd name="connsiteY52" fmla="*/ 855015 h 862792"/>
                <a:gd name="connsiteX53" fmla="*/ 169337 w 237916"/>
                <a:gd name="connsiteY53" fmla="*/ 843911 h 862792"/>
                <a:gd name="connsiteX54" fmla="*/ 152681 w 237916"/>
                <a:gd name="connsiteY54" fmla="*/ 830031 h 862792"/>
                <a:gd name="connsiteX55" fmla="*/ 138801 w 237916"/>
                <a:gd name="connsiteY55" fmla="*/ 813375 h 862792"/>
                <a:gd name="connsiteX56" fmla="*/ 127697 w 237916"/>
                <a:gd name="connsiteY56" fmla="*/ 796719 h 862792"/>
                <a:gd name="connsiteX57" fmla="*/ 113817 w 237916"/>
                <a:gd name="connsiteY57" fmla="*/ 780063 h 862792"/>
                <a:gd name="connsiteX58" fmla="*/ 102713 w 237916"/>
                <a:gd name="connsiteY58" fmla="*/ 760631 h 862792"/>
                <a:gd name="connsiteX59" fmla="*/ 88833 w 237916"/>
                <a:gd name="connsiteY59" fmla="*/ 743975 h 862792"/>
                <a:gd name="connsiteX60" fmla="*/ 83281 w 237916"/>
                <a:gd name="connsiteY60" fmla="*/ 718990 h 862792"/>
                <a:gd name="connsiteX61" fmla="*/ 77729 w 237916"/>
                <a:gd name="connsiteY61" fmla="*/ 710662 h 862792"/>
                <a:gd name="connsiteX62" fmla="*/ 69401 w 237916"/>
                <a:gd name="connsiteY62" fmla="*/ 696782 h 862792"/>
                <a:gd name="connsiteX63" fmla="*/ 66625 w 237916"/>
                <a:gd name="connsiteY63" fmla="*/ 682902 h 862792"/>
                <a:gd name="connsiteX64" fmla="*/ 63849 w 237916"/>
                <a:gd name="connsiteY64" fmla="*/ 666246 h 862792"/>
                <a:gd name="connsiteX65" fmla="*/ 58297 w 237916"/>
                <a:gd name="connsiteY65" fmla="*/ 649590 h 862792"/>
                <a:gd name="connsiteX66" fmla="*/ 52744 w 237916"/>
                <a:gd name="connsiteY66" fmla="*/ 630158 h 862792"/>
                <a:gd name="connsiteX67" fmla="*/ 49968 w 237916"/>
                <a:gd name="connsiteY67" fmla="*/ 610725 h 862792"/>
                <a:gd name="connsiteX68" fmla="*/ 47192 w 237916"/>
                <a:gd name="connsiteY68" fmla="*/ 588517 h 862792"/>
                <a:gd name="connsiteX69" fmla="*/ 47192 w 237916"/>
                <a:gd name="connsiteY69" fmla="*/ 563533 h 862792"/>
                <a:gd name="connsiteX70" fmla="*/ 44416 w 237916"/>
                <a:gd name="connsiteY70" fmla="*/ 538549 h 862792"/>
                <a:gd name="connsiteX71" fmla="*/ 44416 w 237916"/>
                <a:gd name="connsiteY71" fmla="*/ 510789 h 862792"/>
                <a:gd name="connsiteX72" fmla="*/ 41640 w 237916"/>
                <a:gd name="connsiteY72" fmla="*/ 480252 h 862792"/>
                <a:gd name="connsiteX73" fmla="*/ 41640 w 237916"/>
                <a:gd name="connsiteY73" fmla="*/ 452492 h 862792"/>
                <a:gd name="connsiteX74" fmla="*/ 41640 w 237916"/>
                <a:gd name="connsiteY74" fmla="*/ 419180 h 862792"/>
                <a:gd name="connsiteX75" fmla="*/ 41640 w 237916"/>
                <a:gd name="connsiteY75" fmla="*/ 385867 h 862792"/>
                <a:gd name="connsiteX76" fmla="*/ 44416 w 237916"/>
                <a:gd name="connsiteY76" fmla="*/ 352555 h 862792"/>
                <a:gd name="connsiteX77" fmla="*/ 44416 w 237916"/>
                <a:gd name="connsiteY77" fmla="*/ 316467 h 862792"/>
                <a:gd name="connsiteX78" fmla="*/ 44416 w 237916"/>
                <a:gd name="connsiteY78" fmla="*/ 285931 h 862792"/>
                <a:gd name="connsiteX79" fmla="*/ 44416 w 237916"/>
                <a:gd name="connsiteY79" fmla="*/ 255394 h 862792"/>
                <a:gd name="connsiteX80" fmla="*/ 41640 w 237916"/>
                <a:gd name="connsiteY80" fmla="*/ 227634 h 862792"/>
                <a:gd name="connsiteX81" fmla="*/ 41640 w 237916"/>
                <a:gd name="connsiteY81" fmla="*/ 199874 h 862792"/>
                <a:gd name="connsiteX82" fmla="*/ 41640 w 237916"/>
                <a:gd name="connsiteY82" fmla="*/ 177666 h 862792"/>
                <a:gd name="connsiteX83" fmla="*/ 36088 w 237916"/>
                <a:gd name="connsiteY83" fmla="*/ 152681 h 862792"/>
                <a:gd name="connsiteX84" fmla="*/ 36088 w 237916"/>
                <a:gd name="connsiteY84" fmla="*/ 133249 h 862792"/>
                <a:gd name="connsiteX85" fmla="*/ 36088 w 237916"/>
                <a:gd name="connsiteY85" fmla="*/ 113817 h 862792"/>
                <a:gd name="connsiteX86" fmla="*/ 33312 w 237916"/>
                <a:gd name="connsiteY86" fmla="*/ 99937 h 862792"/>
                <a:gd name="connsiteX87" fmla="*/ 30536 w 237916"/>
                <a:gd name="connsiteY87" fmla="*/ 83281 h 862792"/>
                <a:gd name="connsiteX88" fmla="*/ 30536 w 237916"/>
                <a:gd name="connsiteY88" fmla="*/ 74953 h 862792"/>
                <a:gd name="connsiteX89" fmla="*/ 27760 w 237916"/>
                <a:gd name="connsiteY89" fmla="*/ 63849 h 862792"/>
                <a:gd name="connsiteX90" fmla="*/ 24984 w 237916"/>
                <a:gd name="connsiteY90" fmla="*/ 55521 h 862792"/>
                <a:gd name="connsiteX91" fmla="*/ 24984 w 237916"/>
                <a:gd name="connsiteY91" fmla="*/ 47193 h 862792"/>
                <a:gd name="connsiteX92" fmla="*/ 19432 w 237916"/>
                <a:gd name="connsiteY92" fmla="*/ 44417 h 862792"/>
                <a:gd name="connsiteX93" fmla="*/ 11104 w 237916"/>
                <a:gd name="connsiteY93" fmla="*/ 41640 h 862792"/>
                <a:gd name="connsiteX94" fmla="*/ 8328 w 237916"/>
                <a:gd name="connsiteY94" fmla="*/ 38864 h 862792"/>
                <a:gd name="connsiteX95" fmla="*/ 2776 w 237916"/>
                <a:gd name="connsiteY95" fmla="*/ 33312 h 862792"/>
                <a:gd name="connsiteX96" fmla="*/ 0 w 237916"/>
                <a:gd name="connsiteY96" fmla="*/ 27760 h 862792"/>
                <a:gd name="connsiteX97" fmla="*/ 2776 w 237916"/>
                <a:gd name="connsiteY97" fmla="*/ 24984 h 862792"/>
                <a:gd name="connsiteX98" fmla="*/ 8328 w 237916"/>
                <a:gd name="connsiteY98" fmla="*/ 16656 h 862792"/>
                <a:gd name="connsiteX99" fmla="*/ 11104 w 237916"/>
                <a:gd name="connsiteY99" fmla="*/ 11104 h 862792"/>
                <a:gd name="connsiteX100" fmla="*/ 19432 w 237916"/>
                <a:gd name="connsiteY100" fmla="*/ 5552 h 862792"/>
                <a:gd name="connsiteX101" fmla="*/ 27760 w 237916"/>
                <a:gd name="connsiteY101" fmla="*/ 5552 h 862792"/>
                <a:gd name="connsiteX102" fmla="*/ 36088 w 237916"/>
                <a:gd name="connsiteY102" fmla="*/ 0 h 862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37916" h="862792">
                  <a:moveTo>
                    <a:pt x="36088" y="0"/>
                  </a:moveTo>
                  <a:lnTo>
                    <a:pt x="47192" y="0"/>
                  </a:lnTo>
                  <a:lnTo>
                    <a:pt x="61073" y="0"/>
                  </a:lnTo>
                  <a:lnTo>
                    <a:pt x="77729" y="0"/>
                  </a:lnTo>
                  <a:lnTo>
                    <a:pt x="94385" y="5552"/>
                  </a:lnTo>
                  <a:lnTo>
                    <a:pt x="113817" y="8328"/>
                  </a:lnTo>
                  <a:lnTo>
                    <a:pt x="136025" y="13880"/>
                  </a:lnTo>
                  <a:lnTo>
                    <a:pt x="136025" y="24984"/>
                  </a:lnTo>
                  <a:lnTo>
                    <a:pt x="136025" y="38864"/>
                  </a:lnTo>
                  <a:lnTo>
                    <a:pt x="136025" y="49969"/>
                  </a:lnTo>
                  <a:lnTo>
                    <a:pt x="136025" y="63849"/>
                  </a:lnTo>
                  <a:lnTo>
                    <a:pt x="136025" y="77729"/>
                  </a:lnTo>
                  <a:lnTo>
                    <a:pt x="136025" y="94385"/>
                  </a:lnTo>
                  <a:lnTo>
                    <a:pt x="136025" y="113817"/>
                  </a:lnTo>
                  <a:lnTo>
                    <a:pt x="136025" y="130473"/>
                  </a:lnTo>
                  <a:lnTo>
                    <a:pt x="136025" y="149905"/>
                  </a:lnTo>
                  <a:lnTo>
                    <a:pt x="133249" y="169338"/>
                  </a:lnTo>
                  <a:lnTo>
                    <a:pt x="133249" y="188770"/>
                  </a:lnTo>
                  <a:lnTo>
                    <a:pt x="133249" y="213754"/>
                  </a:lnTo>
                  <a:lnTo>
                    <a:pt x="133249" y="235962"/>
                  </a:lnTo>
                  <a:lnTo>
                    <a:pt x="130473" y="263722"/>
                  </a:lnTo>
                  <a:lnTo>
                    <a:pt x="130473" y="285931"/>
                  </a:lnTo>
                  <a:lnTo>
                    <a:pt x="130473" y="313691"/>
                  </a:lnTo>
                  <a:lnTo>
                    <a:pt x="127697" y="338675"/>
                  </a:lnTo>
                  <a:lnTo>
                    <a:pt x="127697" y="363659"/>
                  </a:lnTo>
                  <a:lnTo>
                    <a:pt x="127697" y="388643"/>
                  </a:lnTo>
                  <a:lnTo>
                    <a:pt x="127697" y="408076"/>
                  </a:lnTo>
                  <a:lnTo>
                    <a:pt x="127697" y="433060"/>
                  </a:lnTo>
                  <a:lnTo>
                    <a:pt x="127697" y="452492"/>
                  </a:lnTo>
                  <a:lnTo>
                    <a:pt x="127697" y="471924"/>
                  </a:lnTo>
                  <a:lnTo>
                    <a:pt x="127697" y="488580"/>
                  </a:lnTo>
                  <a:lnTo>
                    <a:pt x="127697" y="505236"/>
                  </a:lnTo>
                  <a:lnTo>
                    <a:pt x="130473" y="521893"/>
                  </a:lnTo>
                  <a:lnTo>
                    <a:pt x="130473" y="535773"/>
                  </a:lnTo>
                  <a:lnTo>
                    <a:pt x="130473" y="546877"/>
                  </a:lnTo>
                  <a:lnTo>
                    <a:pt x="133249" y="560757"/>
                  </a:lnTo>
                  <a:lnTo>
                    <a:pt x="133249" y="571861"/>
                  </a:lnTo>
                  <a:lnTo>
                    <a:pt x="136025" y="580189"/>
                  </a:lnTo>
                  <a:lnTo>
                    <a:pt x="136025" y="588517"/>
                  </a:lnTo>
                  <a:lnTo>
                    <a:pt x="144353" y="616277"/>
                  </a:lnTo>
                  <a:lnTo>
                    <a:pt x="152681" y="644038"/>
                  </a:lnTo>
                  <a:lnTo>
                    <a:pt x="161009" y="657918"/>
                  </a:lnTo>
                  <a:lnTo>
                    <a:pt x="166561" y="669022"/>
                  </a:lnTo>
                  <a:lnTo>
                    <a:pt x="177665" y="680126"/>
                  </a:lnTo>
                  <a:lnTo>
                    <a:pt x="183218" y="691230"/>
                  </a:lnTo>
                  <a:lnTo>
                    <a:pt x="202650" y="713438"/>
                  </a:lnTo>
                  <a:lnTo>
                    <a:pt x="224858" y="730094"/>
                  </a:lnTo>
                  <a:lnTo>
                    <a:pt x="237916" y="738800"/>
                  </a:lnTo>
                  <a:lnTo>
                    <a:pt x="235719" y="742957"/>
                  </a:lnTo>
                  <a:cubicBezTo>
                    <a:pt x="219036" y="772069"/>
                    <a:pt x="231991" y="730449"/>
                    <a:pt x="216279" y="782820"/>
                  </a:cubicBezTo>
                  <a:cubicBezTo>
                    <a:pt x="194722" y="854677"/>
                    <a:pt x="199401" y="838159"/>
                    <a:pt x="195608" y="859071"/>
                  </a:cubicBezTo>
                  <a:lnTo>
                    <a:pt x="194882" y="862792"/>
                  </a:lnTo>
                  <a:lnTo>
                    <a:pt x="183218" y="855015"/>
                  </a:lnTo>
                  <a:lnTo>
                    <a:pt x="169337" y="843911"/>
                  </a:lnTo>
                  <a:lnTo>
                    <a:pt x="152681" y="830031"/>
                  </a:lnTo>
                  <a:lnTo>
                    <a:pt x="138801" y="813375"/>
                  </a:lnTo>
                  <a:lnTo>
                    <a:pt x="127697" y="796719"/>
                  </a:lnTo>
                  <a:lnTo>
                    <a:pt x="113817" y="780063"/>
                  </a:lnTo>
                  <a:lnTo>
                    <a:pt x="102713" y="760631"/>
                  </a:lnTo>
                  <a:lnTo>
                    <a:pt x="88833" y="743975"/>
                  </a:lnTo>
                  <a:lnTo>
                    <a:pt x="83281" y="718990"/>
                  </a:lnTo>
                  <a:lnTo>
                    <a:pt x="77729" y="710662"/>
                  </a:lnTo>
                  <a:lnTo>
                    <a:pt x="69401" y="696782"/>
                  </a:lnTo>
                  <a:lnTo>
                    <a:pt x="66625" y="682902"/>
                  </a:lnTo>
                  <a:lnTo>
                    <a:pt x="63849" y="666246"/>
                  </a:lnTo>
                  <a:lnTo>
                    <a:pt x="58297" y="649590"/>
                  </a:lnTo>
                  <a:lnTo>
                    <a:pt x="52744" y="630158"/>
                  </a:lnTo>
                  <a:lnTo>
                    <a:pt x="49968" y="610725"/>
                  </a:lnTo>
                  <a:lnTo>
                    <a:pt x="47192" y="588517"/>
                  </a:lnTo>
                  <a:lnTo>
                    <a:pt x="47192" y="563533"/>
                  </a:lnTo>
                  <a:lnTo>
                    <a:pt x="44416" y="538549"/>
                  </a:lnTo>
                  <a:lnTo>
                    <a:pt x="44416" y="510789"/>
                  </a:lnTo>
                  <a:lnTo>
                    <a:pt x="41640" y="480252"/>
                  </a:lnTo>
                  <a:lnTo>
                    <a:pt x="41640" y="452492"/>
                  </a:lnTo>
                  <a:lnTo>
                    <a:pt x="41640" y="419180"/>
                  </a:lnTo>
                  <a:lnTo>
                    <a:pt x="41640" y="385867"/>
                  </a:lnTo>
                  <a:lnTo>
                    <a:pt x="44416" y="352555"/>
                  </a:lnTo>
                  <a:lnTo>
                    <a:pt x="44416" y="316467"/>
                  </a:lnTo>
                  <a:lnTo>
                    <a:pt x="44416" y="285931"/>
                  </a:lnTo>
                  <a:lnTo>
                    <a:pt x="44416" y="255394"/>
                  </a:lnTo>
                  <a:lnTo>
                    <a:pt x="41640" y="227634"/>
                  </a:lnTo>
                  <a:lnTo>
                    <a:pt x="41640" y="199874"/>
                  </a:lnTo>
                  <a:lnTo>
                    <a:pt x="41640" y="177666"/>
                  </a:lnTo>
                  <a:lnTo>
                    <a:pt x="36088" y="152681"/>
                  </a:lnTo>
                  <a:lnTo>
                    <a:pt x="36088" y="133249"/>
                  </a:lnTo>
                  <a:lnTo>
                    <a:pt x="36088" y="113817"/>
                  </a:lnTo>
                  <a:lnTo>
                    <a:pt x="33312" y="99937"/>
                  </a:lnTo>
                  <a:lnTo>
                    <a:pt x="30536" y="83281"/>
                  </a:lnTo>
                  <a:lnTo>
                    <a:pt x="30536" y="74953"/>
                  </a:lnTo>
                  <a:lnTo>
                    <a:pt x="27760" y="63849"/>
                  </a:lnTo>
                  <a:lnTo>
                    <a:pt x="24984" y="55521"/>
                  </a:lnTo>
                  <a:lnTo>
                    <a:pt x="24984" y="47193"/>
                  </a:lnTo>
                  <a:lnTo>
                    <a:pt x="19432" y="44417"/>
                  </a:lnTo>
                  <a:lnTo>
                    <a:pt x="11104" y="41640"/>
                  </a:lnTo>
                  <a:lnTo>
                    <a:pt x="8328" y="38864"/>
                  </a:lnTo>
                  <a:lnTo>
                    <a:pt x="2776" y="33312"/>
                  </a:lnTo>
                  <a:lnTo>
                    <a:pt x="0" y="27760"/>
                  </a:lnTo>
                  <a:lnTo>
                    <a:pt x="2776" y="24984"/>
                  </a:lnTo>
                  <a:lnTo>
                    <a:pt x="8328" y="16656"/>
                  </a:lnTo>
                  <a:lnTo>
                    <a:pt x="11104" y="11104"/>
                  </a:lnTo>
                  <a:lnTo>
                    <a:pt x="19432" y="5552"/>
                  </a:lnTo>
                  <a:lnTo>
                    <a:pt x="27760" y="5552"/>
                  </a:lnTo>
                  <a:lnTo>
                    <a:pt x="36088" y="0"/>
                  </a:lnTo>
                  <a:close/>
                </a:path>
              </a:pathLst>
            </a:custGeom>
            <a:solidFill>
              <a:srgbClr val="FF0000"/>
            </a:solidFill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 bwMode="auto">
            <a:xfrm>
              <a:off x="4860032" y="3210226"/>
              <a:ext cx="144016" cy="256002"/>
            </a:xfrm>
            <a:custGeom>
              <a:avLst/>
              <a:gdLst>
                <a:gd name="connsiteX0" fmla="*/ 60546 w 137711"/>
                <a:gd name="connsiteY0" fmla="*/ 0 h 277309"/>
                <a:gd name="connsiteX1" fmla="*/ 63322 w 137711"/>
                <a:gd name="connsiteY1" fmla="*/ 0 h 277309"/>
                <a:gd name="connsiteX2" fmla="*/ 68874 w 137711"/>
                <a:gd name="connsiteY2" fmla="*/ 0 h 277309"/>
                <a:gd name="connsiteX3" fmla="*/ 68874 w 137711"/>
                <a:gd name="connsiteY3" fmla="*/ 2776 h 277309"/>
                <a:gd name="connsiteX4" fmla="*/ 71650 w 137711"/>
                <a:gd name="connsiteY4" fmla="*/ 5552 h 277309"/>
                <a:gd name="connsiteX5" fmla="*/ 74426 w 137711"/>
                <a:gd name="connsiteY5" fmla="*/ 11104 h 277309"/>
                <a:gd name="connsiteX6" fmla="*/ 74426 w 137711"/>
                <a:gd name="connsiteY6" fmla="*/ 16656 h 277309"/>
                <a:gd name="connsiteX7" fmla="*/ 77202 w 137711"/>
                <a:gd name="connsiteY7" fmla="*/ 24984 h 277309"/>
                <a:gd name="connsiteX8" fmla="*/ 79978 w 137711"/>
                <a:gd name="connsiteY8" fmla="*/ 33312 h 277309"/>
                <a:gd name="connsiteX9" fmla="*/ 85530 w 137711"/>
                <a:gd name="connsiteY9" fmla="*/ 41640 h 277309"/>
                <a:gd name="connsiteX10" fmla="*/ 85530 w 137711"/>
                <a:gd name="connsiteY10" fmla="*/ 52744 h 277309"/>
                <a:gd name="connsiteX11" fmla="*/ 88306 w 137711"/>
                <a:gd name="connsiteY11" fmla="*/ 61072 h 277309"/>
                <a:gd name="connsiteX12" fmla="*/ 91082 w 137711"/>
                <a:gd name="connsiteY12" fmla="*/ 74952 h 277309"/>
                <a:gd name="connsiteX13" fmla="*/ 93858 w 137711"/>
                <a:gd name="connsiteY13" fmla="*/ 88833 h 277309"/>
                <a:gd name="connsiteX14" fmla="*/ 96634 w 137711"/>
                <a:gd name="connsiteY14" fmla="*/ 102713 h 277309"/>
                <a:gd name="connsiteX15" fmla="*/ 102187 w 137711"/>
                <a:gd name="connsiteY15" fmla="*/ 113817 h 277309"/>
                <a:gd name="connsiteX16" fmla="*/ 102187 w 137711"/>
                <a:gd name="connsiteY16" fmla="*/ 130473 h 277309"/>
                <a:gd name="connsiteX17" fmla="*/ 107739 w 137711"/>
                <a:gd name="connsiteY17" fmla="*/ 161009 h 277309"/>
                <a:gd name="connsiteX18" fmla="*/ 110515 w 137711"/>
                <a:gd name="connsiteY18" fmla="*/ 191545 h 277309"/>
                <a:gd name="connsiteX19" fmla="*/ 118843 w 137711"/>
                <a:gd name="connsiteY19" fmla="*/ 216530 h 277309"/>
                <a:gd name="connsiteX20" fmla="*/ 124395 w 137711"/>
                <a:gd name="connsiteY20" fmla="*/ 241514 h 277309"/>
                <a:gd name="connsiteX21" fmla="*/ 129947 w 137711"/>
                <a:gd name="connsiteY21" fmla="*/ 263722 h 277309"/>
                <a:gd name="connsiteX22" fmla="*/ 137711 w 137711"/>
                <a:gd name="connsiteY22" fmla="*/ 277309 h 277309"/>
                <a:gd name="connsiteX23" fmla="*/ 0 w 137711"/>
                <a:gd name="connsiteY23" fmla="*/ 275499 h 277309"/>
                <a:gd name="connsiteX24" fmla="*/ 2250 w 137711"/>
                <a:gd name="connsiteY24" fmla="*/ 266498 h 277309"/>
                <a:gd name="connsiteX25" fmla="*/ 7802 w 137711"/>
                <a:gd name="connsiteY25" fmla="*/ 252618 h 277309"/>
                <a:gd name="connsiteX26" fmla="*/ 10578 w 137711"/>
                <a:gd name="connsiteY26" fmla="*/ 244290 h 277309"/>
                <a:gd name="connsiteX27" fmla="*/ 16130 w 137711"/>
                <a:gd name="connsiteY27" fmla="*/ 230410 h 277309"/>
                <a:gd name="connsiteX28" fmla="*/ 18906 w 137711"/>
                <a:gd name="connsiteY28" fmla="*/ 213754 h 277309"/>
                <a:gd name="connsiteX29" fmla="*/ 21682 w 137711"/>
                <a:gd name="connsiteY29" fmla="*/ 199874 h 277309"/>
                <a:gd name="connsiteX30" fmla="*/ 24458 w 137711"/>
                <a:gd name="connsiteY30" fmla="*/ 183217 h 277309"/>
                <a:gd name="connsiteX31" fmla="*/ 27234 w 137711"/>
                <a:gd name="connsiteY31" fmla="*/ 163785 h 277309"/>
                <a:gd name="connsiteX32" fmla="*/ 30010 w 137711"/>
                <a:gd name="connsiteY32" fmla="*/ 147129 h 277309"/>
                <a:gd name="connsiteX33" fmla="*/ 35562 w 137711"/>
                <a:gd name="connsiteY33" fmla="*/ 127697 h 277309"/>
                <a:gd name="connsiteX34" fmla="*/ 35562 w 137711"/>
                <a:gd name="connsiteY34" fmla="*/ 111041 h 277309"/>
                <a:gd name="connsiteX35" fmla="*/ 38338 w 137711"/>
                <a:gd name="connsiteY35" fmla="*/ 94385 h 277309"/>
                <a:gd name="connsiteX36" fmla="*/ 38338 w 137711"/>
                <a:gd name="connsiteY36" fmla="*/ 80505 h 277309"/>
                <a:gd name="connsiteX37" fmla="*/ 41114 w 137711"/>
                <a:gd name="connsiteY37" fmla="*/ 69400 h 277309"/>
                <a:gd name="connsiteX38" fmla="*/ 43890 w 137711"/>
                <a:gd name="connsiteY38" fmla="*/ 55520 h 277309"/>
                <a:gd name="connsiteX39" fmla="*/ 43890 w 137711"/>
                <a:gd name="connsiteY39" fmla="*/ 44416 h 277309"/>
                <a:gd name="connsiteX40" fmla="*/ 46666 w 137711"/>
                <a:gd name="connsiteY40" fmla="*/ 36088 h 277309"/>
                <a:gd name="connsiteX41" fmla="*/ 52218 w 137711"/>
                <a:gd name="connsiteY41" fmla="*/ 24984 h 277309"/>
                <a:gd name="connsiteX42" fmla="*/ 52218 w 137711"/>
                <a:gd name="connsiteY42" fmla="*/ 19432 h 277309"/>
                <a:gd name="connsiteX43" fmla="*/ 54994 w 137711"/>
                <a:gd name="connsiteY43" fmla="*/ 11104 h 277309"/>
                <a:gd name="connsiteX44" fmla="*/ 57770 w 137711"/>
                <a:gd name="connsiteY44" fmla="*/ 5552 h 277309"/>
                <a:gd name="connsiteX45" fmla="*/ 57770 w 137711"/>
                <a:gd name="connsiteY45" fmla="*/ 2776 h 277309"/>
                <a:gd name="connsiteX46" fmla="*/ 60546 w 137711"/>
                <a:gd name="connsiteY46" fmla="*/ 0 h 27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37711" h="277309">
                  <a:moveTo>
                    <a:pt x="60546" y="0"/>
                  </a:moveTo>
                  <a:lnTo>
                    <a:pt x="63322" y="0"/>
                  </a:lnTo>
                  <a:lnTo>
                    <a:pt x="68874" y="0"/>
                  </a:lnTo>
                  <a:lnTo>
                    <a:pt x="68874" y="2776"/>
                  </a:lnTo>
                  <a:lnTo>
                    <a:pt x="71650" y="5552"/>
                  </a:lnTo>
                  <a:lnTo>
                    <a:pt x="74426" y="11104"/>
                  </a:lnTo>
                  <a:lnTo>
                    <a:pt x="74426" y="16656"/>
                  </a:lnTo>
                  <a:lnTo>
                    <a:pt x="77202" y="24984"/>
                  </a:lnTo>
                  <a:lnTo>
                    <a:pt x="79978" y="33312"/>
                  </a:lnTo>
                  <a:lnTo>
                    <a:pt x="85530" y="41640"/>
                  </a:lnTo>
                  <a:lnTo>
                    <a:pt x="85530" y="52744"/>
                  </a:lnTo>
                  <a:lnTo>
                    <a:pt x="88306" y="61072"/>
                  </a:lnTo>
                  <a:lnTo>
                    <a:pt x="91082" y="74952"/>
                  </a:lnTo>
                  <a:lnTo>
                    <a:pt x="93858" y="88833"/>
                  </a:lnTo>
                  <a:lnTo>
                    <a:pt x="96634" y="102713"/>
                  </a:lnTo>
                  <a:lnTo>
                    <a:pt x="102187" y="113817"/>
                  </a:lnTo>
                  <a:lnTo>
                    <a:pt x="102187" y="130473"/>
                  </a:lnTo>
                  <a:lnTo>
                    <a:pt x="107739" y="161009"/>
                  </a:lnTo>
                  <a:lnTo>
                    <a:pt x="110515" y="191545"/>
                  </a:lnTo>
                  <a:lnTo>
                    <a:pt x="118843" y="216530"/>
                  </a:lnTo>
                  <a:lnTo>
                    <a:pt x="124395" y="241514"/>
                  </a:lnTo>
                  <a:lnTo>
                    <a:pt x="129947" y="263722"/>
                  </a:lnTo>
                  <a:lnTo>
                    <a:pt x="137711" y="277309"/>
                  </a:lnTo>
                  <a:lnTo>
                    <a:pt x="0" y="275499"/>
                  </a:lnTo>
                  <a:lnTo>
                    <a:pt x="2250" y="266498"/>
                  </a:lnTo>
                  <a:lnTo>
                    <a:pt x="7802" y="252618"/>
                  </a:lnTo>
                  <a:lnTo>
                    <a:pt x="10578" y="244290"/>
                  </a:lnTo>
                  <a:lnTo>
                    <a:pt x="16130" y="230410"/>
                  </a:lnTo>
                  <a:lnTo>
                    <a:pt x="18906" y="213754"/>
                  </a:lnTo>
                  <a:lnTo>
                    <a:pt x="21682" y="199874"/>
                  </a:lnTo>
                  <a:lnTo>
                    <a:pt x="24458" y="183217"/>
                  </a:lnTo>
                  <a:lnTo>
                    <a:pt x="27234" y="163785"/>
                  </a:lnTo>
                  <a:lnTo>
                    <a:pt x="30010" y="147129"/>
                  </a:lnTo>
                  <a:lnTo>
                    <a:pt x="35562" y="127697"/>
                  </a:lnTo>
                  <a:lnTo>
                    <a:pt x="35562" y="111041"/>
                  </a:lnTo>
                  <a:lnTo>
                    <a:pt x="38338" y="94385"/>
                  </a:lnTo>
                  <a:lnTo>
                    <a:pt x="38338" y="80505"/>
                  </a:lnTo>
                  <a:lnTo>
                    <a:pt x="41114" y="69400"/>
                  </a:lnTo>
                  <a:lnTo>
                    <a:pt x="43890" y="55520"/>
                  </a:lnTo>
                  <a:lnTo>
                    <a:pt x="43890" y="44416"/>
                  </a:lnTo>
                  <a:lnTo>
                    <a:pt x="46666" y="36088"/>
                  </a:lnTo>
                  <a:lnTo>
                    <a:pt x="52218" y="24984"/>
                  </a:lnTo>
                  <a:lnTo>
                    <a:pt x="52218" y="19432"/>
                  </a:lnTo>
                  <a:lnTo>
                    <a:pt x="54994" y="11104"/>
                  </a:lnTo>
                  <a:lnTo>
                    <a:pt x="57770" y="5552"/>
                  </a:lnTo>
                  <a:lnTo>
                    <a:pt x="57770" y="2776"/>
                  </a:lnTo>
                  <a:lnTo>
                    <a:pt x="60546" y="0"/>
                  </a:lnTo>
                  <a:close/>
                </a:path>
              </a:pathLst>
            </a:custGeom>
            <a:solidFill>
              <a:srgbClr val="FF0000"/>
            </a:solidFill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 bwMode="auto">
            <a:xfrm>
              <a:off x="4508701" y="3167984"/>
              <a:ext cx="152284" cy="142514"/>
            </a:xfrm>
            <a:custGeom>
              <a:avLst/>
              <a:gdLst>
                <a:gd name="connsiteX0" fmla="*/ 22208 w 152284"/>
                <a:gd name="connsiteY0" fmla="*/ 0 h 196424"/>
                <a:gd name="connsiteX1" fmla="*/ 27760 w 152284"/>
                <a:gd name="connsiteY1" fmla="*/ 0 h 196424"/>
                <a:gd name="connsiteX2" fmla="*/ 41640 w 152284"/>
                <a:gd name="connsiteY2" fmla="*/ 0 h 196424"/>
                <a:gd name="connsiteX3" fmla="*/ 52744 w 152284"/>
                <a:gd name="connsiteY3" fmla="*/ 2776 h 196424"/>
                <a:gd name="connsiteX4" fmla="*/ 69401 w 152284"/>
                <a:gd name="connsiteY4" fmla="*/ 2776 h 196424"/>
                <a:gd name="connsiteX5" fmla="*/ 91609 w 152284"/>
                <a:gd name="connsiteY5" fmla="*/ 5552 h 196424"/>
                <a:gd name="connsiteX6" fmla="*/ 111041 w 152284"/>
                <a:gd name="connsiteY6" fmla="*/ 11104 h 196424"/>
                <a:gd name="connsiteX7" fmla="*/ 127697 w 152284"/>
                <a:gd name="connsiteY7" fmla="*/ 16656 h 196424"/>
                <a:gd name="connsiteX8" fmla="*/ 138801 w 152284"/>
                <a:gd name="connsiteY8" fmla="*/ 16656 h 196424"/>
                <a:gd name="connsiteX9" fmla="*/ 152284 w 152284"/>
                <a:gd name="connsiteY9" fmla="*/ 19353 h 196424"/>
                <a:gd name="connsiteX10" fmla="*/ 147229 w 152284"/>
                <a:gd name="connsiteY10" fmla="*/ 185773 h 196424"/>
                <a:gd name="connsiteX11" fmla="*/ 143679 w 152284"/>
                <a:gd name="connsiteY11" fmla="*/ 196424 h 196424"/>
                <a:gd name="connsiteX12" fmla="*/ 138801 w 152284"/>
                <a:gd name="connsiteY12" fmla="*/ 191546 h 196424"/>
                <a:gd name="connsiteX13" fmla="*/ 136025 w 152284"/>
                <a:gd name="connsiteY13" fmla="*/ 183218 h 196424"/>
                <a:gd name="connsiteX14" fmla="*/ 136025 w 152284"/>
                <a:gd name="connsiteY14" fmla="*/ 174890 h 196424"/>
                <a:gd name="connsiteX15" fmla="*/ 136025 w 152284"/>
                <a:gd name="connsiteY15" fmla="*/ 163786 h 196424"/>
                <a:gd name="connsiteX16" fmla="*/ 133249 w 152284"/>
                <a:gd name="connsiteY16" fmla="*/ 149906 h 196424"/>
                <a:gd name="connsiteX17" fmla="*/ 127697 w 152284"/>
                <a:gd name="connsiteY17" fmla="*/ 138801 h 196424"/>
                <a:gd name="connsiteX18" fmla="*/ 119369 w 152284"/>
                <a:gd name="connsiteY18" fmla="*/ 127697 h 196424"/>
                <a:gd name="connsiteX19" fmla="*/ 113817 w 152284"/>
                <a:gd name="connsiteY19" fmla="*/ 113817 h 196424"/>
                <a:gd name="connsiteX20" fmla="*/ 99937 w 152284"/>
                <a:gd name="connsiteY20" fmla="*/ 105489 h 196424"/>
                <a:gd name="connsiteX21" fmla="*/ 91609 w 152284"/>
                <a:gd name="connsiteY21" fmla="*/ 91609 h 196424"/>
                <a:gd name="connsiteX22" fmla="*/ 74953 w 152284"/>
                <a:gd name="connsiteY22" fmla="*/ 80505 h 196424"/>
                <a:gd name="connsiteX23" fmla="*/ 58296 w 152284"/>
                <a:gd name="connsiteY23" fmla="*/ 69401 h 196424"/>
                <a:gd name="connsiteX24" fmla="*/ 44416 w 152284"/>
                <a:gd name="connsiteY24" fmla="*/ 58297 h 196424"/>
                <a:gd name="connsiteX25" fmla="*/ 30536 w 152284"/>
                <a:gd name="connsiteY25" fmla="*/ 44417 h 196424"/>
                <a:gd name="connsiteX26" fmla="*/ 22208 w 152284"/>
                <a:gd name="connsiteY26" fmla="*/ 38865 h 196424"/>
                <a:gd name="connsiteX27" fmla="*/ 13880 w 152284"/>
                <a:gd name="connsiteY27" fmla="*/ 27760 h 196424"/>
                <a:gd name="connsiteX28" fmla="*/ 8328 w 152284"/>
                <a:gd name="connsiteY28" fmla="*/ 22208 h 196424"/>
                <a:gd name="connsiteX29" fmla="*/ 5552 w 152284"/>
                <a:gd name="connsiteY29" fmla="*/ 16656 h 196424"/>
                <a:gd name="connsiteX30" fmla="*/ 0 w 152284"/>
                <a:gd name="connsiteY30" fmla="*/ 8328 h 196424"/>
                <a:gd name="connsiteX31" fmla="*/ 5552 w 152284"/>
                <a:gd name="connsiteY31" fmla="*/ 5552 h 196424"/>
                <a:gd name="connsiteX32" fmla="*/ 8328 w 152284"/>
                <a:gd name="connsiteY32" fmla="*/ 2776 h 196424"/>
                <a:gd name="connsiteX33" fmla="*/ 13880 w 152284"/>
                <a:gd name="connsiteY33" fmla="*/ 2776 h 196424"/>
                <a:gd name="connsiteX34" fmla="*/ 22208 w 152284"/>
                <a:gd name="connsiteY34" fmla="*/ 0 h 19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52284" h="196424">
                  <a:moveTo>
                    <a:pt x="22208" y="0"/>
                  </a:moveTo>
                  <a:lnTo>
                    <a:pt x="27760" y="0"/>
                  </a:lnTo>
                  <a:lnTo>
                    <a:pt x="41640" y="0"/>
                  </a:lnTo>
                  <a:lnTo>
                    <a:pt x="52744" y="2776"/>
                  </a:lnTo>
                  <a:lnTo>
                    <a:pt x="69401" y="2776"/>
                  </a:lnTo>
                  <a:lnTo>
                    <a:pt x="91609" y="5552"/>
                  </a:lnTo>
                  <a:lnTo>
                    <a:pt x="111041" y="11104"/>
                  </a:lnTo>
                  <a:lnTo>
                    <a:pt x="127697" y="16656"/>
                  </a:lnTo>
                  <a:lnTo>
                    <a:pt x="138801" y="16656"/>
                  </a:lnTo>
                  <a:lnTo>
                    <a:pt x="152284" y="19353"/>
                  </a:lnTo>
                  <a:lnTo>
                    <a:pt x="147229" y="185773"/>
                  </a:lnTo>
                  <a:lnTo>
                    <a:pt x="143679" y="196424"/>
                  </a:lnTo>
                  <a:lnTo>
                    <a:pt x="138801" y="191546"/>
                  </a:lnTo>
                  <a:lnTo>
                    <a:pt x="136025" y="183218"/>
                  </a:lnTo>
                  <a:lnTo>
                    <a:pt x="136025" y="174890"/>
                  </a:lnTo>
                  <a:lnTo>
                    <a:pt x="136025" y="163786"/>
                  </a:lnTo>
                  <a:lnTo>
                    <a:pt x="133249" y="149906"/>
                  </a:lnTo>
                  <a:lnTo>
                    <a:pt x="127697" y="138801"/>
                  </a:lnTo>
                  <a:lnTo>
                    <a:pt x="119369" y="127697"/>
                  </a:lnTo>
                  <a:lnTo>
                    <a:pt x="113817" y="113817"/>
                  </a:lnTo>
                  <a:lnTo>
                    <a:pt x="99937" y="105489"/>
                  </a:lnTo>
                  <a:lnTo>
                    <a:pt x="91609" y="91609"/>
                  </a:lnTo>
                  <a:lnTo>
                    <a:pt x="74953" y="80505"/>
                  </a:lnTo>
                  <a:lnTo>
                    <a:pt x="58296" y="69401"/>
                  </a:lnTo>
                  <a:lnTo>
                    <a:pt x="44416" y="58297"/>
                  </a:lnTo>
                  <a:lnTo>
                    <a:pt x="30536" y="44417"/>
                  </a:lnTo>
                  <a:lnTo>
                    <a:pt x="22208" y="38865"/>
                  </a:lnTo>
                  <a:lnTo>
                    <a:pt x="13880" y="27760"/>
                  </a:lnTo>
                  <a:lnTo>
                    <a:pt x="8328" y="22208"/>
                  </a:lnTo>
                  <a:lnTo>
                    <a:pt x="5552" y="16656"/>
                  </a:lnTo>
                  <a:lnTo>
                    <a:pt x="0" y="8328"/>
                  </a:lnTo>
                  <a:lnTo>
                    <a:pt x="5552" y="5552"/>
                  </a:lnTo>
                  <a:lnTo>
                    <a:pt x="8328" y="2776"/>
                  </a:lnTo>
                  <a:lnTo>
                    <a:pt x="13880" y="2776"/>
                  </a:lnTo>
                  <a:lnTo>
                    <a:pt x="22208" y="0"/>
                  </a:lnTo>
                  <a:close/>
                </a:path>
              </a:pathLst>
            </a:custGeom>
            <a:solidFill>
              <a:srgbClr val="FF0000"/>
            </a:solidFill>
            <a:ln w="11113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7" name="Freeform 142"/>
          <p:cNvSpPr/>
          <p:nvPr/>
        </p:nvSpPr>
        <p:spPr bwMode="auto">
          <a:xfrm rot="-60000">
            <a:off x="5671677" y="2696304"/>
            <a:ext cx="1080119" cy="134124"/>
          </a:xfrm>
          <a:custGeom>
            <a:avLst/>
            <a:gdLst>
              <a:gd name="T0" fmla="*/ 36 w 599"/>
              <a:gd name="T1" fmla="*/ 91 h 93"/>
              <a:gd name="T2" fmla="*/ 26 w 599"/>
              <a:gd name="T3" fmla="*/ 86 h 93"/>
              <a:gd name="T4" fmla="*/ 11 w 599"/>
              <a:gd name="T5" fmla="*/ 74 h 93"/>
              <a:gd name="T6" fmla="*/ 5 w 599"/>
              <a:gd name="T7" fmla="*/ 68 h 93"/>
              <a:gd name="T8" fmla="*/ 0 w 599"/>
              <a:gd name="T9" fmla="*/ 60 h 93"/>
              <a:gd name="T10" fmla="*/ 3 w 599"/>
              <a:gd name="T11" fmla="*/ 57 h 93"/>
              <a:gd name="T12" fmla="*/ 10 w 599"/>
              <a:gd name="T13" fmla="*/ 56 h 93"/>
              <a:gd name="T14" fmla="*/ 18 w 599"/>
              <a:gd name="T15" fmla="*/ 56 h 93"/>
              <a:gd name="T16" fmla="*/ 30 w 599"/>
              <a:gd name="T17" fmla="*/ 54 h 93"/>
              <a:gd name="T18" fmla="*/ 45 w 599"/>
              <a:gd name="T19" fmla="*/ 53 h 93"/>
              <a:gd name="T20" fmla="*/ 64 w 599"/>
              <a:gd name="T21" fmla="*/ 52 h 93"/>
              <a:gd name="T22" fmla="*/ 94 w 599"/>
              <a:gd name="T23" fmla="*/ 50 h 93"/>
              <a:gd name="T24" fmla="*/ 135 w 599"/>
              <a:gd name="T25" fmla="*/ 46 h 93"/>
              <a:gd name="T26" fmla="*/ 175 w 599"/>
              <a:gd name="T27" fmla="*/ 43 h 93"/>
              <a:gd name="T28" fmla="*/ 199 w 599"/>
              <a:gd name="T29" fmla="*/ 40 h 93"/>
              <a:gd name="T30" fmla="*/ 220 w 599"/>
              <a:gd name="T31" fmla="*/ 39 h 93"/>
              <a:gd name="T32" fmla="*/ 244 w 599"/>
              <a:gd name="T33" fmla="*/ 35 h 93"/>
              <a:gd name="T34" fmla="*/ 271 w 599"/>
              <a:gd name="T35" fmla="*/ 32 h 93"/>
              <a:gd name="T36" fmla="*/ 324 w 599"/>
              <a:gd name="T37" fmla="*/ 25 h 93"/>
              <a:gd name="T38" fmla="*/ 386 w 599"/>
              <a:gd name="T39" fmla="*/ 16 h 93"/>
              <a:gd name="T40" fmla="*/ 437 w 599"/>
              <a:gd name="T41" fmla="*/ 9 h 93"/>
              <a:gd name="T42" fmla="*/ 474 w 599"/>
              <a:gd name="T43" fmla="*/ 4 h 93"/>
              <a:gd name="T44" fmla="*/ 492 w 599"/>
              <a:gd name="T45" fmla="*/ 3 h 93"/>
              <a:gd name="T46" fmla="*/ 505 w 599"/>
              <a:gd name="T47" fmla="*/ 2 h 93"/>
              <a:gd name="T48" fmla="*/ 517 w 599"/>
              <a:gd name="T49" fmla="*/ 1 h 93"/>
              <a:gd name="T50" fmla="*/ 524 w 599"/>
              <a:gd name="T51" fmla="*/ 0 h 93"/>
              <a:gd name="T52" fmla="*/ 529 w 599"/>
              <a:gd name="T53" fmla="*/ 0 h 93"/>
              <a:gd name="T54" fmla="*/ 535 w 599"/>
              <a:gd name="T55" fmla="*/ 1 h 93"/>
              <a:gd name="T56" fmla="*/ 545 w 599"/>
              <a:gd name="T57" fmla="*/ 3 h 93"/>
              <a:gd name="T58" fmla="*/ 565 w 599"/>
              <a:gd name="T59" fmla="*/ 8 h 93"/>
              <a:gd name="T60" fmla="*/ 587 w 599"/>
              <a:gd name="T61" fmla="*/ 22 h 93"/>
              <a:gd name="T62" fmla="*/ 596 w 599"/>
              <a:gd name="T63" fmla="*/ 31 h 93"/>
              <a:gd name="T64" fmla="*/ 599 w 599"/>
              <a:gd name="T65" fmla="*/ 37 h 93"/>
              <a:gd name="T66" fmla="*/ 598 w 599"/>
              <a:gd name="T67" fmla="*/ 40 h 93"/>
              <a:gd name="T68" fmla="*/ 590 w 599"/>
              <a:gd name="T69" fmla="*/ 43 h 93"/>
              <a:gd name="T70" fmla="*/ 572 w 599"/>
              <a:gd name="T71" fmla="*/ 45 h 93"/>
              <a:gd name="T72" fmla="*/ 547 w 599"/>
              <a:gd name="T73" fmla="*/ 47 h 93"/>
              <a:gd name="T74" fmla="*/ 511 w 599"/>
              <a:gd name="T75" fmla="*/ 49 h 93"/>
              <a:gd name="T76" fmla="*/ 467 w 599"/>
              <a:gd name="T77" fmla="*/ 51 h 93"/>
              <a:gd name="T78" fmla="*/ 420 w 599"/>
              <a:gd name="T79" fmla="*/ 52 h 93"/>
              <a:gd name="T80" fmla="*/ 379 w 599"/>
              <a:gd name="T81" fmla="*/ 53 h 93"/>
              <a:gd name="T82" fmla="*/ 342 w 599"/>
              <a:gd name="T83" fmla="*/ 56 h 93"/>
              <a:gd name="T84" fmla="*/ 311 w 599"/>
              <a:gd name="T85" fmla="*/ 57 h 93"/>
              <a:gd name="T86" fmla="*/ 283 w 599"/>
              <a:gd name="T87" fmla="*/ 58 h 93"/>
              <a:gd name="T88" fmla="*/ 245 w 599"/>
              <a:gd name="T89" fmla="*/ 62 h 93"/>
              <a:gd name="T90" fmla="*/ 193 w 599"/>
              <a:gd name="T91" fmla="*/ 70 h 93"/>
              <a:gd name="T92" fmla="*/ 135 w 599"/>
              <a:gd name="T93" fmla="*/ 78 h 93"/>
              <a:gd name="T94" fmla="*/ 108 w 599"/>
              <a:gd name="T95" fmla="*/ 83 h 93"/>
              <a:gd name="T96" fmla="*/ 85 w 599"/>
              <a:gd name="T97" fmla="*/ 87 h 93"/>
              <a:gd name="T98" fmla="*/ 66 w 599"/>
              <a:gd name="T99" fmla="*/ 90 h 93"/>
              <a:gd name="T100" fmla="*/ 53 w 599"/>
              <a:gd name="T101" fmla="*/ 91 h 93"/>
              <a:gd name="T102" fmla="*/ 45 w 599"/>
              <a:gd name="T103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99" h="93">
                <a:moveTo>
                  <a:pt x="42" y="93"/>
                </a:moveTo>
                <a:lnTo>
                  <a:pt x="40" y="93"/>
                </a:lnTo>
                <a:lnTo>
                  <a:pt x="36" y="91"/>
                </a:lnTo>
                <a:lnTo>
                  <a:pt x="33" y="90"/>
                </a:lnTo>
                <a:lnTo>
                  <a:pt x="29" y="88"/>
                </a:lnTo>
                <a:lnTo>
                  <a:pt x="26" y="86"/>
                </a:lnTo>
                <a:lnTo>
                  <a:pt x="21" y="82"/>
                </a:lnTo>
                <a:lnTo>
                  <a:pt x="17" y="78"/>
                </a:lnTo>
                <a:lnTo>
                  <a:pt x="11" y="74"/>
                </a:lnTo>
                <a:lnTo>
                  <a:pt x="9" y="71"/>
                </a:lnTo>
                <a:lnTo>
                  <a:pt x="8" y="69"/>
                </a:lnTo>
                <a:lnTo>
                  <a:pt x="5" y="68"/>
                </a:lnTo>
                <a:lnTo>
                  <a:pt x="4" y="65"/>
                </a:lnTo>
                <a:lnTo>
                  <a:pt x="2" y="63"/>
                </a:lnTo>
                <a:lnTo>
                  <a:pt x="0" y="60"/>
                </a:lnTo>
                <a:lnTo>
                  <a:pt x="0" y="58"/>
                </a:lnTo>
                <a:lnTo>
                  <a:pt x="2" y="57"/>
                </a:lnTo>
                <a:lnTo>
                  <a:pt x="3" y="57"/>
                </a:lnTo>
                <a:lnTo>
                  <a:pt x="6" y="56"/>
                </a:lnTo>
                <a:lnTo>
                  <a:pt x="8" y="56"/>
                </a:lnTo>
                <a:lnTo>
                  <a:pt x="10" y="56"/>
                </a:lnTo>
                <a:lnTo>
                  <a:pt x="12" y="56"/>
                </a:lnTo>
                <a:lnTo>
                  <a:pt x="15" y="56"/>
                </a:lnTo>
                <a:lnTo>
                  <a:pt x="18" y="56"/>
                </a:lnTo>
                <a:lnTo>
                  <a:pt x="22" y="54"/>
                </a:lnTo>
                <a:lnTo>
                  <a:pt x="26" y="54"/>
                </a:lnTo>
                <a:lnTo>
                  <a:pt x="30" y="54"/>
                </a:lnTo>
                <a:lnTo>
                  <a:pt x="35" y="54"/>
                </a:lnTo>
                <a:lnTo>
                  <a:pt x="40" y="53"/>
                </a:lnTo>
                <a:lnTo>
                  <a:pt x="45" y="53"/>
                </a:lnTo>
                <a:lnTo>
                  <a:pt x="51" y="52"/>
                </a:lnTo>
                <a:lnTo>
                  <a:pt x="58" y="52"/>
                </a:lnTo>
                <a:lnTo>
                  <a:pt x="64" y="52"/>
                </a:lnTo>
                <a:lnTo>
                  <a:pt x="71" y="51"/>
                </a:lnTo>
                <a:lnTo>
                  <a:pt x="79" y="51"/>
                </a:lnTo>
                <a:lnTo>
                  <a:pt x="94" y="50"/>
                </a:lnTo>
                <a:lnTo>
                  <a:pt x="108" y="49"/>
                </a:lnTo>
                <a:lnTo>
                  <a:pt x="122" y="47"/>
                </a:lnTo>
                <a:lnTo>
                  <a:pt x="135" y="46"/>
                </a:lnTo>
                <a:lnTo>
                  <a:pt x="148" y="45"/>
                </a:lnTo>
                <a:lnTo>
                  <a:pt x="162" y="44"/>
                </a:lnTo>
                <a:lnTo>
                  <a:pt x="175" y="43"/>
                </a:lnTo>
                <a:lnTo>
                  <a:pt x="185" y="41"/>
                </a:lnTo>
                <a:lnTo>
                  <a:pt x="193" y="41"/>
                </a:lnTo>
                <a:lnTo>
                  <a:pt x="199" y="40"/>
                </a:lnTo>
                <a:lnTo>
                  <a:pt x="206" y="40"/>
                </a:lnTo>
                <a:lnTo>
                  <a:pt x="212" y="39"/>
                </a:lnTo>
                <a:lnTo>
                  <a:pt x="220" y="39"/>
                </a:lnTo>
                <a:lnTo>
                  <a:pt x="227" y="38"/>
                </a:lnTo>
                <a:lnTo>
                  <a:pt x="236" y="37"/>
                </a:lnTo>
                <a:lnTo>
                  <a:pt x="244" y="35"/>
                </a:lnTo>
                <a:lnTo>
                  <a:pt x="253" y="34"/>
                </a:lnTo>
                <a:lnTo>
                  <a:pt x="263" y="33"/>
                </a:lnTo>
                <a:lnTo>
                  <a:pt x="271" y="32"/>
                </a:lnTo>
                <a:lnTo>
                  <a:pt x="282" y="31"/>
                </a:lnTo>
                <a:lnTo>
                  <a:pt x="302" y="28"/>
                </a:lnTo>
                <a:lnTo>
                  <a:pt x="324" y="25"/>
                </a:lnTo>
                <a:lnTo>
                  <a:pt x="345" y="22"/>
                </a:lnTo>
                <a:lnTo>
                  <a:pt x="366" y="19"/>
                </a:lnTo>
                <a:lnTo>
                  <a:pt x="386" y="16"/>
                </a:lnTo>
                <a:lnTo>
                  <a:pt x="404" y="14"/>
                </a:lnTo>
                <a:lnTo>
                  <a:pt x="422" y="12"/>
                </a:lnTo>
                <a:lnTo>
                  <a:pt x="437" y="9"/>
                </a:lnTo>
                <a:lnTo>
                  <a:pt x="453" y="7"/>
                </a:lnTo>
                <a:lnTo>
                  <a:pt x="467" y="6"/>
                </a:lnTo>
                <a:lnTo>
                  <a:pt x="474" y="4"/>
                </a:lnTo>
                <a:lnTo>
                  <a:pt x="480" y="4"/>
                </a:lnTo>
                <a:lnTo>
                  <a:pt x="486" y="3"/>
                </a:lnTo>
                <a:lnTo>
                  <a:pt x="492" y="3"/>
                </a:lnTo>
                <a:lnTo>
                  <a:pt x="497" y="2"/>
                </a:lnTo>
                <a:lnTo>
                  <a:pt x="502" y="2"/>
                </a:lnTo>
                <a:lnTo>
                  <a:pt x="505" y="2"/>
                </a:lnTo>
                <a:lnTo>
                  <a:pt x="510" y="1"/>
                </a:lnTo>
                <a:lnTo>
                  <a:pt x="513" y="1"/>
                </a:lnTo>
                <a:lnTo>
                  <a:pt x="517" y="1"/>
                </a:lnTo>
                <a:lnTo>
                  <a:pt x="519" y="0"/>
                </a:lnTo>
                <a:lnTo>
                  <a:pt x="522" y="0"/>
                </a:lnTo>
                <a:lnTo>
                  <a:pt x="524" y="0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30" y="0"/>
                </a:lnTo>
                <a:lnTo>
                  <a:pt x="533" y="0"/>
                </a:lnTo>
                <a:lnTo>
                  <a:pt x="535" y="1"/>
                </a:lnTo>
                <a:lnTo>
                  <a:pt x="537" y="1"/>
                </a:lnTo>
                <a:lnTo>
                  <a:pt x="541" y="2"/>
                </a:lnTo>
                <a:lnTo>
                  <a:pt x="545" y="3"/>
                </a:lnTo>
                <a:lnTo>
                  <a:pt x="549" y="4"/>
                </a:lnTo>
                <a:lnTo>
                  <a:pt x="554" y="6"/>
                </a:lnTo>
                <a:lnTo>
                  <a:pt x="565" y="8"/>
                </a:lnTo>
                <a:lnTo>
                  <a:pt x="573" y="12"/>
                </a:lnTo>
                <a:lnTo>
                  <a:pt x="582" y="16"/>
                </a:lnTo>
                <a:lnTo>
                  <a:pt x="587" y="22"/>
                </a:lnTo>
                <a:lnTo>
                  <a:pt x="591" y="25"/>
                </a:lnTo>
                <a:lnTo>
                  <a:pt x="593" y="28"/>
                </a:lnTo>
                <a:lnTo>
                  <a:pt x="596" y="31"/>
                </a:lnTo>
                <a:lnTo>
                  <a:pt x="598" y="33"/>
                </a:lnTo>
                <a:lnTo>
                  <a:pt x="599" y="34"/>
                </a:lnTo>
                <a:lnTo>
                  <a:pt x="599" y="37"/>
                </a:lnTo>
                <a:lnTo>
                  <a:pt x="599" y="38"/>
                </a:lnTo>
                <a:lnTo>
                  <a:pt x="599" y="39"/>
                </a:lnTo>
                <a:lnTo>
                  <a:pt x="598" y="40"/>
                </a:lnTo>
                <a:lnTo>
                  <a:pt x="596" y="41"/>
                </a:lnTo>
                <a:lnTo>
                  <a:pt x="593" y="43"/>
                </a:lnTo>
                <a:lnTo>
                  <a:pt x="590" y="43"/>
                </a:lnTo>
                <a:lnTo>
                  <a:pt x="585" y="44"/>
                </a:lnTo>
                <a:lnTo>
                  <a:pt x="579" y="45"/>
                </a:lnTo>
                <a:lnTo>
                  <a:pt x="572" y="45"/>
                </a:lnTo>
                <a:lnTo>
                  <a:pt x="565" y="46"/>
                </a:lnTo>
                <a:lnTo>
                  <a:pt x="556" y="46"/>
                </a:lnTo>
                <a:lnTo>
                  <a:pt x="547" y="47"/>
                </a:lnTo>
                <a:lnTo>
                  <a:pt x="536" y="47"/>
                </a:lnTo>
                <a:lnTo>
                  <a:pt x="524" y="49"/>
                </a:lnTo>
                <a:lnTo>
                  <a:pt x="511" y="49"/>
                </a:lnTo>
                <a:lnTo>
                  <a:pt x="498" y="50"/>
                </a:lnTo>
                <a:lnTo>
                  <a:pt x="482" y="50"/>
                </a:lnTo>
                <a:lnTo>
                  <a:pt x="467" y="51"/>
                </a:lnTo>
                <a:lnTo>
                  <a:pt x="451" y="51"/>
                </a:lnTo>
                <a:lnTo>
                  <a:pt x="436" y="52"/>
                </a:lnTo>
                <a:lnTo>
                  <a:pt x="420" y="52"/>
                </a:lnTo>
                <a:lnTo>
                  <a:pt x="406" y="52"/>
                </a:lnTo>
                <a:lnTo>
                  <a:pt x="392" y="53"/>
                </a:lnTo>
                <a:lnTo>
                  <a:pt x="379" y="53"/>
                </a:lnTo>
                <a:lnTo>
                  <a:pt x="366" y="54"/>
                </a:lnTo>
                <a:lnTo>
                  <a:pt x="354" y="54"/>
                </a:lnTo>
                <a:lnTo>
                  <a:pt x="342" y="56"/>
                </a:lnTo>
                <a:lnTo>
                  <a:pt x="331" y="56"/>
                </a:lnTo>
                <a:lnTo>
                  <a:pt x="320" y="57"/>
                </a:lnTo>
                <a:lnTo>
                  <a:pt x="311" y="57"/>
                </a:lnTo>
                <a:lnTo>
                  <a:pt x="301" y="57"/>
                </a:lnTo>
                <a:lnTo>
                  <a:pt x="292" y="58"/>
                </a:lnTo>
                <a:lnTo>
                  <a:pt x="283" y="58"/>
                </a:lnTo>
                <a:lnTo>
                  <a:pt x="276" y="59"/>
                </a:lnTo>
                <a:lnTo>
                  <a:pt x="261" y="60"/>
                </a:lnTo>
                <a:lnTo>
                  <a:pt x="245" y="62"/>
                </a:lnTo>
                <a:lnTo>
                  <a:pt x="228" y="64"/>
                </a:lnTo>
                <a:lnTo>
                  <a:pt x="210" y="66"/>
                </a:lnTo>
                <a:lnTo>
                  <a:pt x="193" y="70"/>
                </a:lnTo>
                <a:lnTo>
                  <a:pt x="175" y="72"/>
                </a:lnTo>
                <a:lnTo>
                  <a:pt x="156" y="76"/>
                </a:lnTo>
                <a:lnTo>
                  <a:pt x="135" y="78"/>
                </a:lnTo>
                <a:lnTo>
                  <a:pt x="126" y="81"/>
                </a:lnTo>
                <a:lnTo>
                  <a:pt x="116" y="82"/>
                </a:lnTo>
                <a:lnTo>
                  <a:pt x="108" y="83"/>
                </a:lnTo>
                <a:lnTo>
                  <a:pt x="99" y="84"/>
                </a:lnTo>
                <a:lnTo>
                  <a:pt x="92" y="86"/>
                </a:lnTo>
                <a:lnTo>
                  <a:pt x="85" y="87"/>
                </a:lnTo>
                <a:lnTo>
                  <a:pt x="78" y="88"/>
                </a:lnTo>
                <a:lnTo>
                  <a:pt x="72" y="89"/>
                </a:lnTo>
                <a:lnTo>
                  <a:pt x="66" y="90"/>
                </a:lnTo>
                <a:lnTo>
                  <a:pt x="61" y="90"/>
                </a:lnTo>
                <a:lnTo>
                  <a:pt x="57" y="91"/>
                </a:lnTo>
                <a:lnTo>
                  <a:pt x="53" y="91"/>
                </a:lnTo>
                <a:lnTo>
                  <a:pt x="49" y="93"/>
                </a:lnTo>
                <a:lnTo>
                  <a:pt x="47" y="93"/>
                </a:lnTo>
                <a:lnTo>
                  <a:pt x="45" y="93"/>
                </a:lnTo>
                <a:lnTo>
                  <a:pt x="42" y="93"/>
                </a:lnTo>
                <a:lnTo>
                  <a:pt x="42" y="9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3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67544" y="915566"/>
            <a:ext cx="402083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自主读课文，边读边思考全文是围绕哪句话写的，并画出全文的关键句。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67494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267494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812483" y="269235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</a:t>
            </a:r>
            <a:r>
              <a:rPr lang="zh-CN" altLang="en-US" sz="36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体感知</a:t>
            </a:r>
            <a:endParaRPr lang="zh-CN" altLang="en-US" sz="3600" b="1" dirty="0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" t="5634" r="4115" b="14917"/>
          <a:stretch/>
        </p:blipFill>
        <p:spPr>
          <a:xfrm>
            <a:off x="4788024" y="-10166"/>
            <a:ext cx="4248472" cy="5185728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5213542" y="1156753"/>
            <a:ext cx="3670414" cy="434340"/>
            <a:chOff x="582" y="2209"/>
            <a:chExt cx="4306" cy="684"/>
          </a:xfrm>
        </p:grpSpPr>
        <p:cxnSp>
          <p:nvCxnSpPr>
            <p:cNvPr id="35" name="直接连接符 34"/>
            <p:cNvCxnSpPr/>
            <p:nvPr>
              <p:custDataLst>
                <p:tags r:id="rId4"/>
              </p:custDataLst>
            </p:nvPr>
          </p:nvCxnSpPr>
          <p:spPr>
            <a:xfrm>
              <a:off x="604" y="2553"/>
              <a:ext cx="428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>
              <p:custDataLst>
                <p:tags r:id="rId5"/>
              </p:custDataLst>
            </p:nvPr>
          </p:nvCxnSpPr>
          <p:spPr>
            <a:xfrm>
              <a:off x="4572" y="2209"/>
              <a:ext cx="30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>
              <p:custDataLst>
                <p:tags r:id="rId6"/>
              </p:custDataLst>
            </p:nvPr>
          </p:nvCxnSpPr>
          <p:spPr>
            <a:xfrm>
              <a:off x="582" y="2893"/>
              <a:ext cx="71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1979930" y="2894330"/>
            <a:ext cx="3744595" cy="1224280"/>
            <a:chOff x="3118" y="4558"/>
            <a:chExt cx="5897" cy="1928"/>
          </a:xfrm>
        </p:grpSpPr>
        <p:sp>
          <p:nvSpPr>
            <p:cNvPr id="39" name="云形标注 38"/>
            <p:cNvSpPr/>
            <p:nvPr>
              <p:custDataLst>
                <p:tags r:id="rId2"/>
              </p:custDataLst>
            </p:nvPr>
          </p:nvSpPr>
          <p:spPr>
            <a:xfrm>
              <a:off x="3118" y="4558"/>
              <a:ext cx="5897" cy="1928"/>
            </a:xfrm>
            <a:prstGeom prst="cloudCallout">
              <a:avLst>
                <a:gd name="adj1" fmla="val 36745"/>
                <a:gd name="adj2" fmla="val -146312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>
              <p:custDataLst>
                <p:tags r:id="rId3"/>
              </p:custDataLst>
            </p:nvPr>
          </p:nvSpPr>
          <p:spPr>
            <a:xfrm>
              <a:off x="3869" y="4816"/>
              <a:ext cx="4358" cy="13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课文</a:t>
              </a:r>
              <a:r>
                <a:rPr lang="zh-CN" altLang="en-US" sz="2400" b="1" dirty="0">
                  <a:latin typeface="楷体" pitchFamily="49" charset="-122"/>
                  <a:ea typeface="楷体" pitchFamily="49" charset="-122"/>
                </a:rPr>
                <a:t>内容就是</a:t>
              </a:r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围绕这个关键</a:t>
              </a:r>
              <a:r>
                <a:rPr lang="zh-CN" altLang="en-US" sz="2400" b="1" dirty="0">
                  <a:latin typeface="楷体" pitchFamily="49" charset="-122"/>
                  <a:ea typeface="楷体" pitchFamily="49" charset="-122"/>
                </a:rPr>
                <a:t>句展开</a:t>
              </a:r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的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9592" y="1419622"/>
            <a:ext cx="74168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朗读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然段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，边读边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思考：作者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是从哪几方面介绍大拇指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的？用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en-US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给第</a:t>
            </a:r>
            <a:r>
              <a:rPr lang="en-US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自然段分层。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11021"/>
            <a:ext cx="2268000" cy="692577"/>
          </a:xfrm>
          <a:prstGeom prst="rect">
            <a:avLst/>
          </a:prstGeom>
        </p:spPr>
      </p:pic>
      <p:sp>
        <p:nvSpPr>
          <p:cNvPr id="5" name="文本框 14"/>
          <p:cNvSpPr txBox="1"/>
          <p:nvPr/>
        </p:nvSpPr>
        <p:spPr>
          <a:xfrm>
            <a:off x="864933" y="483518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4" y="515264"/>
            <a:ext cx="450000" cy="559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6804249" y="2629098"/>
            <a:ext cx="1440159" cy="4917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8" name="矩形 17"/>
          <p:cNvSpPr/>
          <p:nvPr/>
        </p:nvSpPr>
        <p:spPr>
          <a:xfrm>
            <a:off x="6804249" y="1338065"/>
            <a:ext cx="1440160" cy="4945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"/>
          <p:cNvSpPr txBox="1">
            <a:spLocks noChangeArrowheads="1"/>
          </p:cNvSpPr>
          <p:nvPr/>
        </p:nvSpPr>
        <p:spPr bwMode="auto">
          <a:xfrm>
            <a:off x="395536" y="339502"/>
            <a:ext cx="1512168" cy="584775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 eaLnBrk="1" hangingPunct="1"/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大拇指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3131841" y="719533"/>
            <a:ext cx="1008111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rgbClr val="0000FF"/>
                </a:solidFill>
              </a:rPr>
              <a:t>姿</a:t>
            </a:r>
            <a:r>
              <a:rPr lang="zh-CN" altLang="en-US" dirty="0" smtClean="0">
                <a:solidFill>
                  <a:srgbClr val="0000FF"/>
                </a:solidFill>
              </a:rPr>
              <a:t>态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5774732" y="3243739"/>
            <a:ext cx="1029517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rgbClr val="0000FF"/>
                </a:solidFill>
              </a:rPr>
              <a:t>作</a:t>
            </a:r>
            <a:r>
              <a:rPr lang="zh-CN" altLang="en-US" dirty="0" smtClean="0">
                <a:solidFill>
                  <a:srgbClr val="0000FF"/>
                </a:solidFill>
              </a:rPr>
              <a:t>用</a:t>
            </a:r>
            <a:endParaRPr lang="zh-CN" altLang="en-US" dirty="0">
              <a:solidFill>
                <a:srgbClr val="0000FF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58101" y="3651870"/>
            <a:ext cx="3521880" cy="1005783"/>
            <a:chOff x="1786533" y="698657"/>
            <a:chExt cx="5522948" cy="1467411"/>
          </a:xfrm>
        </p:grpSpPr>
        <p:sp>
          <p:nvSpPr>
            <p:cNvPr id="10" name="云形标注 9"/>
            <p:cNvSpPr/>
            <p:nvPr/>
          </p:nvSpPr>
          <p:spPr>
            <a:xfrm>
              <a:off x="1786533" y="698657"/>
              <a:ext cx="5522948" cy="1467411"/>
            </a:xfrm>
            <a:prstGeom prst="cloudCallout">
              <a:avLst>
                <a:gd name="adj1" fmla="val 40024"/>
                <a:gd name="adj2" fmla="val -97860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520775" y="791370"/>
              <a:ext cx="4234310" cy="12124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你同意这个观点吗？作者是怎么写的？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0" r="30755"/>
          <a:stretch>
            <a:fillRect/>
          </a:stretch>
        </p:blipFill>
        <p:spPr>
          <a:xfrm>
            <a:off x="-15666" y="797218"/>
            <a:ext cx="1937322" cy="336383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702107" y="1995686"/>
            <a:ext cx="5511982" cy="4945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3"/>
          <p:cNvSpPr txBox="1"/>
          <p:nvPr/>
        </p:nvSpPr>
        <p:spPr>
          <a:xfrm>
            <a:off x="1702107" y="1203598"/>
            <a:ext cx="6955748" cy="200824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大拇指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在五指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中，形状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实在算不上美。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身体矮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而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胖，头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大而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肥，构造简单，比人家少一个关节。但在五指中，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却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是最肯吃苦的。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3779912" y="2701106"/>
            <a:ext cx="108012" cy="374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7" grpId="0" animBg="1"/>
      <p:bldP spid="8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211960" y="1164175"/>
            <a:ext cx="1872208" cy="4945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3"/>
          <p:cNvSpPr txBox="1"/>
          <p:nvPr/>
        </p:nvSpPr>
        <p:spPr>
          <a:xfrm>
            <a:off x="4442683" y="552708"/>
            <a:ext cx="1368152" cy="5788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</a:rPr>
              <a:t>先概括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6854464" y="615598"/>
            <a:ext cx="1368152" cy="5784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</a:rPr>
              <a:t>后举例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29" name="文本框 3"/>
          <p:cNvSpPr txBox="1"/>
          <p:nvPr/>
        </p:nvSpPr>
        <p:spPr>
          <a:xfrm>
            <a:off x="409488" y="1164175"/>
            <a:ext cx="8338976" cy="222368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但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在五指中，却是最肯吃苦的。例如拉胡琴，总由其他四指按弦，却叫他相帮扶住琴身；水要喷出来，叫他死力抵住；血要流出来，叫他拼命按住；重东西要翻倒去，叫他用劲顶住；要读书了，叫他翻书页；要进门了，叫他掀电铃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236296" y="1619633"/>
            <a:ext cx="13362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39552" y="2087997"/>
            <a:ext cx="669674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668344" y="2075736"/>
            <a:ext cx="10801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211960" y="2448037"/>
            <a:ext cx="453650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39552" y="2448037"/>
            <a:ext cx="345638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539552" y="2922348"/>
            <a:ext cx="527128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6084168" y="2922348"/>
            <a:ext cx="275430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459335" y="3349980"/>
            <a:ext cx="122413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907704" y="3338011"/>
            <a:ext cx="369041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1"/>
          <p:cNvSpPr txBox="1">
            <a:spLocks noChangeArrowheads="1"/>
          </p:cNvSpPr>
          <p:nvPr/>
        </p:nvSpPr>
        <p:spPr bwMode="auto">
          <a:xfrm>
            <a:off x="2343707" y="2691860"/>
            <a:ext cx="4651407" cy="74398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200" b="1" dirty="0" smtClean="0">
                <a:ln w="1905"/>
                <a:gradFill flip="none" rotWithShape="1">
                  <a:gsLst>
                    <a:gs pos="0">
                      <a:srgbClr val="FF7A00"/>
                    </a:gs>
                    <a:gs pos="100000">
                      <a:srgbClr val="FF03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吃苦耐劳  默默奉献</a:t>
            </a:r>
            <a:endParaRPr lang="zh-CN" altLang="en-US" sz="3200" b="1" dirty="0">
              <a:ln w="1905"/>
              <a:gradFill flip="none" rotWithShape="1">
                <a:gsLst>
                  <a:gs pos="0">
                    <a:srgbClr val="FF7A00"/>
                  </a:gs>
                  <a:gs pos="100000">
                    <a:srgbClr val="FF0300"/>
                  </a:gs>
                </a:gsLst>
                <a:path path="circle">
                  <a:fillToRect l="100000" t="100000"/>
                </a:path>
                <a:tileRect r="-100000" b="-1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32240" y="2087825"/>
            <a:ext cx="1164328" cy="3992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370846" y="2068198"/>
            <a:ext cx="1434001" cy="4188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224161" y="1491630"/>
            <a:ext cx="1434480" cy="383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1310255" y="1431984"/>
            <a:ext cx="432048" cy="458234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001887" y="1419647"/>
            <a:ext cx="432048" cy="46547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056832" y="2013213"/>
            <a:ext cx="1236336" cy="554463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云形 3"/>
          <p:cNvSpPr/>
          <p:nvPr/>
        </p:nvSpPr>
        <p:spPr>
          <a:xfrm>
            <a:off x="3937727" y="488027"/>
            <a:ext cx="1487768" cy="746615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排比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0581" y="2691860"/>
            <a:ext cx="431019" cy="3992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3"/>
          <p:cNvSpPr txBox="1"/>
          <p:nvPr/>
        </p:nvSpPr>
        <p:spPr>
          <a:xfrm>
            <a:off x="551752" y="1281847"/>
            <a:ext cx="7344816" cy="200824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水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要喷出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来，叫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他死力抵住；血要流出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来，叫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他拼命按住；重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东西要翻倒去，叫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他用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劲顶住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……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3740281" y="3687976"/>
            <a:ext cx="1839831" cy="504260"/>
          </a:xfrm>
          <a:prstGeom prst="wedgeRoundRectCallout">
            <a:avLst>
              <a:gd name="adj1" fmla="val -1137"/>
              <a:gd name="adj2" fmla="val -4865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用词精确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0" r="30755"/>
          <a:stretch>
            <a:fillRect/>
          </a:stretch>
        </p:blipFill>
        <p:spPr>
          <a:xfrm>
            <a:off x="7325020" y="1502956"/>
            <a:ext cx="1937322" cy="33638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0" grpId="0" animBg="1"/>
      <p:bldP spid="31" grpId="0" animBg="1"/>
      <p:bldP spid="3" grpId="0" animBg="1"/>
      <p:bldP spid="2" grpId="0" animBg="1"/>
      <p:bldP spid="26" grpId="0" animBg="1"/>
      <p:bldP spid="28" grpId="0" animBg="1"/>
      <p:bldP spid="4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395536" y="699542"/>
            <a:ext cx="8338976" cy="190725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讨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巧的事，却轮不上他。例如招呼人，都由其他四指上前点头，他只能呆呆站在一旁；给人搔痒，人舒服后，感谢的是其他四指。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2123728" y="3051900"/>
            <a:ext cx="4651407" cy="74398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smtClean="0">
                <a:ln w="1905"/>
                <a:gradFill flip="none" rotWithShape="1">
                  <a:gsLst>
                    <a:gs pos="0">
                      <a:srgbClr val="FF7A00"/>
                    </a:gs>
                    <a:gs pos="100000">
                      <a:srgbClr val="FF03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从不好大喜功</a:t>
            </a:r>
            <a:endParaRPr lang="zh-CN" altLang="en-US" sz="3200" b="1" dirty="0">
              <a:ln w="1905"/>
              <a:gradFill flip="none" rotWithShape="1">
                <a:gsLst>
                  <a:gs pos="0">
                    <a:srgbClr val="FF7A00"/>
                  </a:gs>
                  <a:gs pos="100000">
                    <a:srgbClr val="FF0300"/>
                  </a:gs>
                </a:gsLst>
                <a:path path="circle">
                  <a:fillToRect l="100000" t="100000"/>
                </a:path>
                <a:tileRect r="-100000" b="-1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0" r="30755"/>
          <a:stretch>
            <a:fillRect/>
          </a:stretch>
        </p:blipFill>
        <p:spPr>
          <a:xfrm>
            <a:off x="7325020" y="1502956"/>
            <a:ext cx="1937322" cy="33638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616188" y="1247755"/>
            <a:ext cx="7632848" cy="3562701"/>
            <a:chOff x="616188" y="1247755"/>
            <a:chExt cx="7632848" cy="356270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16188" y="1247755"/>
              <a:ext cx="7632848" cy="3562701"/>
            </a:xfrm>
            <a:prstGeom prst="rect">
              <a:avLst/>
            </a:prstGeom>
          </p:spPr>
        </p:pic>
        <p:sp>
          <p:nvSpPr>
            <p:cNvPr id="8" name="圆角矩形 7"/>
            <p:cNvSpPr/>
            <p:nvPr/>
          </p:nvSpPr>
          <p:spPr>
            <a:xfrm>
              <a:off x="1281399" y="1247755"/>
              <a:ext cx="1134989" cy="1783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10"/>
          <p:cNvSpPr txBox="1"/>
          <p:nvPr/>
        </p:nvSpPr>
        <p:spPr>
          <a:xfrm>
            <a:off x="1281399" y="396397"/>
            <a:ext cx="2482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</a:t>
            </a:r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导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8155" y="129936"/>
            <a:ext cx="1013927" cy="1013927"/>
          </a:xfrm>
          <a:prstGeom prst="rect">
            <a:avLst/>
          </a:prstGeom>
        </p:spPr>
      </p:pic>
      <p:sp>
        <p:nvSpPr>
          <p:cNvPr id="7" name="线形标注 1 6"/>
          <p:cNvSpPr/>
          <p:nvPr/>
        </p:nvSpPr>
        <p:spPr>
          <a:xfrm>
            <a:off x="6275254" y="701597"/>
            <a:ext cx="2592288" cy="506964"/>
          </a:xfrm>
          <a:prstGeom prst="borderCallout1">
            <a:avLst>
              <a:gd name="adj1" fmla="val 103940"/>
              <a:gd name="adj2" fmla="val 24737"/>
              <a:gd name="adj3" fmla="val 291618"/>
              <a:gd name="adj4" fmla="val 10550"/>
            </a:avLst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语言节奏感较强</a:t>
            </a:r>
            <a:endParaRPr lang="zh-CN" altLang="en-US" sz="2400" b="1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649245" y="2849103"/>
            <a:ext cx="237079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837920" y="3237228"/>
            <a:ext cx="28803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937090" y="3632378"/>
            <a:ext cx="28803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18240" y="3227703"/>
            <a:ext cx="28803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292891" y="3224410"/>
            <a:ext cx="28803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495055" y="3996815"/>
            <a:ext cx="28803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8100392" y="2616063"/>
            <a:ext cx="842473" cy="826083"/>
          </a:xfrm>
          <a:prstGeom prst="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读准动词</a:t>
            </a:r>
          </a:p>
        </p:txBody>
      </p:sp>
      <p:pic>
        <p:nvPicPr>
          <p:cNvPr id="17" name="七彩五下课文朗读22手指（第2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15385" y="383984"/>
            <a:ext cx="609600" cy="6096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43349" y="2162174"/>
            <a:ext cx="942975" cy="295275"/>
          </a:xfrm>
          <a:prstGeom prst="rect">
            <a:avLst/>
          </a:prstGeom>
          <a:grp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线形标注 1 18"/>
          <p:cNvSpPr/>
          <p:nvPr/>
        </p:nvSpPr>
        <p:spPr>
          <a:xfrm>
            <a:off x="4155176" y="807557"/>
            <a:ext cx="988138" cy="354225"/>
          </a:xfrm>
          <a:prstGeom prst="borderCallout1">
            <a:avLst>
              <a:gd name="adj1" fmla="val 118598"/>
              <a:gd name="adj2" fmla="val 62928"/>
              <a:gd name="adj3" fmla="val 362892"/>
              <a:gd name="adj4" fmla="val 28410"/>
            </a:avLst>
          </a:prstGeom>
          <a:grp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重读</a:t>
            </a:r>
            <a:endParaRPr lang="zh-CN" altLang="en-US" sz="2400" b="1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2552700" y="2171700"/>
            <a:ext cx="5286375" cy="1905000"/>
          </a:xfrm>
          <a:custGeom>
            <a:avLst/>
            <a:gdLst>
              <a:gd name="connsiteX0" fmla="*/ 2705100 w 5286375"/>
              <a:gd name="connsiteY0" fmla="*/ 323850 h 1905000"/>
              <a:gd name="connsiteX1" fmla="*/ 2705100 w 5286375"/>
              <a:gd name="connsiteY1" fmla="*/ 0 h 1905000"/>
              <a:gd name="connsiteX2" fmla="*/ 5286375 w 5286375"/>
              <a:gd name="connsiteY2" fmla="*/ 0 h 1905000"/>
              <a:gd name="connsiteX3" fmla="*/ 5286375 w 5286375"/>
              <a:gd name="connsiteY3" fmla="*/ 1504950 h 1905000"/>
              <a:gd name="connsiteX4" fmla="*/ 1819275 w 5286375"/>
              <a:gd name="connsiteY4" fmla="*/ 1504950 h 1905000"/>
              <a:gd name="connsiteX5" fmla="*/ 1819275 w 5286375"/>
              <a:gd name="connsiteY5" fmla="*/ 1905000 h 1905000"/>
              <a:gd name="connsiteX6" fmla="*/ 0 w 5286375"/>
              <a:gd name="connsiteY6" fmla="*/ 1905000 h 1905000"/>
              <a:gd name="connsiteX7" fmla="*/ 0 w 5286375"/>
              <a:gd name="connsiteY7" fmla="*/ 352425 h 1905000"/>
              <a:gd name="connsiteX8" fmla="*/ 2705100 w 5286375"/>
              <a:gd name="connsiteY8" fmla="*/ 32385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86375" h="1905000">
                <a:moveTo>
                  <a:pt x="2705100" y="323850"/>
                </a:moveTo>
                <a:lnTo>
                  <a:pt x="2705100" y="0"/>
                </a:lnTo>
                <a:lnTo>
                  <a:pt x="5286375" y="0"/>
                </a:lnTo>
                <a:lnTo>
                  <a:pt x="5286375" y="1504950"/>
                </a:lnTo>
                <a:lnTo>
                  <a:pt x="1819275" y="1504950"/>
                </a:lnTo>
                <a:lnTo>
                  <a:pt x="1819275" y="1905000"/>
                </a:lnTo>
                <a:lnTo>
                  <a:pt x="0" y="1905000"/>
                </a:lnTo>
                <a:lnTo>
                  <a:pt x="0" y="352425"/>
                </a:lnTo>
                <a:lnTo>
                  <a:pt x="2705100" y="323850"/>
                </a:lnTo>
                <a:close/>
              </a:path>
            </a:pathLst>
          </a:cu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6105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7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5452" y="1275606"/>
            <a:ext cx="799288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kern="0" dirty="0" smtClean="0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200" kern="0" dirty="0" smtClean="0">
                <a:latin typeface="黑体" pitchFamily="49" charset="-122"/>
                <a:ea typeface="黑体" pitchFamily="49" charset="-122"/>
              </a:rPr>
              <a:t>自由读第</a:t>
            </a:r>
            <a:r>
              <a:rPr lang="en-US" altLang="zh-CN" sz="3200" kern="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3-5</a:t>
            </a:r>
            <a:r>
              <a:rPr lang="zh-CN" altLang="en-US" sz="3200" kern="0" dirty="0">
                <a:latin typeface="黑体" pitchFamily="49" charset="-122"/>
                <a:ea typeface="黑体" pitchFamily="49" charset="-122"/>
              </a:rPr>
              <a:t>自然段</a:t>
            </a:r>
            <a:r>
              <a:rPr lang="zh-CN" altLang="en-US" sz="3200" kern="0" dirty="0" smtClean="0">
                <a:latin typeface="黑体" pitchFamily="49" charset="-122"/>
                <a:ea typeface="黑体" pitchFamily="49" charset="-122"/>
              </a:rPr>
              <a:t>，在文中圈画出写其他四根手指的姿态和作用的有关语句。</a:t>
            </a:r>
            <a:endParaRPr lang="zh-CN" altLang="en-US" sz="2000" kern="0" dirty="0">
              <a:solidFill>
                <a:srgbClr val="C0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2039020" y="1478914"/>
            <a:ext cx="6624736" cy="190725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常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与大拇指合作的是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食指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。他的姿态可不如其他三指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窈窕，都是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直直落落的强硬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线条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95536" y="454314"/>
            <a:ext cx="1137670" cy="584775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zh-CN" altLang="en-US" sz="3200" dirty="0"/>
              <a:t>食指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7083210" y="2093078"/>
            <a:ext cx="1548611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067525" y="2720066"/>
            <a:ext cx="6564296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054825" y="3362429"/>
            <a:ext cx="1725087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5160764" y="3072988"/>
            <a:ext cx="1367680" cy="578882"/>
          </a:xfrm>
          <a:prstGeom prst="wedgeRoundRectCallout">
            <a:avLst>
              <a:gd name="adj1" fmla="val -66447"/>
              <a:gd name="adj2" fmla="val -94447"/>
              <a:gd name="adj3" fmla="val 16667"/>
            </a:avLst>
          </a:prstGeom>
          <a:solidFill>
            <a:schemeClr val="bg1"/>
          </a:solidFill>
          <a:ln w="6350">
            <a:solidFill>
              <a:schemeClr val="bg2">
                <a:lumMod val="9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r>
              <a:rPr lang="zh-CN" altLang="en-US" sz="2800" b="1" dirty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不窈窕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8" r="28398" b="11404"/>
          <a:stretch>
            <a:fillRect/>
          </a:stretch>
        </p:blipFill>
        <p:spPr>
          <a:xfrm>
            <a:off x="-52317" y="1179981"/>
            <a:ext cx="2176045" cy="3358258"/>
          </a:xfrm>
          <a:prstGeom prst="rect">
            <a:avLst/>
          </a:prstGeom>
        </p:spPr>
      </p:pic>
      <p:sp>
        <p:nvSpPr>
          <p:cNvPr id="9" name="文本框 3"/>
          <p:cNvSpPr txBox="1"/>
          <p:nvPr/>
        </p:nvSpPr>
        <p:spPr>
          <a:xfrm>
            <a:off x="4499415" y="3867894"/>
            <a:ext cx="1224713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rgbClr val="0000FF"/>
                </a:solidFill>
              </a:rPr>
              <a:t>姿</a:t>
            </a:r>
            <a:r>
              <a:rPr lang="zh-CN" altLang="en-US" dirty="0" smtClean="0">
                <a:solidFill>
                  <a:srgbClr val="0000FF"/>
                </a:solidFill>
              </a:rPr>
              <a:t>态</a:t>
            </a:r>
            <a:endParaRPr lang="zh-CN" alt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971600" y="843558"/>
            <a:ext cx="7704856" cy="213750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拿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笔的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时候，全靠他推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动笔杆；遇到危险的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事，都要他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去试探或冒险；秽物、毒物、烈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物，他接触的机会最多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；刀伤、烫伤、轧伤、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咬伤，他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消受的机会最多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7" y="3003798"/>
            <a:ext cx="4651407" cy="74398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smtClean="0">
                <a:ln w="1905"/>
                <a:gradFill flip="none" rotWithShape="1">
                  <a:gsLst>
                    <a:gs pos="0">
                      <a:srgbClr val="FF7A00"/>
                    </a:gs>
                    <a:gs pos="100000">
                      <a:srgbClr val="FF03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工作多而复</a:t>
            </a:r>
            <a:r>
              <a:rPr lang="zh-CN" altLang="en-US" sz="3200" b="1" dirty="0" smtClean="0">
                <a:ln w="1905"/>
                <a:gradFill flip="none" rotWithShape="1">
                  <a:gsLst>
                    <a:gs pos="0">
                      <a:srgbClr val="FF7A00"/>
                    </a:gs>
                    <a:gs pos="100000">
                      <a:srgbClr val="FF03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杂</a:t>
            </a:r>
            <a:endParaRPr lang="zh-CN" altLang="en-US" sz="3200" b="1" dirty="0">
              <a:ln w="1905"/>
              <a:gradFill flip="none" rotWithShape="1">
                <a:gsLst>
                  <a:gs pos="0">
                    <a:srgbClr val="FF7A00"/>
                  </a:gs>
                  <a:gs pos="100000">
                    <a:srgbClr val="FF0300"/>
                  </a:gs>
                </a:gsLst>
                <a:path path="circle">
                  <a:fillToRect l="100000" t="100000"/>
                </a:path>
                <a:tileRect r="-100000" b="-1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ea"/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8" r="28398" b="11404"/>
          <a:stretch>
            <a:fillRect/>
          </a:stretch>
        </p:blipFill>
        <p:spPr>
          <a:xfrm>
            <a:off x="-44415" y="1347614"/>
            <a:ext cx="2176045" cy="3358258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4283968" y="3867894"/>
            <a:ext cx="1234838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rgbClr val="0000FF"/>
                </a:solidFill>
              </a:rPr>
              <a:t>作</a:t>
            </a:r>
            <a:r>
              <a:rPr lang="zh-CN" altLang="en-US" dirty="0" smtClean="0">
                <a:solidFill>
                  <a:srgbClr val="0000FF"/>
                </a:solidFill>
              </a:rPr>
              <a:t>用</a:t>
            </a:r>
            <a:endParaRPr lang="zh-CN" alt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903583" y="1514993"/>
            <a:ext cx="3604521" cy="4086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420936" y="628281"/>
            <a:ext cx="1070354" cy="584775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zh-CN" altLang="en-US" sz="3200" dirty="0"/>
              <a:t>中指</a:t>
            </a:r>
          </a:p>
        </p:txBody>
      </p:sp>
      <p:sp>
        <p:nvSpPr>
          <p:cNvPr id="29" name="文本框 3"/>
          <p:cNvSpPr txBox="1"/>
          <p:nvPr/>
        </p:nvSpPr>
        <p:spPr>
          <a:xfrm>
            <a:off x="755576" y="1419622"/>
            <a:ext cx="7344816" cy="586314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五指中地位最优、相貌最堂皇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的，无如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中指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u="sng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704840" y="2374470"/>
            <a:ext cx="2664296" cy="83099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smtClean="0">
                <a:ln w="1905"/>
                <a:gradFill flip="none" rotWithShape="1">
                  <a:gsLst>
                    <a:gs pos="0">
                      <a:srgbClr val="FF7A00"/>
                    </a:gs>
                    <a:gs pos="100000">
                      <a:srgbClr val="FF03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独特位置</a:t>
            </a:r>
            <a:endParaRPr lang="zh-CN" altLang="en-US" sz="3200" b="1" dirty="0">
              <a:ln w="1905"/>
              <a:gradFill flip="none" rotWithShape="1">
                <a:gsLst>
                  <a:gs pos="0">
                    <a:srgbClr val="FF7A00"/>
                  </a:gs>
                  <a:gs pos="100000">
                    <a:srgbClr val="FF0300"/>
                  </a:gs>
                </a:gsLst>
                <a:path path="circle">
                  <a:fillToRect l="100000" t="100000"/>
                </a:path>
                <a:tileRect r="-100000" b="-1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0" t="1400" r="32456" b="-1400"/>
          <a:stretch>
            <a:fillRect/>
          </a:stretch>
        </p:blipFill>
        <p:spPr>
          <a:xfrm>
            <a:off x="7053399" y="529791"/>
            <a:ext cx="2093985" cy="3939902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3379445" y="3363838"/>
            <a:ext cx="1315086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rgbClr val="0000FF"/>
                </a:solidFill>
              </a:rPr>
              <a:t>姿</a:t>
            </a:r>
            <a:r>
              <a:rPr lang="zh-CN" altLang="en-US" dirty="0" smtClean="0">
                <a:solidFill>
                  <a:srgbClr val="0000FF"/>
                </a:solidFill>
              </a:rPr>
              <a:t>态</a:t>
            </a:r>
            <a:endParaRPr lang="zh-CN" alt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4354002" y="1785642"/>
            <a:ext cx="1730166" cy="4945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云形 19"/>
          <p:cNvSpPr/>
          <p:nvPr/>
        </p:nvSpPr>
        <p:spPr>
          <a:xfrm>
            <a:off x="4273903" y="339502"/>
            <a:ext cx="1487768" cy="746615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拟人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0" t="1400" r="32456" b="-1400"/>
          <a:stretch>
            <a:fillRect/>
          </a:stretch>
        </p:blipFill>
        <p:spPr>
          <a:xfrm>
            <a:off x="-324544" y="671649"/>
            <a:ext cx="1890100" cy="3556285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5017787" y="3688124"/>
            <a:ext cx="1115263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rgbClr val="0000FF"/>
                </a:solidFill>
              </a:rPr>
              <a:t>作</a:t>
            </a:r>
            <a:r>
              <a:rPr lang="zh-CN" altLang="en-US" dirty="0" smtClean="0">
                <a:solidFill>
                  <a:srgbClr val="0000FF"/>
                </a:solidFill>
              </a:rPr>
              <a:t>用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236296" y="1211736"/>
            <a:ext cx="1296144" cy="4945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449787" y="1796918"/>
            <a:ext cx="463670" cy="4945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3"/>
          <p:cNvSpPr txBox="1"/>
          <p:nvPr/>
        </p:nvSpPr>
        <p:spPr>
          <a:xfrm>
            <a:off x="1475656" y="1058173"/>
            <a:ext cx="7084262" cy="2629951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他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永远不受外物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冲撞，所以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曲线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优美，处处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显示着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养尊处优的幸福。每逢做事，名义上他是参加的，实际并不出力。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……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他只在旁略为扶衬而已。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236296" y="2930381"/>
            <a:ext cx="12241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547664" y="3578453"/>
            <a:ext cx="36579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860032" y="3558201"/>
            <a:ext cx="151216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3"/>
          <p:cNvSpPr txBox="1"/>
          <p:nvPr/>
        </p:nvSpPr>
        <p:spPr>
          <a:xfrm>
            <a:off x="6074697" y="339502"/>
            <a:ext cx="1315086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rgbClr val="0000FF"/>
                </a:solidFill>
              </a:rPr>
              <a:t>姿</a:t>
            </a:r>
            <a:r>
              <a:rPr lang="zh-CN" altLang="en-US" dirty="0" smtClean="0">
                <a:solidFill>
                  <a:srgbClr val="0000FF"/>
                </a:solidFill>
              </a:rPr>
              <a:t>态</a:t>
            </a:r>
            <a:endParaRPr lang="zh-CN" alt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7" grpId="0" animBg="1"/>
      <p:bldP spid="8" grpId="0" animBg="1"/>
      <p:bldP spid="9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905825" y="1906781"/>
            <a:ext cx="1658063" cy="4945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369100" y="1191862"/>
            <a:ext cx="1686322" cy="4917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矩形 10"/>
          <p:cNvSpPr/>
          <p:nvPr/>
        </p:nvSpPr>
        <p:spPr>
          <a:xfrm>
            <a:off x="611560" y="1016041"/>
            <a:ext cx="8064896" cy="154657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无名指</a:t>
            </a:r>
            <a:r>
              <a:rPr lang="zh-CN" altLang="en-US" sz="3200" b="1" dirty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和</a:t>
            </a:r>
            <a:r>
              <a:rPr lang="zh-CN" altLang="en-US" sz="3200" b="1" dirty="0" smtClean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小指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，体态秀丽，样子可爱。然而，能力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薄弱也无过于他们了。</a:t>
            </a: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573182" y="267494"/>
            <a:ext cx="2342634" cy="523220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无名指和小指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9" r="22507"/>
          <a:stretch>
            <a:fillRect/>
          </a:stretch>
        </p:blipFill>
        <p:spPr>
          <a:xfrm>
            <a:off x="7113043" y="1826844"/>
            <a:ext cx="2067469" cy="2977154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2627784" y="2456054"/>
            <a:ext cx="1008111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rgbClr val="0000FF"/>
                </a:solidFill>
              </a:rPr>
              <a:t>能力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4788024" y="552708"/>
            <a:ext cx="1100357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rgbClr val="0000FF"/>
                </a:solidFill>
              </a:rPr>
              <a:t>姿态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3" name="文本框 3"/>
          <p:cNvSpPr txBox="1"/>
          <p:nvPr>
            <p:custDataLst>
              <p:tags r:id="rId1"/>
            </p:custDataLst>
          </p:nvPr>
        </p:nvSpPr>
        <p:spPr>
          <a:xfrm>
            <a:off x="4211960" y="2715766"/>
            <a:ext cx="1221106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rgbClr val="0000FF"/>
                </a:solidFill>
              </a:rPr>
              <a:t>作</a:t>
            </a:r>
            <a:r>
              <a:rPr lang="zh-CN" altLang="en-US" dirty="0" smtClean="0">
                <a:solidFill>
                  <a:srgbClr val="0000FF"/>
                </a:solidFill>
              </a:rPr>
              <a:t>用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560" y="3147814"/>
            <a:ext cx="6891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    </a:t>
            </a: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除了这等享乐的风光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事以外，</a:t>
            </a: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遇到工作，他们只是其他手指的附庸。</a:t>
            </a:r>
            <a:endParaRPr lang="zh-CN" altLang="en-US" sz="3200" dirty="0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275955" y="3867894"/>
            <a:ext cx="21209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3"/>
            </p:custDataLst>
          </p:nvPr>
        </p:nvCxnSpPr>
        <p:spPr>
          <a:xfrm>
            <a:off x="6084481" y="4587974"/>
            <a:ext cx="72008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7" grpId="0" bldLvl="0" animBg="1"/>
      <p:bldP spid="9" grpId="0" animBg="1"/>
      <p:bldP spid="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2346067" y="555526"/>
            <a:ext cx="6468090" cy="1670265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舞蹈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演员的手指不是常作兰花状吗？这两根手指正是这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朵“兰花”中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最优美的两瓣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46067" y="2480635"/>
            <a:ext cx="64680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楷体" pitchFamily="49" charset="-122"/>
                <a:ea typeface="楷体" pitchFamily="49" charset="-122"/>
              </a:rPr>
              <a:t>强调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了舞蹈演员的手指常作兰花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状，这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兰花状的姿态是优美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的，所以无名指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和</a:t>
            </a:r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小</a:t>
            </a:r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指是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最优美的。</a:t>
            </a:r>
          </a:p>
        </p:txBody>
      </p:sp>
      <p:sp>
        <p:nvSpPr>
          <p:cNvPr id="16" name="云形 15"/>
          <p:cNvSpPr/>
          <p:nvPr/>
        </p:nvSpPr>
        <p:spPr>
          <a:xfrm>
            <a:off x="1523860" y="117510"/>
            <a:ext cx="1487768" cy="678741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设问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9" r="22507"/>
          <a:stretch>
            <a:fillRect/>
          </a:stretch>
        </p:blipFill>
        <p:spPr>
          <a:xfrm>
            <a:off x="179512" y="170660"/>
            <a:ext cx="2067469" cy="2977154"/>
          </a:xfrm>
          <a:prstGeom prst="rect">
            <a:avLst/>
          </a:prstGeom>
        </p:spPr>
      </p:pic>
      <p:pic>
        <p:nvPicPr>
          <p:cNvPr id="1030" name="Picture 6" descr="https://gimg2.baidu.com/image_search/src=http%3A%2F%2Fimg.91ddcc.com%2F14529119336595.jpg&amp;refer=http%3A%2F%2Fimg.91ddcc.com&amp;app=2002&amp;size=f9999,10000&amp;q=a80&amp;n=0&amp;g=0n&amp;fmt=jpeg?sec=1636878763&amp;t=a56925e04b95f48d7609c9e11a6c8f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20" y="843558"/>
            <a:ext cx="2700298" cy="299351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gimg2.baidu.com/image_search/src=http%3A%2F%2F5b0988e595225.cdn.sohucs.com%2Fq_70%2Cc_zoom%2Cw_640%2Fimages%2F20180625%2F0ee730ec71ac450d807d51c6e95f8e52.jpeg&amp;refer=http%3A%2F%2F5b0988e595225.cdn.sohucs.com&amp;app=2002&amp;size=f9999,10000&amp;q=a80&amp;n=0&amp;g=0n&amp;fmt=jpeg?sec=1636878672&amp;t=0c4f0e8bd606e0d5156061fd2a15670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5" b="5487"/>
          <a:stretch>
            <a:fillRect/>
          </a:stretch>
        </p:blipFill>
        <p:spPr bwMode="auto">
          <a:xfrm>
            <a:off x="2157246" y="1492210"/>
            <a:ext cx="3737695" cy="27815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gimg2.baidu.com/image_search/src=http%3A%2F%2Fimg.mp.sohu.com%2Fupload%2F20170605%2Faa9acf3e6aa94a0fbaaf12d3c862c28c_th.png&amp;refer=http%3A%2F%2Fimg.mp.sohu.com&amp;app=2002&amp;size=f9999,10000&amp;q=a80&amp;n=0&amp;g=0n&amp;fmt=jpeg?sec=1636878696&amp;t=c1cbb132301fc27ce77f65ef5ef0b22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9133"/>
          <a:stretch>
            <a:fillRect/>
          </a:stretch>
        </p:blipFill>
        <p:spPr bwMode="auto">
          <a:xfrm>
            <a:off x="4139952" y="1929530"/>
            <a:ext cx="3701951" cy="272168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6690" y="1131590"/>
            <a:ext cx="74917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624205">
              <a:lnSpc>
                <a:spcPct val="15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文介绍了一只手上的五根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手指，各有不同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。最肯吃苦的是</a:t>
            </a:r>
            <a:r>
              <a:rPr lang="zh-CN" altLang="en-US" sz="2800" b="1" u="sng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，工作多而复杂的是</a:t>
            </a:r>
            <a:r>
              <a:rPr lang="zh-CN" altLang="en-US" sz="2800" b="1" u="sng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，所处位置</a:t>
            </a:r>
            <a:r>
              <a:rPr lang="zh-CN" altLang="en-US" sz="2800" b="1" u="sng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的是中指，能力最薄弱的是</a:t>
            </a:r>
            <a:r>
              <a:rPr lang="zh-CN" altLang="en-US" sz="2800" b="1" u="sng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 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99"/>
          <p:cNvSpPr txBox="1"/>
          <p:nvPr/>
        </p:nvSpPr>
        <p:spPr>
          <a:xfrm>
            <a:off x="518349" y="339502"/>
            <a:ext cx="1533371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填空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75300" y="1728540"/>
            <a:ext cx="1521694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姿态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15460" y="1711775"/>
            <a:ext cx="10069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性格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71844" y="1731875"/>
            <a:ext cx="15121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大拇指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64656" y="2366215"/>
            <a:ext cx="10069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食指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72968" y="2373004"/>
            <a:ext cx="1006988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独特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58581" y="3010679"/>
            <a:ext cx="29653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指和无名指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275" y="1635646"/>
            <a:ext cx="7633149" cy="265457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本文语言风趣幽默，充满趣味性，请同学们一边阅读一边将自己觉得有趣的语句画下来，在旁边作批注，也可以和同伴交流感受，再选择几处抄写下来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267404" y="123478"/>
            <a:ext cx="2816764" cy="646331"/>
            <a:chOff x="2843808" y="267494"/>
            <a:chExt cx="2816764" cy="646331"/>
          </a:xfrm>
        </p:grpSpPr>
        <p:sp>
          <p:nvSpPr>
            <p:cNvPr id="10" name="文本框 15"/>
            <p:cNvSpPr txBox="1"/>
            <p:nvPr/>
          </p:nvSpPr>
          <p:spPr>
            <a:xfrm>
              <a:off x="2843808" y="267494"/>
              <a:ext cx="28167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>
              <a:off x="5377602" y="378432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2" name="iconfont-1191-870150"/>
            <p:cNvSpPr>
              <a:spLocks noChangeAspect="1"/>
            </p:cNvSpPr>
            <p:nvPr/>
          </p:nvSpPr>
          <p:spPr bwMode="auto">
            <a:xfrm rot="10800000">
              <a:off x="2843808" y="378433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871061"/>
            <a:ext cx="2268000" cy="692577"/>
          </a:xfrm>
          <a:prstGeom prst="rect">
            <a:avLst/>
          </a:prstGeom>
        </p:spPr>
      </p:pic>
      <p:sp>
        <p:nvSpPr>
          <p:cNvPr id="8" name="文本框 14"/>
          <p:cNvSpPr txBox="1"/>
          <p:nvPr/>
        </p:nvSpPr>
        <p:spPr>
          <a:xfrm>
            <a:off x="864933" y="843558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4" y="875304"/>
            <a:ext cx="450000" cy="559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600" y="672082"/>
            <a:ext cx="6120680" cy="1898981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他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永远不受外物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冲撞，所以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曲线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优美，处处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显示着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养尊处优的幸福。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文本框 11"/>
          <p:cNvSpPr txBox="1"/>
          <p:nvPr/>
        </p:nvSpPr>
        <p:spPr>
          <a:xfrm>
            <a:off x="1127219" y="3799805"/>
            <a:ext cx="6757149" cy="5001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从这两个词体会到作者语言的风趣与幽默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094636" y="1908662"/>
            <a:ext cx="15486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1115616" y="2506754"/>
            <a:ext cx="2474961" cy="1099104"/>
            <a:chOff x="1367643" y="2327369"/>
            <a:chExt cx="2204520" cy="712531"/>
          </a:xfrm>
        </p:grpSpPr>
        <p:sp>
          <p:nvSpPr>
            <p:cNvPr id="13" name="TextBox 1"/>
            <p:cNvSpPr txBox="1">
              <a:spLocks noChangeArrowheads="1"/>
            </p:cNvSpPr>
            <p:nvPr/>
          </p:nvSpPr>
          <p:spPr bwMode="auto">
            <a:xfrm>
              <a:off x="1367643" y="2327369"/>
              <a:ext cx="2180747" cy="712531"/>
            </a:xfrm>
            <a:prstGeom prst="wedgeEllipseCallout">
              <a:avLst>
                <a:gd name="adj1" fmla="val 10648"/>
                <a:gd name="adj2" fmla="val -99425"/>
              </a:avLst>
            </a:prstGeom>
            <a:solidFill>
              <a:schemeClr val="bg1"/>
            </a:solidFill>
            <a:ln w="6350">
              <a:solidFill>
                <a:schemeClr val="bg2">
                  <a:lumMod val="9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>
              <a:spAutoFit/>
            </a:bodyPr>
            <a:lstStyle/>
            <a:p>
              <a:endPara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519935" y="2414274"/>
              <a:ext cx="2052228" cy="538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一般形容人或事物的体态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5160169" y="1924329"/>
            <a:ext cx="17034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3923696" y="2329841"/>
            <a:ext cx="3704248" cy="1215996"/>
            <a:chOff x="1408235" y="2122495"/>
            <a:chExt cx="2733801" cy="1215996"/>
          </a:xfrm>
        </p:grpSpPr>
        <p:sp>
          <p:nvSpPr>
            <p:cNvPr id="18" name="TextBox 1"/>
            <p:cNvSpPr txBox="1">
              <a:spLocks noChangeArrowheads="1"/>
            </p:cNvSpPr>
            <p:nvPr/>
          </p:nvSpPr>
          <p:spPr bwMode="auto">
            <a:xfrm>
              <a:off x="1408235" y="2122495"/>
              <a:ext cx="2733801" cy="1215996"/>
            </a:xfrm>
            <a:prstGeom prst="wedgeEllipseCallout">
              <a:avLst>
                <a:gd name="adj1" fmla="val -5072"/>
                <a:gd name="adj2" fmla="val -77300"/>
              </a:avLst>
            </a:prstGeom>
            <a:solidFill>
              <a:schemeClr val="bg1"/>
            </a:solidFill>
            <a:ln w="6350">
              <a:solidFill>
                <a:schemeClr val="bg2">
                  <a:lumMod val="9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>
              <a:spAutoFit/>
            </a:bodyPr>
            <a:lstStyle/>
            <a:p>
              <a:endPara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586681" y="2302696"/>
              <a:ext cx="24704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通常指人处在优裕的地位或环境中安于享乐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0" t="1400" r="32456" b="-1400"/>
          <a:stretch>
            <a:fillRect/>
          </a:stretch>
        </p:blipFill>
        <p:spPr>
          <a:xfrm flipH="1">
            <a:off x="7308304" y="483518"/>
            <a:ext cx="1627566" cy="30623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693837" y="555526"/>
            <a:ext cx="7704856" cy="1898981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他居于中央，左右都有屏障。他个子最高，无名指、食指贴身左右，像关公左右的关平、周仓，左膀右臂，片刻不离。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文本框 11"/>
          <p:cNvSpPr txBox="1"/>
          <p:nvPr/>
        </p:nvSpPr>
        <p:spPr>
          <a:xfrm>
            <a:off x="1425339" y="3867893"/>
            <a:ext cx="6387021" cy="500137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>
                <a:latin typeface="楷体" pitchFamily="49" charset="-122"/>
                <a:ea typeface="楷体" pitchFamily="49" charset="-122"/>
              </a:rPr>
              <a:t>从表</a:t>
            </a:r>
            <a:r>
              <a:rPr lang="zh-CN" altLang="en-US">
                <a:latin typeface="楷体" pitchFamily="49" charset="-122"/>
                <a:ea typeface="楷体" pitchFamily="49" charset="-122"/>
              </a:rPr>
              <a:t>达方法体</a:t>
            </a:r>
            <a:r>
              <a:rPr lang="zh-CN" altLang="en-US" smtClean="0">
                <a:latin typeface="楷体" pitchFamily="49" charset="-122"/>
                <a:ea typeface="楷体" pitchFamily="49" charset="-122"/>
              </a:rPr>
              <a:t>会作者语言的</a:t>
            </a:r>
            <a:r>
              <a:rPr lang="zh-CN" altLang="en-US" dirty="0">
                <a:latin typeface="楷体" pitchFamily="49" charset="-122"/>
                <a:ea typeface="楷体" pitchFamily="49" charset="-122"/>
              </a:rPr>
              <a:t>风趣与</a:t>
            </a:r>
            <a:r>
              <a:rPr lang="zh-CN" altLang="en-US">
                <a:latin typeface="楷体" pitchFamily="49" charset="-122"/>
                <a:ea typeface="楷体" pitchFamily="49" charset="-122"/>
              </a:rPr>
              <a:t>幽默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516216" y="1779662"/>
            <a:ext cx="158417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27584" y="2427734"/>
            <a:ext cx="28083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763688" y="2715765"/>
            <a:ext cx="6372708" cy="936105"/>
            <a:chOff x="2313434" y="2931789"/>
            <a:chExt cx="3770734" cy="936105"/>
          </a:xfrm>
        </p:grpSpPr>
        <p:sp>
          <p:nvSpPr>
            <p:cNvPr id="10" name="TextBox 9"/>
            <p:cNvSpPr txBox="1"/>
            <p:nvPr/>
          </p:nvSpPr>
          <p:spPr>
            <a:xfrm>
              <a:off x="2377344" y="2964889"/>
              <a:ext cx="36642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楷体" pitchFamily="49" charset="-122"/>
                  <a:ea typeface="楷体" pitchFamily="49" charset="-122"/>
                </a:rPr>
                <a:t>手指的样子和人物之间不仅形似，而且神</a:t>
              </a:r>
              <a:r>
                <a:rPr lang="zh-CN" altLang="en-US" sz="2400" b="1" smtClean="0">
                  <a:latin typeface="楷体" pitchFamily="49" charset="-122"/>
                  <a:ea typeface="楷体" pitchFamily="49" charset="-122"/>
                </a:rPr>
                <a:t>似，这样比喻新颖、贴切，语言也更生动、活泼</a:t>
              </a:r>
              <a:endParaRPr lang="zh-CN" altLang="en-US" sz="2400" b="1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1" name="线形标注 2 10"/>
            <p:cNvSpPr/>
            <p:nvPr/>
          </p:nvSpPr>
          <p:spPr>
            <a:xfrm>
              <a:off x="2313434" y="2931789"/>
              <a:ext cx="3770734" cy="936105"/>
            </a:xfrm>
            <a:prstGeom prst="borderCallout2">
              <a:avLst>
                <a:gd name="adj1" fmla="val 50275"/>
                <a:gd name="adj2" fmla="val -502"/>
                <a:gd name="adj3" fmla="val 38938"/>
                <a:gd name="adj4" fmla="val -5164"/>
                <a:gd name="adj5" fmla="val -31151"/>
                <a:gd name="adj6" fmla="val -5522"/>
              </a:avLst>
            </a:prstGeom>
            <a:grpFill/>
            <a:ln w="19050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楷体" pitchFamily="49" charset="-122"/>
                <a:ea typeface="楷体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3"/>
          <p:cNvSpPr txBox="1"/>
          <p:nvPr/>
        </p:nvSpPr>
        <p:spPr>
          <a:xfrm>
            <a:off x="478766" y="1796299"/>
            <a:ext cx="7848872" cy="213750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indent="624205" algn="just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拿笔的时候，全靠他推动笔杆；遇到危险的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事，都要他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去试探或冒险；秽物、毒物、烈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物，他接触的机会最多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；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刀伤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、烫伤、轧伤、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咬伤，他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消受的机会最多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285662" y="779892"/>
            <a:ext cx="4518587" cy="999770"/>
            <a:chOff x="799512" y="2487247"/>
            <a:chExt cx="2077105" cy="585814"/>
          </a:xfrm>
        </p:grpSpPr>
        <p:sp>
          <p:nvSpPr>
            <p:cNvPr id="16" name="TextBox 1"/>
            <p:cNvSpPr txBox="1">
              <a:spLocks noChangeArrowheads="1"/>
            </p:cNvSpPr>
            <p:nvPr/>
          </p:nvSpPr>
          <p:spPr bwMode="auto">
            <a:xfrm>
              <a:off x="799512" y="2487247"/>
              <a:ext cx="2077105" cy="585814"/>
            </a:xfrm>
            <a:prstGeom prst="wedgeEllipseCallout">
              <a:avLst>
                <a:gd name="adj1" fmla="val 26885"/>
                <a:gd name="adj2" fmla="val 60153"/>
              </a:avLst>
            </a:prstGeom>
            <a:solidFill>
              <a:schemeClr val="bg1"/>
            </a:solidFill>
            <a:ln w="6350">
              <a:solidFill>
                <a:schemeClr val="bg2">
                  <a:lumMod val="9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>
              <a:spAutoFit/>
            </a:bodyPr>
            <a:lstStyle/>
            <a:p>
              <a:endPara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02613" y="2651131"/>
              <a:ext cx="1940903" cy="270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400" b="1" dirty="0" smtClean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回忆或演示一下下面这些情形</a:t>
              </a:r>
              <a:endPara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8" name="云形 17"/>
          <p:cNvSpPr/>
          <p:nvPr/>
        </p:nvSpPr>
        <p:spPr>
          <a:xfrm>
            <a:off x="339894" y="961039"/>
            <a:ext cx="1487768" cy="746615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夸张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574637" y="3917945"/>
            <a:ext cx="2395214" cy="886053"/>
            <a:chOff x="715227" y="2440166"/>
            <a:chExt cx="1876552" cy="886053"/>
          </a:xfrm>
        </p:grpSpPr>
        <p:sp>
          <p:nvSpPr>
            <p:cNvPr id="20" name="TextBox 1"/>
            <p:cNvSpPr txBox="1">
              <a:spLocks noChangeArrowheads="1"/>
            </p:cNvSpPr>
            <p:nvPr/>
          </p:nvSpPr>
          <p:spPr bwMode="auto">
            <a:xfrm>
              <a:off x="715227" y="2440166"/>
              <a:ext cx="1869318" cy="585814"/>
            </a:xfrm>
            <a:prstGeom prst="wedgeEllipseCallout">
              <a:avLst>
                <a:gd name="adj1" fmla="val -50894"/>
                <a:gd name="adj2" fmla="val -60976"/>
              </a:avLst>
            </a:prstGeom>
            <a:solidFill>
              <a:schemeClr val="bg1"/>
            </a:solidFill>
            <a:ln w="6350">
              <a:solidFill>
                <a:schemeClr val="bg2">
                  <a:lumMod val="9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>
              <a:spAutoFit/>
            </a:bodyPr>
            <a:lstStyle/>
            <a:p>
              <a:endPara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48090" y="2495222"/>
              <a:ext cx="174368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400" b="1" smtClean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适当加重语气</a:t>
              </a:r>
              <a:endPara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3387555" y="1851871"/>
            <a:ext cx="789901" cy="46547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228720" y="2365078"/>
            <a:ext cx="834626" cy="46547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771800" y="2851440"/>
            <a:ext cx="687349" cy="46547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699792" y="3369672"/>
            <a:ext cx="687349" cy="46547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8" r="28398" b="11404"/>
          <a:stretch>
            <a:fillRect/>
          </a:stretch>
        </p:blipFill>
        <p:spPr>
          <a:xfrm flipH="1">
            <a:off x="7452320" y="3063695"/>
            <a:ext cx="1107053" cy="1708499"/>
          </a:xfrm>
          <a:prstGeom prst="rect">
            <a:avLst/>
          </a:prstGeom>
        </p:spPr>
      </p:pic>
      <p:sp>
        <p:nvSpPr>
          <p:cNvPr id="27" name="文本框 11"/>
          <p:cNvSpPr txBox="1"/>
          <p:nvPr/>
        </p:nvSpPr>
        <p:spPr>
          <a:xfrm>
            <a:off x="1907704" y="339502"/>
            <a:ext cx="5200942" cy="500137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通过朗读体会语言的</a:t>
            </a:r>
            <a:r>
              <a:rPr lang="zh-CN" altLang="en-US" dirty="0">
                <a:latin typeface="楷体" pitchFamily="49" charset="-122"/>
                <a:ea typeface="楷体" pitchFamily="49" charset="-122"/>
              </a:rPr>
              <a:t>风趣与幽默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8424" y="1419622"/>
            <a:ext cx="576064" cy="2352973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语速稍显急迫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3" grpId="0" animBg="1"/>
      <p:bldP spid="24" grpId="0" animBg="1"/>
      <p:bldP spid="25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23" y="33950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11"/>
          <p:cNvSpPr txBox="1"/>
          <p:nvPr/>
        </p:nvSpPr>
        <p:spPr>
          <a:xfrm>
            <a:off x="1403648" y="1851670"/>
            <a:ext cx="6056232" cy="5001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marL="457200" indent="-457200">
              <a:buFont typeface="Wingdings" pitchFamily="2" charset="2"/>
              <a:buChar char="u"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从用词体会作者语言的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风趣与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幽默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11"/>
          <p:cNvSpPr txBox="1"/>
          <p:nvPr/>
        </p:nvSpPr>
        <p:spPr>
          <a:xfrm>
            <a:off x="1420642" y="2673885"/>
            <a:ext cx="6733440" cy="500137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marL="457200" indent="-457200">
              <a:buFont typeface="Wingdings" pitchFamily="2" charset="2"/>
              <a:buChar char="u"/>
            </a:pP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</a:rPr>
              <a:t>从表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达方法体</a:t>
            </a: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</a:rPr>
              <a:t>会作者语言的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风趣与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幽默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11"/>
          <p:cNvSpPr txBox="1"/>
          <p:nvPr/>
        </p:nvSpPr>
        <p:spPr>
          <a:xfrm>
            <a:off x="1411208" y="3552028"/>
            <a:ext cx="5624186" cy="500137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marL="457200" indent="-457200">
              <a:buFont typeface="Wingdings" pitchFamily="2" charset="2"/>
              <a:buChar char="u"/>
            </a:pP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</a:rPr>
              <a:t>通过朗读体会语言的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风趣与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幽默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3648" y="732893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总结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：体会语言风趣的方法都有哪些？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122" y="-20538"/>
            <a:ext cx="2718304" cy="1125517"/>
            <a:chOff x="355399" y="609885"/>
            <a:chExt cx="2718304" cy="1125517"/>
          </a:xfrm>
        </p:grpSpPr>
        <p:sp>
          <p:nvSpPr>
            <p:cNvPr id="3" name="矩形 2"/>
            <p:cNvSpPr/>
            <p:nvPr/>
          </p:nvSpPr>
          <p:spPr>
            <a:xfrm>
              <a:off x="1019810" y="891162"/>
              <a:ext cx="2053893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smtClean="0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交流互动</a:t>
              </a:r>
              <a:endParaRPr lang="zh-CN" altLang="en-US" sz="3200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99" y="609885"/>
              <a:ext cx="984330" cy="1125517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539552" y="843558"/>
            <a:ext cx="828092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回顾课文，思考五指的特点，再和同桌交流，交流完一起填下面的表格。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790115"/>
              </p:ext>
            </p:extLst>
          </p:nvPr>
        </p:nvGraphicFramePr>
        <p:xfrm>
          <a:off x="323409" y="1863888"/>
          <a:ext cx="8325712" cy="272408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44992"/>
                <a:gridCol w="3943573"/>
                <a:gridCol w="2537147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itchFamily="49" charset="-122"/>
                          <a:ea typeface="黑体" pitchFamily="49" charset="-122"/>
                        </a:rPr>
                        <a:t>手指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itchFamily="49" charset="-122"/>
                          <a:ea typeface="黑体" pitchFamily="49" charset="-122"/>
                        </a:rPr>
                        <a:t>姿态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itchFamily="49" charset="-122"/>
                          <a:ea typeface="黑体" pitchFamily="49" charset="-122"/>
                        </a:rPr>
                        <a:t>性格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70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大拇指</a:t>
                      </a:r>
                      <a:endParaRPr lang="zh-CN" altLang="en-US" sz="20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食指</a:t>
                      </a:r>
                      <a:endParaRPr lang="zh-CN" altLang="en-US" sz="20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中指</a:t>
                      </a:r>
                      <a:endParaRPr lang="zh-CN" altLang="en-US" sz="20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无名指和小指</a:t>
                      </a:r>
                      <a:endParaRPr lang="zh-CN" altLang="en-US" sz="20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2123728" y="2421274"/>
            <a:ext cx="4328160" cy="400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身体矮而胖，头大而肥，构造简单</a:t>
            </a:r>
          </a:p>
        </p:txBody>
      </p:sp>
      <p:sp>
        <p:nvSpPr>
          <p:cNvPr id="12" name="矩形 11"/>
          <p:cNvSpPr/>
          <p:nvPr/>
        </p:nvSpPr>
        <p:spPr>
          <a:xfrm>
            <a:off x="6362700" y="2421274"/>
            <a:ext cx="224917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最肯吃苦，不讨巧</a:t>
            </a:r>
          </a:p>
        </p:txBody>
      </p:sp>
      <p:sp>
        <p:nvSpPr>
          <p:cNvPr id="13" name="矩形 12"/>
          <p:cNvSpPr/>
          <p:nvPr/>
        </p:nvSpPr>
        <p:spPr>
          <a:xfrm>
            <a:off x="3635896" y="3029604"/>
            <a:ext cx="9588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不窈窕</a:t>
            </a:r>
          </a:p>
        </p:txBody>
      </p:sp>
      <p:sp>
        <p:nvSpPr>
          <p:cNvPr id="14" name="矩形 13"/>
          <p:cNvSpPr/>
          <p:nvPr/>
        </p:nvSpPr>
        <p:spPr>
          <a:xfrm>
            <a:off x="6372225" y="3029604"/>
            <a:ext cx="199136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工作复杂，机敏</a:t>
            </a:r>
          </a:p>
        </p:txBody>
      </p:sp>
      <p:sp>
        <p:nvSpPr>
          <p:cNvPr id="15" name="矩形 14"/>
          <p:cNvSpPr/>
          <p:nvPr/>
        </p:nvSpPr>
        <p:spPr>
          <a:xfrm>
            <a:off x="2195736" y="3605549"/>
            <a:ext cx="4104640" cy="400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</a:t>
            </a:r>
            <a:r>
              <a:rPr lang="zh-CN" altLang="en-US" sz="20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貌</a:t>
            </a:r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堂皇</a:t>
            </a:r>
            <a:r>
              <a:rPr lang="zh-CN" altLang="en-US" sz="20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曲线优美，养尊处优</a:t>
            </a:r>
          </a:p>
        </p:txBody>
      </p:sp>
      <p:sp>
        <p:nvSpPr>
          <p:cNvPr id="16" name="矩形 15"/>
          <p:cNvSpPr/>
          <p:nvPr/>
        </p:nvSpPr>
        <p:spPr>
          <a:xfrm>
            <a:off x="2898564" y="4130048"/>
            <a:ext cx="250761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体态秀丽，样子可爱</a:t>
            </a:r>
          </a:p>
        </p:txBody>
      </p:sp>
      <p:sp>
        <p:nvSpPr>
          <p:cNvPr id="17" name="矩形 16"/>
          <p:cNvSpPr/>
          <p:nvPr/>
        </p:nvSpPr>
        <p:spPr>
          <a:xfrm>
            <a:off x="6372225" y="4109739"/>
            <a:ext cx="199136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能力薄弱，附庸</a:t>
            </a:r>
          </a:p>
        </p:txBody>
      </p:sp>
      <p:sp>
        <p:nvSpPr>
          <p:cNvPr id="18" name="矩形 17"/>
          <p:cNvSpPr/>
          <p:nvPr/>
        </p:nvSpPr>
        <p:spPr>
          <a:xfrm>
            <a:off x="6256020" y="3605549"/>
            <a:ext cx="224917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不出力，略为扶衬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483518"/>
            <a:ext cx="8064896" cy="10541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作者通过描写五根手指的特点，想告诉我们什么道理呢？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（用原文回答）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5468" y="1563638"/>
            <a:ext cx="7814964" cy="190725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手指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全体，同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人群的全体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一样，五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根手指如果能一致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团结，成为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一个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拳头，那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就根根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有用，根根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有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力量，不再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有什么强弱、美丑之分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了。</a:t>
            </a:r>
            <a:endParaRPr lang="zh-CN" altLang="en-US" sz="28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云形 11"/>
          <p:cNvSpPr/>
          <p:nvPr/>
        </p:nvSpPr>
        <p:spPr>
          <a:xfrm>
            <a:off x="7020272" y="3626687"/>
            <a:ext cx="845737" cy="1093121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比喻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Picture 2" descr="http://m.360buyimg.com/n12/jfs/t967/135/806251112/256717/8b026378/554b6e5an593f6bb5.jpg%21q7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2" r="3771" b="25889"/>
          <a:stretch>
            <a:fillRect/>
          </a:stretch>
        </p:blipFill>
        <p:spPr bwMode="auto">
          <a:xfrm>
            <a:off x="2942909" y="2911050"/>
            <a:ext cx="2061139" cy="18209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148064" y="4179083"/>
            <a:ext cx="1008112" cy="5407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主旨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1409" y="915566"/>
            <a:ext cx="7814964" cy="190725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手指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全体，同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人群的全体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一样，五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根手指如果能一致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团结，成为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一个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拳头，那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就根根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有用，根根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有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力量，不再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有什么强弱、美丑之分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了。</a:t>
            </a:r>
            <a:endParaRPr lang="zh-CN" altLang="en-US" sz="2800" dirty="0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6779974" y="1131590"/>
            <a:ext cx="144016" cy="3600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83568" y="3165600"/>
            <a:ext cx="7997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作者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为什么说手指的全体同人群的全体一样？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3931191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先来看看下面的问题。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59143" y="51470"/>
            <a:ext cx="6264847" cy="919401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思考：这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句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话讲了哪两层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意思？</a:t>
            </a:r>
            <a:endParaRPr lang="zh-CN" altLang="en-US" sz="2400" b="1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275606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0" dirty="0" smtClean="0">
                <a:ea typeface="黑体" panose="02010609060101010101" pitchFamily="49" charset="-122"/>
              </a:rPr>
              <a:t>       作者笔下的大拇指和食指分别让你联想到了生活中的哪些人？同桌互相交流，展开联想，试着说一说</a:t>
            </a:r>
            <a:r>
              <a:rPr lang="zh-CN" altLang="en-US" sz="3200" kern="0" dirty="0" smtClean="0">
                <a:ea typeface="黑体" panose="02010609060101010101" pitchFamily="49" charset="-122"/>
              </a:rPr>
              <a:t>！</a:t>
            </a:r>
            <a:endParaRPr lang="zh-CN" altLang="en-US" sz="2400" b="1" kern="0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55399" y="51470"/>
            <a:ext cx="2718304" cy="1125517"/>
            <a:chOff x="355399" y="609885"/>
            <a:chExt cx="2718304" cy="1125517"/>
          </a:xfrm>
        </p:grpSpPr>
        <p:sp>
          <p:nvSpPr>
            <p:cNvPr id="8" name="矩形 7"/>
            <p:cNvSpPr/>
            <p:nvPr/>
          </p:nvSpPr>
          <p:spPr>
            <a:xfrm>
              <a:off x="1019810" y="891162"/>
              <a:ext cx="2053893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smtClean="0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交流互动</a:t>
              </a:r>
              <a:endParaRPr lang="zh-CN" altLang="en-US" sz="3200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99" y="609885"/>
              <a:ext cx="984330" cy="112551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048123" y="51470"/>
            <a:ext cx="1019922" cy="17760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椭圆 2"/>
          <p:cNvSpPr/>
          <p:nvPr/>
        </p:nvSpPr>
        <p:spPr>
          <a:xfrm>
            <a:off x="150096" y="551210"/>
            <a:ext cx="755703" cy="133877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联想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1654335"/>
            <a:ext cx="1024437" cy="15811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直接连接符 9"/>
          <p:cNvCxnSpPr/>
          <p:nvPr/>
        </p:nvCxnSpPr>
        <p:spPr>
          <a:xfrm>
            <a:off x="1665714" y="1084613"/>
            <a:ext cx="1080000" cy="1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1665714" y="2085872"/>
            <a:ext cx="1080000" cy="1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任意多边形 28"/>
          <p:cNvSpPr/>
          <p:nvPr/>
        </p:nvSpPr>
        <p:spPr>
          <a:xfrm>
            <a:off x="2809334" y="841338"/>
            <a:ext cx="5363066" cy="432000"/>
          </a:xfrm>
          <a:custGeom>
            <a:avLst/>
            <a:gdLst>
              <a:gd name="connsiteX0" fmla="*/ 0 w 3336713"/>
              <a:gd name="connsiteY0" fmla="*/ 83642 h 501840"/>
              <a:gd name="connsiteX1" fmla="*/ 83642 w 3336713"/>
              <a:gd name="connsiteY1" fmla="*/ 0 h 501840"/>
              <a:gd name="connsiteX2" fmla="*/ 3253071 w 3336713"/>
              <a:gd name="connsiteY2" fmla="*/ 0 h 501840"/>
              <a:gd name="connsiteX3" fmla="*/ 3336713 w 3336713"/>
              <a:gd name="connsiteY3" fmla="*/ 83642 h 501840"/>
              <a:gd name="connsiteX4" fmla="*/ 3336713 w 3336713"/>
              <a:gd name="connsiteY4" fmla="*/ 418198 h 501840"/>
              <a:gd name="connsiteX5" fmla="*/ 3253071 w 3336713"/>
              <a:gd name="connsiteY5" fmla="*/ 501840 h 501840"/>
              <a:gd name="connsiteX6" fmla="*/ 83642 w 3336713"/>
              <a:gd name="connsiteY6" fmla="*/ 501840 h 501840"/>
              <a:gd name="connsiteX7" fmla="*/ 0 w 3336713"/>
              <a:gd name="connsiteY7" fmla="*/ 418198 h 501840"/>
              <a:gd name="connsiteX8" fmla="*/ 0 w 3336713"/>
              <a:gd name="connsiteY8" fmla="*/ 83642 h 50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6713" h="501840">
                <a:moveTo>
                  <a:pt x="0" y="83642"/>
                </a:moveTo>
                <a:cubicBezTo>
                  <a:pt x="0" y="37448"/>
                  <a:pt x="37448" y="0"/>
                  <a:pt x="83642" y="0"/>
                </a:cubicBezTo>
                <a:lnTo>
                  <a:pt x="3253071" y="0"/>
                </a:lnTo>
                <a:cubicBezTo>
                  <a:pt x="3299265" y="0"/>
                  <a:pt x="3336713" y="37448"/>
                  <a:pt x="3336713" y="83642"/>
                </a:cubicBezTo>
                <a:lnTo>
                  <a:pt x="3336713" y="418198"/>
                </a:lnTo>
                <a:cubicBezTo>
                  <a:pt x="3336713" y="464392"/>
                  <a:pt x="3299265" y="501840"/>
                  <a:pt x="3253071" y="501840"/>
                </a:cubicBezTo>
                <a:lnTo>
                  <a:pt x="83642" y="501840"/>
                </a:lnTo>
                <a:cubicBezTo>
                  <a:pt x="37448" y="501840"/>
                  <a:pt x="0" y="464392"/>
                  <a:pt x="0" y="418198"/>
                </a:cubicBezTo>
                <a:lnTo>
                  <a:pt x="0" y="83642"/>
                </a:lnTo>
                <a:close/>
              </a:path>
            </a:pathLst>
          </a:cu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lvl="0" algn="l" defTabSz="6223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>
                <a:latin typeface="楷体" pitchFamily="49" charset="-122"/>
                <a:ea typeface="楷体" pitchFamily="49" charset="-122"/>
              </a:rPr>
              <a:t>勤劳朴实、吃苦耐劳、默默奉献的人</a:t>
            </a:r>
            <a:endParaRPr lang="zh-CN" altLang="en-US" sz="2400" kern="12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809334" y="1919242"/>
            <a:ext cx="6201196" cy="4320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楷体" pitchFamily="49" charset="-122"/>
                <a:ea typeface="楷体" pitchFamily="49" charset="-122"/>
              </a:rPr>
              <a:t>勤奋卖力、敢于探险、不怕牺</a:t>
            </a:r>
            <a:r>
              <a:rPr lang="zh-CN" altLang="en-US" sz="24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楷体" pitchFamily="49" charset="-122"/>
                <a:ea typeface="楷体" pitchFamily="49" charset="-122"/>
              </a:rPr>
              <a:t>牲</a:t>
            </a:r>
            <a:r>
              <a:rPr lang="zh-CN" altLang="en-US" sz="2400" b="1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机敏</a:t>
            </a:r>
            <a:r>
              <a:rPr lang="zh-CN" altLang="en-US" sz="2400" b="1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2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楷体" pitchFamily="49" charset="-122"/>
                <a:ea typeface="楷体" pitchFamily="49" charset="-122"/>
              </a:rPr>
              <a:t>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77882" y="2514544"/>
            <a:ext cx="3267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</a:rPr>
              <a:t>消防员、警察、边防战士等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177882" y="139544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622300">
              <a:spcBef>
                <a:spcPct val="0"/>
              </a:spcBef>
              <a:spcAft>
                <a:spcPct val="15000"/>
              </a:spcAft>
            </a:pPr>
            <a:r>
              <a:rPr lang="zh-CN" altLang="en-US" sz="2000" dirty="0">
                <a:solidFill>
                  <a:srgbClr val="C00000"/>
                </a:solidFill>
              </a:rPr>
              <a:t>清洁工、修理工等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1764" y="3457795"/>
            <a:ext cx="8702724" cy="1274195"/>
          </a:xfrm>
          <a:prstGeom prst="rect">
            <a:avLst/>
          </a:prstGeom>
          <a:noFill/>
          <a:ln w="28575"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生活中的人的确如同五个手指，姿态各异，各有所长。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59149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 animBg="1"/>
      <p:bldP spid="21" grpId="0"/>
      <p:bldP spid="42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1409" y="483518"/>
            <a:ext cx="7814964" cy="190725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手指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全体，同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人群的全体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一样，五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根手指如果能一致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团结，成为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一个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拳头，那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就根根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有用，根根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有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力量，不再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有什么强弱、美丑之分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了。</a:t>
            </a:r>
            <a:endParaRPr lang="zh-CN" altLang="en-US" sz="2800" dirty="0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6804248" y="699542"/>
            <a:ext cx="144016" cy="3600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670400" y="1707654"/>
            <a:ext cx="21602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27584" y="2355726"/>
            <a:ext cx="1800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827584" y="2475731"/>
            <a:ext cx="6416805" cy="888107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试着体会这句话的第二层意思。</a:t>
            </a:r>
            <a:endParaRPr lang="zh-CN" altLang="en-US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948264" y="1707654"/>
            <a:ext cx="136815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841223" y="3435846"/>
            <a:ext cx="7814964" cy="931024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根根有用，根根有力量；人人都有用，团结有力量。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8988" y="411510"/>
            <a:ext cx="15121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小练笔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08" y="448593"/>
            <a:ext cx="559476" cy="54546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55576" y="981353"/>
            <a:ext cx="7704856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仿照课文的表达特点，从人的五官中选一个，写一段话。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15695" y="2421766"/>
            <a:ext cx="7417435" cy="1911350"/>
            <a:chOff x="1757" y="3937"/>
            <a:chExt cx="11681" cy="3010"/>
          </a:xfrm>
        </p:grpSpPr>
        <p:sp>
          <p:nvSpPr>
            <p:cNvPr id="11" name="剪去单角的矩形 10"/>
            <p:cNvSpPr/>
            <p:nvPr/>
          </p:nvSpPr>
          <p:spPr>
            <a:xfrm>
              <a:off x="1757" y="3937"/>
              <a:ext cx="11680" cy="1423"/>
            </a:xfrm>
            <a:prstGeom prst="snip1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提</a:t>
              </a:r>
              <a:r>
                <a:rPr lang="zh-CN" altLang="en-US" sz="24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示</a:t>
              </a:r>
              <a:r>
                <a:rPr lang="en-US" altLang="zh-CN" sz="24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2400" dirty="0" smtClea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sz="2400" b="1" dirty="0" smtClean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先思考眼睛、鼻子、嘴巴、耳朵、舌头这五</a:t>
              </a:r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官的特点和作</a:t>
              </a:r>
              <a:r>
                <a:rPr lang="zh-CN" altLang="en-US" sz="2400" b="1" dirty="0" smtClean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用，再选择其中一个来写。</a:t>
              </a:r>
              <a:endParaRPr lang="en-US" altLang="zh-CN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TextBox 5"/>
            <p:cNvSpPr txBox="1"/>
            <p:nvPr/>
          </p:nvSpPr>
          <p:spPr>
            <a:xfrm>
              <a:off x="1757" y="5524"/>
              <a:ext cx="11681" cy="1423"/>
            </a:xfrm>
            <a:prstGeom prst="snip1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提</a:t>
              </a:r>
              <a:r>
                <a:rPr lang="zh-CN" altLang="en-US" sz="24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示</a:t>
              </a:r>
              <a:r>
                <a:rPr lang="en-US" altLang="zh-CN" sz="24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 </a:t>
              </a:r>
              <a:r>
                <a:rPr lang="zh-CN" altLang="en-US" sz="24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围绕一个意思来写，举例子时不要举不相关的例子。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62509" y="987574"/>
            <a:ext cx="8143932" cy="3786214"/>
          </a:xfrm>
          <a:prstGeom prst="rect">
            <a:avLst/>
          </a:prstGeom>
          <a:no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050980" y="2287287"/>
            <a:ext cx="2089646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各有所长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6017141" y="2287287"/>
            <a:ext cx="2227267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各有所短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3424853" y="3488974"/>
            <a:ext cx="2317577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团结有力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量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017438" y="1448581"/>
            <a:ext cx="1863799" cy="8387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2095803" y="1491630"/>
            <a:ext cx="1863191" cy="8387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174787" y="2872062"/>
            <a:ext cx="1077022" cy="8802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5830145" y="2872062"/>
            <a:ext cx="1237353" cy="8802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3943423" y="1059582"/>
            <a:ext cx="1179536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noProof="1" smtClean="0">
                <a:latin typeface="楷体" panose="02010609060101010101" pitchFamily="49" charset="-122"/>
                <a:ea typeface="楷体" panose="02010609060101010101" pitchFamily="49" charset="-122"/>
              </a:rPr>
              <a:t>手指</a:t>
            </a:r>
            <a:endParaRPr lang="zh-CN" altLang="en-US" sz="32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571500"/>
            <a:ext cx="138113" cy="285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 anchor="ctr">
            <a:spAutoFit/>
          </a:bodyPr>
          <a:lstStyle/>
          <a:p>
            <a:endParaRPr lang="zh-CN" altLang="zh-CN"/>
          </a:p>
        </p:txBody>
      </p:sp>
      <p:pic>
        <p:nvPicPr>
          <p:cNvPr id="14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6750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36274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43710" y="341243"/>
            <a:ext cx="2224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893" y="1779662"/>
            <a:ext cx="1428221" cy="1722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8620" y="1491630"/>
            <a:ext cx="71717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课文生动地刻画了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spc="150" smtClean="0">
                <a:latin typeface="楷体" panose="02010609060101010101" pitchFamily="49" charset="-122"/>
                <a:ea typeface="楷体" panose="02010609060101010101" pitchFamily="49" charset="-122"/>
              </a:rPr>
              <a:t>令读者联想到生活中类似的人，进而懂得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”的道理。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27984" y="1563638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五个鲜明的手指形象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75656" y="2859782"/>
            <a:ext cx="23855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团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结才有力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量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7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24" y="411510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37" y="449610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83568" y="33950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035797" y="0"/>
            <a:ext cx="1927372" cy="771551"/>
            <a:chOff x="6968256" y="-1"/>
            <a:chExt cx="1927372" cy="77155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8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  <p:sp>
        <p:nvSpPr>
          <p:cNvPr id="9" name="文本框 3"/>
          <p:cNvSpPr txBox="1"/>
          <p:nvPr/>
        </p:nvSpPr>
        <p:spPr>
          <a:xfrm>
            <a:off x="883180" y="1419622"/>
            <a:ext cx="7834197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kumimoji="1" sz="6600" b="1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defRPr>
            </a:lvl1pPr>
          </a:lstStyle>
          <a:p>
            <a:r>
              <a:rPr lang="zh-CN" altLang="en-US" dirty="0"/>
              <a:t>七彩课堂  伴你成长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QxZTcyNTVmYmM2YzRkZmRmYjExN2IxZjRjMjBmNm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1655</Words>
  <Application>Microsoft Office PowerPoint</Application>
  <PresentationFormat>全屏显示(16:9)</PresentationFormat>
  <Paragraphs>210</Paragraphs>
  <Slides>37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1" baseType="lpstr">
      <vt:lpstr>Arial</vt:lpstr>
      <vt:lpstr>宋体</vt:lpstr>
      <vt:lpstr>黑体</vt:lpstr>
      <vt:lpstr>Wingdings</vt:lpstr>
      <vt:lpstr>幼圆</vt:lpstr>
      <vt:lpstr>Times New Roman</vt:lpstr>
      <vt:lpstr>Calibri</vt:lpstr>
      <vt:lpstr>Kaiti SC</vt:lpstr>
      <vt:lpstr>微软雅黑</vt:lpstr>
      <vt:lpstr>华文楷体</vt:lpstr>
      <vt:lpstr>Xingkai SC</vt:lpstr>
      <vt:lpstr>楷体</vt:lpstr>
      <vt:lpstr>汉语拼音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100</cp:revision>
  <dcterms:created xsi:type="dcterms:W3CDTF">2017-03-17T02:28:00Z</dcterms:created>
  <dcterms:modified xsi:type="dcterms:W3CDTF">2023-12-06T05:54:12Z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8DF2E29153FA41C6BB2C57EEEA78AC35_12</vt:lpwstr>
  </property>
</Properties>
</file>