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</p:sldMasterIdLst>
  <p:notesMasterIdLst>
    <p:notesMasterId r:id="rId28"/>
  </p:notesMasterIdLst>
  <p:handoutMasterIdLst>
    <p:handoutMasterId r:id="rId29"/>
  </p:handoutMasterIdLst>
  <p:sldIdLst>
    <p:sldId id="1058" r:id="rId2"/>
    <p:sldId id="523" r:id="rId3"/>
    <p:sldId id="1002" r:id="rId4"/>
    <p:sldId id="978" r:id="rId5"/>
    <p:sldId id="632" r:id="rId6"/>
    <p:sldId id="1067" r:id="rId7"/>
    <p:sldId id="1068" r:id="rId8"/>
    <p:sldId id="1051" r:id="rId9"/>
    <p:sldId id="991" r:id="rId10"/>
    <p:sldId id="1059" r:id="rId11"/>
    <p:sldId id="1060" r:id="rId12"/>
    <p:sldId id="1061" r:id="rId13"/>
    <p:sldId id="1052" r:id="rId14"/>
    <p:sldId id="1034" r:id="rId15"/>
    <p:sldId id="1062" r:id="rId16"/>
    <p:sldId id="1063" r:id="rId17"/>
    <p:sldId id="1064" r:id="rId18"/>
    <p:sldId id="1066" r:id="rId19"/>
    <p:sldId id="1046" r:id="rId20"/>
    <p:sldId id="1065" r:id="rId21"/>
    <p:sldId id="930" r:id="rId22"/>
    <p:sldId id="1000" r:id="rId23"/>
    <p:sldId id="1049" r:id="rId24"/>
    <p:sldId id="938" r:id="rId25"/>
    <p:sldId id="1050" r:id="rId26"/>
    <p:sldId id="1007" r:id="rId27"/>
  </p:sldIdLst>
  <p:sldSz cx="9144000" cy="5143500" type="screen16x9"/>
  <p:notesSz cx="6858000" cy="9144000"/>
  <p:embeddedFontLst>
    <p:embeddedFont>
      <p:font typeface="Calibri" pitchFamily="34" charset="0"/>
      <p:regular r:id="rId30"/>
      <p:bold r:id="rId31"/>
      <p:italic r:id="rId32"/>
      <p:boldItalic r:id="rId33"/>
    </p:embeddedFont>
    <p:embeddedFont>
      <p:font typeface="黑体" pitchFamily="49" charset="-122"/>
      <p:regular r:id="rId34"/>
    </p:embeddedFont>
    <p:embeddedFont>
      <p:font typeface="楷体" pitchFamily="49" charset="-122"/>
      <p:regular r:id="rId35"/>
    </p:embeddedFont>
    <p:embeddedFont>
      <p:font typeface="微软雅黑" pitchFamily="34" charset="-122"/>
      <p:regular r:id="rId36"/>
      <p:bold r:id="rId37"/>
    </p:embeddedFont>
    <p:embeddedFont>
      <p:font typeface="汉语拼音" pitchFamily="34" charset="0"/>
      <p:regular r:id="rId38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18">
          <p15:clr>
            <a:srgbClr val="A4A3A4"/>
          </p15:clr>
        </p15:guide>
        <p15:guide id="2" pos="161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D7EE"/>
    <a:srgbClr val="FEE2D3"/>
    <a:srgbClr val="FF0000"/>
    <a:srgbClr val="0000FF"/>
    <a:srgbClr val="FFFF99"/>
    <a:srgbClr val="CCFF99"/>
    <a:srgbClr val="0066CC"/>
    <a:srgbClr val="FFFFD9"/>
    <a:srgbClr val="FFFF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5" autoAdjust="0"/>
    <p:restoredTop sz="94660"/>
  </p:normalViewPr>
  <p:slideViewPr>
    <p:cSldViewPr>
      <p:cViewPr varScale="1">
        <p:scale>
          <a:sx n="114" d="100"/>
          <a:sy n="114" d="100"/>
        </p:scale>
        <p:origin x="-606" y="-108"/>
      </p:cViewPr>
      <p:guideLst>
        <p:guide orient="horz" pos="2618"/>
        <p:guide pos="16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738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8377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108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3" name="圆角矩形 2">
            <a:extLst>
              <a:ext uri="{FF2B5EF4-FFF2-40B4-BE49-F238E27FC236}">
                <a16:creationId xmlns:a16="http://schemas.microsoft.com/office/drawing/2014/main" xmlns="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bg>
      <p:bgPr>
        <a:solidFill>
          <a:srgbClr val="FEE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8" r:id="rId2"/>
    <p:sldLayoutId id="2147483691" r:id="rId3"/>
    <p:sldLayoutId id="2147483685" r:id="rId4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24春\图\五下题目旁的图处理后\23-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380" y="2376858"/>
            <a:ext cx="3567240" cy="251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06E88223-4167-0746-8818-C83637374A72}"/>
              </a:ext>
            </a:extLst>
          </p:cNvPr>
          <p:cNvSpPr txBox="1"/>
          <p:nvPr/>
        </p:nvSpPr>
        <p:spPr>
          <a:xfrm>
            <a:off x="108000" y="158400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语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TextBox 48"/>
          <p:cNvSpPr txBox="1"/>
          <p:nvPr/>
        </p:nvSpPr>
        <p:spPr>
          <a:xfrm>
            <a:off x="3008252" y="986400"/>
            <a:ext cx="44358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8000" b="1"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黑体" pitchFamily="2" charset="-122"/>
                <a:ea typeface="黑体" pitchFamily="2" charset="-122"/>
              </a:defRPr>
            </a:lvl1pPr>
          </a:lstStyle>
          <a:p>
            <a:pPr algn="ctr"/>
            <a:r>
              <a:rPr lang="en-US" altLang="zh-CN" sz="6000" smtClean="0"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6000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童年</a:t>
            </a:r>
            <a:r>
              <a:rPr lang="zh-CN" altLang="en-US" sz="6000" dirty="0"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的发现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1780164" y="668724"/>
            <a:ext cx="1634661" cy="1434173"/>
            <a:chOff x="705091" y="1635646"/>
            <a:chExt cx="1634661" cy="1434173"/>
          </a:xfrm>
        </p:grpSpPr>
        <p:pic>
          <p:nvPicPr>
            <p:cNvPr id="10" name="图片 9"/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091" y="1917819"/>
              <a:ext cx="1224000" cy="1152000"/>
            </a:xfrm>
            <a:prstGeom prst="rect">
              <a:avLst/>
            </a:prstGeom>
          </p:spPr>
        </p:pic>
        <p:sp>
          <p:nvSpPr>
            <p:cNvPr id="11" name="文本框 6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D72EACE4-6DBD-7247-92D1-5B31521A4382}"/>
                </a:ext>
              </a:extLst>
            </p:cNvPr>
            <p:cNvSpPr txBox="1"/>
            <p:nvPr/>
          </p:nvSpPr>
          <p:spPr>
            <a:xfrm>
              <a:off x="905056" y="1989604"/>
              <a:ext cx="80663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zh-CN" sz="5400" b="1" spc="-300" smtClean="0">
                  <a:solidFill>
                    <a:srgbClr val="00B050"/>
                  </a:solidFill>
                  <a:latin typeface="宋体" panose="02010600030101010101" pitchFamily="2" charset="-122"/>
                </a:rPr>
                <a:t>23</a:t>
              </a:r>
              <a:endParaRPr kumimoji="1" lang="zh-CN" altLang="en-US" sz="5400" b="1" spc="-300" dirty="0">
                <a:solidFill>
                  <a:srgbClr val="00B05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" name="标题 1"/>
            <p:cNvSpPr txBox="1"/>
            <p:nvPr/>
          </p:nvSpPr>
          <p:spPr>
            <a:xfrm>
              <a:off x="1430139" y="1635646"/>
              <a:ext cx="909613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di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lang="zh-CN" altLang="en-US" sz="4000" b="1" dirty="0" smtClean="0">
                  <a:solidFill>
                    <a:prstClr val="black"/>
                  </a:solidFill>
                  <a:latin typeface="宋体" pitchFamily="2" charset="-122"/>
                </a:rPr>
                <a:t>*</a:t>
              </a:r>
              <a:endParaRPr lang="zh-CN" altLang="en-US" sz="4000" b="1" dirty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046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-588"/>
            <a:ext cx="7275564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64496" y="2571750"/>
            <a:ext cx="47880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任务：</a:t>
            </a:r>
            <a:endParaRPr lang="en-US" altLang="zh-CN" sz="40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dirty="0">
                <a:latin typeface="宋体" pitchFamily="2" charset="-122"/>
                <a:ea typeface="宋体" pitchFamily="2" charset="-122"/>
              </a:rPr>
              <a:t>探究</a:t>
            </a:r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“童年的发现”</a:t>
            </a:r>
            <a:endParaRPr lang="zh-CN" altLang="en-US" sz="4000" b="1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2937169" y="2028789"/>
            <a:ext cx="2659694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储备知识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675292" y="1635646"/>
            <a:ext cx="7992888" cy="1643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accent5"/>
                </a:solidFill>
                <a:ea typeface="黑体" panose="02010609060101010101" pitchFamily="49" charset="-122"/>
              </a:rPr>
              <a:t>      </a:t>
            </a:r>
            <a:r>
              <a:rPr lang="zh-CN" altLang="en-US" sz="2800" b="1" dirty="0" smtClean="0">
                <a:solidFill>
                  <a:schemeClr val="accent5"/>
                </a:solidFill>
                <a:ea typeface="黑体" panose="02010609060101010101" pitchFamily="49" charset="-122"/>
              </a:rPr>
              <a:t>  </a:t>
            </a:r>
            <a:r>
              <a:rPr lang="zh-CN" altLang="en-US" sz="28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费奥多罗夫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1918-1984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  </a:t>
            </a:r>
            <a:r>
              <a:rPr lang="zh-CN" altLang="en-US" sz="2800" b="1" dirty="0" smtClean="0">
                <a:ea typeface="楷体" pitchFamily="49" charset="-122"/>
              </a:rPr>
              <a:t>苏联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ea typeface="楷体" pitchFamily="49" charset="-122"/>
              </a:rPr>
              <a:t>诗人</a:t>
            </a:r>
            <a:r>
              <a:rPr lang="zh-CN" altLang="en-US" sz="2800" b="1" dirty="0" smtClean="0">
                <a:ea typeface="楷体" pitchFamily="49" charset="-122"/>
              </a:rPr>
              <a:t>，也擅长散文创作。</a:t>
            </a:r>
            <a:endParaRPr lang="en-US" altLang="zh-CN" sz="2800" b="1" dirty="0"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ea typeface="楷体" pitchFamily="49" charset="-122"/>
              </a:rPr>
              <a:t> </a:t>
            </a:r>
            <a:r>
              <a:rPr lang="en-US" altLang="zh-CN" sz="2800" b="1" dirty="0" smtClean="0">
                <a:ea typeface="楷体" pitchFamily="49" charset="-122"/>
              </a:rPr>
              <a:t>    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主要作品：</a:t>
            </a:r>
            <a:r>
              <a:rPr lang="zh-CN" altLang="en-US" sz="2800" b="1" dirty="0" smtClean="0">
                <a:ea typeface="楷体" pitchFamily="49" charset="-122"/>
              </a:rPr>
              <a:t>诗集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ea typeface="楷体" pitchFamily="49" charset="-122"/>
              </a:rPr>
              <a:t>《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ea typeface="楷体" pitchFamily="49" charset="-122"/>
              </a:rPr>
              <a:t>林中泉水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ea typeface="楷体" pitchFamily="49" charset="-122"/>
              </a:rPr>
              <a:t>》《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ea typeface="楷体" pitchFamily="49" charset="-122"/>
              </a:rPr>
              <a:t>雄鸡三唱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ea typeface="楷体" pitchFamily="49" charset="-122"/>
              </a:rPr>
              <a:t>》</a:t>
            </a:r>
            <a:r>
              <a:rPr lang="zh-CN" altLang="en-US" sz="2800" b="1" dirty="0" smtClean="0">
                <a:ea typeface="楷体" pitchFamily="49" charset="-122"/>
              </a:rPr>
              <a:t>。</a:t>
            </a:r>
            <a:endParaRPr lang="en-US" altLang="zh-CN" sz="2800" b="1" dirty="0">
              <a:ea typeface="楷体" pitchFamily="49" charset="-122"/>
            </a:endParaRPr>
          </a:p>
        </p:txBody>
      </p:sp>
      <p:sp>
        <p:nvSpPr>
          <p:cNvPr id="7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作者资料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1028" name="Picture 4" descr="E:\24春\图\包图网的图\手绘放大镜套图插画元素\5cb3eb245d83b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3064">
            <a:off x="646783" y="285973"/>
            <a:ext cx="880080" cy="75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160936" y="229517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胎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83568" y="1923678"/>
            <a:ext cx="103910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pēi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033788" y="1923678"/>
            <a:ext cx="235219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huò</a:t>
            </a:r>
            <a:r>
              <a:rPr lang="en-US" altLang="zh-CN" sz="300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huàn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259482" y="1923678"/>
            <a:ext cx="88858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fù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193626" y="1923678"/>
            <a:ext cx="110681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chī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11560" y="229517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胚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195736" y="2295175"/>
            <a:ext cx="1652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spc="60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祸患</a:t>
            </a:r>
            <a:endParaRPr lang="zh-CN" altLang="en-US" sz="4000" b="1" spc="60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228650" y="229517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赋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148064" y="229517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痴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652512" y="229517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迷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65866" y="3137883"/>
            <a:ext cx="122424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hēi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09761" y="349010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嘿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805716" y="3100384"/>
            <a:ext cx="54927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yī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665827" y="349010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伊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199782" y="3490100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万诺夫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716733" y="229517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天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818576" y="3109288"/>
            <a:ext cx="96944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nà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728754" y="349010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娜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024704" y="3100586"/>
            <a:ext cx="105946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jiǒng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668389" y="349010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困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132184" y="349010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窘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399238" y="1923678"/>
            <a:ext cx="134241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jiǎo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493113" y="2295175"/>
            <a:ext cx="887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绞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029563" y="2295175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尽脑汁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3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146674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学习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253833" y="1113899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pic>
        <p:nvPicPr>
          <p:cNvPr id="30" name="Picture 4" descr="E:\24春\图\包图网的图\手绘放大镜套图插画元素\5cb3eb245d83b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3064">
            <a:off x="646783" y="285973"/>
            <a:ext cx="880080" cy="75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6" grpId="0"/>
      <p:bldP spid="26" grpId="1"/>
      <p:bldP spid="29" grpId="0"/>
      <p:bldP spid="29" grpId="1"/>
      <p:bldP spid="46" grpId="0"/>
      <p:bldP spid="46" grpId="1"/>
      <p:bldP spid="49" grpId="0"/>
      <p:bldP spid="49" grpId="1"/>
      <p:bldP spid="43" grpId="0"/>
      <p:bldP spid="43" grpId="1"/>
      <p:bldP spid="55" grpId="0"/>
      <p:bldP spid="55" grpId="1"/>
      <p:bldP spid="32" grpId="0"/>
      <p:bldP spid="3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142192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恭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完成知识储备，下面一起去探究吧！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50" name="Picture 2" descr="E:\24春\图\包图网的图\打勾修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734" y="1935541"/>
            <a:ext cx="2972533" cy="297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49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1390271" y="2028789"/>
            <a:ext cx="5753490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探究“童年的发现”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954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824917" y="1419622"/>
            <a:ext cx="7721202" cy="186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默读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课文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，试着说说“童年的发现”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是什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么。谈谈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对于“我”的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这个“发现”，你有什么看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法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noProof="0" smtClean="0">
                <a:latin typeface="黑体" panose="02010609060101010101" pitchFamily="49" charset="-122"/>
                <a:ea typeface="黑体" panose="02010609060101010101" pitchFamily="49" charset="-122"/>
              </a:rPr>
              <a:t>初谈看法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4" descr="E:\24春\图\包图网的图\手绘放大镜套图插画元素\5cb3eb245d83b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3064">
            <a:off x="646783" y="285973"/>
            <a:ext cx="880080" cy="75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02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42730" y="1419622"/>
            <a:ext cx="7717702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4375"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小组合作学习：自由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读课文，边读边思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考“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我”经历了怎样的探究过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程，画出文中相关的语句，并尝试概括。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梳理探究过程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4" descr="E:\24春\图\包图网的图\手绘放大镜套图插画元素\5cb3eb245d83b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3064">
            <a:off x="646783" y="285973"/>
            <a:ext cx="880080" cy="75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7324" y="483518"/>
            <a:ext cx="8113085" cy="4465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我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的发现起始于梦中飞行。每天夜里做梦我都飞，我对飞行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是那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样迷恋，只要双脚一点，轻轻跃起，就能离开地面飞向空中。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后来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，我甚至学会了滑翔，在街道上空，在白桦树梢头，在青青的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草地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和澄澈的湖面上盘旋。我的身体是那样轻盈，可以随心所欲，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运转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自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如，凭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着双臂舒展和双腿弹动，似乎想去哪里就能飞到哪里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我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以为在同学中间只有我一个人具有飞行的天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赋。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可是，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有一天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我终于弄明白了，每到夜晚，我的小伙伴们也都会在梦中飞腾。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那天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，我们几个人决定去见我们的老师，让他来解答这个奇妙的问题。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1373585" y="915566"/>
            <a:ext cx="6624736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733866" y="3996920"/>
            <a:ext cx="3858728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761932" y="4443958"/>
            <a:ext cx="2339845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109889" y="4443958"/>
            <a:ext cx="4482705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圆角矩形标注 17"/>
          <p:cNvSpPr/>
          <p:nvPr/>
        </p:nvSpPr>
        <p:spPr>
          <a:xfrm>
            <a:off x="2381696" y="1347614"/>
            <a:ext cx="5004941" cy="510778"/>
          </a:xfrm>
          <a:prstGeom prst="wedgeRoundRectCallout">
            <a:avLst>
              <a:gd name="adj1" fmla="val -31559"/>
              <a:gd name="adj2" fmla="val -11753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kern="0">
                <a:latin typeface="楷体" panose="02010609060101010101" pitchFamily="49" charset="-122"/>
                <a:ea typeface="楷体" panose="02010609060101010101" pitchFamily="49" charset="-122"/>
              </a:rPr>
              <a:t>“我”发现自己经常会在梦中飞</a:t>
            </a:r>
            <a:r>
              <a:rPr lang="zh-CN" altLang="en-US" sz="24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行</a:t>
            </a:r>
            <a:endParaRPr lang="zh-CN" altLang="en-US" sz="1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圆角矩形标注 19"/>
          <p:cNvSpPr/>
          <p:nvPr/>
        </p:nvSpPr>
        <p:spPr>
          <a:xfrm>
            <a:off x="1373585" y="2748409"/>
            <a:ext cx="6408711" cy="510778"/>
          </a:xfrm>
          <a:prstGeom prst="wedgeRoundRectCallout">
            <a:avLst>
              <a:gd name="adj1" fmla="val 34526"/>
              <a:gd name="adj2" fmla="val 9642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kern="0">
                <a:latin typeface="楷体" panose="02010609060101010101" pitchFamily="49" charset="-122"/>
                <a:ea typeface="楷体" panose="02010609060101010101" pitchFamily="49" charset="-122"/>
              </a:rPr>
              <a:t>小伙伴们也有这样的经</a:t>
            </a:r>
            <a:r>
              <a:rPr lang="zh-CN" altLang="en-US" sz="24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历</a:t>
            </a:r>
            <a:r>
              <a:rPr lang="en-US" altLang="zh-CN" sz="24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大家一起去问老师</a:t>
            </a:r>
            <a:endParaRPr lang="zh-CN" altLang="en-US" sz="1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518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03134" y="771550"/>
            <a:ext cx="83529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高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年级，离我们是那样遥远，而飞行却仍在继续。和老师的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一次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谈话，更加激发了我的想象力。我渴望弄明白，人究竟是怎么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来的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。我想得是那样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痴迷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，以至于从河里抓到一条鱼，我都会翻来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覆去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地看个仔细，恨不得从鱼身上发现将来的人应该具有的某些特征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 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6156176" y="1643997"/>
            <a:ext cx="2448272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611560" y="2102890"/>
            <a:ext cx="4968552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圆角矩形标注 14"/>
          <p:cNvSpPr/>
          <p:nvPr/>
        </p:nvSpPr>
        <p:spPr>
          <a:xfrm>
            <a:off x="1547664" y="3426883"/>
            <a:ext cx="5806163" cy="919401"/>
          </a:xfrm>
          <a:prstGeom prst="wedgeRoundRectCallout">
            <a:avLst>
              <a:gd name="adj1" fmla="val -27428"/>
              <a:gd name="adj2" fmla="val -102862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kern="0"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r>
              <a:rPr lang="zh-CN" altLang="en-US" sz="24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到老师的解答后，“我”渴望弄明白人是怎么来的，痴迷于研究这个问题</a:t>
            </a:r>
            <a:endParaRPr lang="zh-CN" altLang="en-US" sz="1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141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483518"/>
            <a:ext cx="8352928" cy="4022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乡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村的孩子从小就知道母亲怀胎九个月才生下婴儿。“为什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么是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九个月呢？”我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绞尽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脑汁思考这个问题的答案。想啊想啊，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嘿！终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于想出了眉目：“哈！这就跟画地图差不多。地上的距离很远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很远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，在地图上画出来只不过几厘米。人是由细胞构成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从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细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胞变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成小鱼，经过了很长时间。现在，这一段时间就折合成一个月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。从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小鱼变成青蛙又得经过很长时间，又折合成一个月。这样推算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下来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，到变化成人，正好是九个月。”我的发现竟是如此简单明了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，我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为此感到格外高兴。我想，大概还没有人发现这个道理。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4002374" y="1355965"/>
            <a:ext cx="468052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95444" y="1797946"/>
            <a:ext cx="441703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标注 8"/>
          <p:cNvSpPr/>
          <p:nvPr/>
        </p:nvSpPr>
        <p:spPr>
          <a:xfrm>
            <a:off x="1884943" y="2204988"/>
            <a:ext cx="5495370" cy="510778"/>
          </a:xfrm>
          <a:prstGeom prst="wedgeRoundRectCallout">
            <a:avLst>
              <a:gd name="adj1" fmla="val -27428"/>
              <a:gd name="adj2" fmla="val -102862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“我”绞尽脑汁地想，终于想出了眉目</a:t>
            </a:r>
            <a:endParaRPr lang="zh-CN" altLang="en-US" sz="1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0118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08404" y="555526"/>
            <a:ext cx="8424101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3200" b="1" ker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</a:t>
            </a:r>
            <a:r>
              <a:rPr lang="zh-CN" altLang="en-US" sz="3200" b="1" kern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组合作，在刚才的基础上画</a:t>
            </a:r>
            <a:r>
              <a:rPr lang="zh-CN" altLang="en-US" sz="3200" b="1" ker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出探究过程</a:t>
            </a:r>
            <a:r>
              <a:rPr lang="zh-CN" altLang="en-US" sz="3200" b="1" kern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图。</a:t>
            </a:r>
            <a:endParaRPr lang="zh-CN" altLang="en-US" sz="3200" b="1" kern="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3884" y="1831001"/>
            <a:ext cx="1872208" cy="51077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梦中飞行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80575" y="1845754"/>
            <a:ext cx="1839180" cy="51077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求教老师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44238" y="1845754"/>
            <a:ext cx="1879858" cy="51077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痴迷于研究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48580" y="1845754"/>
            <a:ext cx="1942866" cy="51077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想出了眉目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3742" y="3075806"/>
            <a:ext cx="1872208" cy="5107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梦中飞行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80575" y="3075806"/>
            <a:ext cx="1839180" cy="5107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刨根问底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72000" y="2859782"/>
            <a:ext cx="2164302" cy="5107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翻来覆去地看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72000" y="3442568"/>
            <a:ext cx="2164302" cy="5107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绞尽脑汁地想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76256" y="3096572"/>
            <a:ext cx="1942866" cy="5107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发现了规律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4419755" y="3075806"/>
            <a:ext cx="152245" cy="531544"/>
          </a:xfrm>
          <a:prstGeom prst="leftBrac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1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5" grpId="0" animBg="1"/>
      <p:bldP spid="16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12980" y="1138672"/>
            <a:ext cx="7259420" cy="186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默读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课文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，先找找文中有哪些自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己觉得有趣的部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分，作一些批注，再在小组内交流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自己的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感受。</a:t>
            </a:r>
            <a:endParaRPr lang="zh-CN" altLang="en-US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09680" y="3367489"/>
            <a:ext cx="6919462" cy="568762"/>
          </a:xfrm>
          <a:prstGeom prst="snip1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要从内容和语言两方面去体会趣味。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535526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交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流探究过程中有趣的部分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4" descr="E:\24春\图\包图网的图\手绘放大镜套图插画元素\5cb3eb245d83b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3064">
            <a:off x="646783" y="285973"/>
            <a:ext cx="880080" cy="75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74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03134" y="1158901"/>
            <a:ext cx="8352928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我在九岁的时候就发现了有关胚胎发育的规律，这完全是我独立思考的结果。 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03133" y="2095005"/>
            <a:ext cx="8245331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听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完这句话，你大概忍不住会哈哈大笑，愿意笑你就笑吧，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反正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笑声不会给你招来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祸患。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我跟你可不同，事情过去了三年，有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一次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我想起了自己的发现，情不自禁笑出了声音，竟使我当众受到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了惩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罚。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1835695" y="1214418"/>
            <a:ext cx="667661" cy="406511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187624" y="1671069"/>
            <a:ext cx="1315732" cy="36000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7963134" y="1197651"/>
            <a:ext cx="667661" cy="406511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919734" y="212189"/>
            <a:ext cx="6805170" cy="9194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1pPr>
          </a:lstStyle>
          <a:p>
            <a:pPr algn="l"/>
            <a:r>
              <a:rPr lang="zh-CN" altLang="en-US" sz="24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</a:t>
            </a:r>
            <a:r>
              <a:rPr lang="zh-CN" altLang="en-US" sz="24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调九岁时独立思考后有所发现的不同凡响，表现出“我”抑制不住的骄傲。</a:t>
            </a: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2371" y="3924697"/>
            <a:ext cx="7174453" cy="9194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1pPr>
          </a:lstStyle>
          <a:p>
            <a:pPr algn="l"/>
            <a:r>
              <a:rPr lang="zh-CN" altLang="en-US" sz="24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即使人们哈哈大笑，“我”也不以为意，仿佛在俏皮地跟读者打趣。</a:t>
            </a: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5178044" y="2168572"/>
            <a:ext cx="1315732" cy="36000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8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699542"/>
            <a:ext cx="8113085" cy="2692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我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的发现起始于梦中飞行。每天夜里做梦我都飞，我对飞行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是那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样迷恋，只要双脚一点，轻轻跃起，就能离开地面飞向空中。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后来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，我甚至学会了滑翔，在街道上空，在白桦树梢头，在青青的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草地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和澄澈的湖面上盘旋。我的身体是那样轻盈，可以随心所欲，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运转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自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如，凭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着双臂舒展和双腿弹动，似乎想去哪里就能飞到哪里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491880" y="1563638"/>
            <a:ext cx="50405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11560" y="2015892"/>
            <a:ext cx="223224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843808" y="3373044"/>
            <a:ext cx="367240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66210" y="3538266"/>
            <a:ext cx="7680762" cy="9194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1pPr>
          </a:lstStyle>
          <a:p>
            <a:pPr algn="l"/>
            <a:r>
              <a:rPr lang="zh-CN" altLang="en-US" sz="24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“我”的梦如此奇妙，想去哪里就能飞到哪里，孩子的天真跃然纸上。</a:t>
            </a: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569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267494"/>
            <a:ext cx="80154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“梦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里飞行，说明你们是在长身体啊！”老师解释说。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为什么只有晚上睡觉时才长？”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白天你们太淘气，妨碍细胞的生长。到了晚上，细胞就不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停地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繁殖。”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那为什么人在生长的时候就要飞呢？这究竟是什么道理？”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这是你们的细胞回想起了远古时代，那个时候，人还是飞鸟。”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人怎么会是鸟？”我们万分惊讶。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岂止是鸟！人是由简单生命进化来的。最开始是草履虫，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后来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是鱼，是青蛙，是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猴子</a:t>
            </a:r>
            <a:r>
              <a:rPr lang="en-US" altLang="zh-CN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所有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这些知识，等你们升入高年级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，上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课时老师都会给你们讲解。”</a:t>
            </a:r>
          </a:p>
        </p:txBody>
      </p:sp>
      <p:sp>
        <p:nvSpPr>
          <p:cNvPr id="3" name="文本框 9"/>
          <p:cNvSpPr txBox="1"/>
          <p:nvPr/>
        </p:nvSpPr>
        <p:spPr>
          <a:xfrm>
            <a:off x="1547664" y="3956605"/>
            <a:ext cx="6768752" cy="9194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1pPr>
          </a:lstStyle>
          <a:p>
            <a:pPr algn="l"/>
            <a:r>
              <a:rPr lang="zh-CN" altLang="en-US" sz="24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“我们”的语言充满童趣，表现出强烈的好奇心和迫切想要把问题探究清楚的心情</a:t>
            </a: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524067" y="669562"/>
            <a:ext cx="828000" cy="36000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546229" y="1770340"/>
            <a:ext cx="1044000" cy="36000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1806808" y="2499742"/>
            <a:ext cx="828000" cy="36000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60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267494"/>
            <a:ext cx="80154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“梦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里飞行，说明你们是在长身体啊！”老师解释说。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为什么只有晚上睡觉时才长？”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白天你们太淘气，妨碍细胞的生长。到了晚上，细胞就不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停地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繁殖。”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那为什么人在生长的时候就要飞呢？这究竟是什么道理？”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这是你们的细胞回想起了远古时代，那个时候，人还是飞鸟。”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人怎么会是鸟？”我们万分惊讶。</a:t>
            </a:r>
            <a:b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岂止是鸟！人是由简单生命进化来的。最开始是草履虫，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后来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是鱼，是青蛙，是猴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子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所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有这些知识，等你们升入高年级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，上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课时老师都会给你们讲解。”</a:t>
            </a:r>
          </a:p>
        </p:txBody>
      </p:sp>
      <p:sp>
        <p:nvSpPr>
          <p:cNvPr id="4" name="文本框 9"/>
          <p:cNvSpPr txBox="1"/>
          <p:nvPr/>
        </p:nvSpPr>
        <p:spPr>
          <a:xfrm>
            <a:off x="2164238" y="4028613"/>
            <a:ext cx="4712018" cy="9194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1pPr>
          </a:lstStyle>
          <a:p>
            <a:pPr algn="l"/>
            <a:r>
              <a:rPr lang="zh-CN" altLang="en-US" sz="24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老师很幽默，既回答了问题，又巧妙地对“我们”进行了教育</a:t>
            </a: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331640" y="1392584"/>
            <a:ext cx="727280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54797" y="1752624"/>
            <a:ext cx="94893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843808" y="627534"/>
            <a:ext cx="259228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426180" y="2499742"/>
            <a:ext cx="727280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426180" y="3219822"/>
            <a:ext cx="727280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754797" y="3579862"/>
            <a:ext cx="309712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79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551985" y="699542"/>
            <a:ext cx="8124471" cy="3171637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indent="628650" algn="just">
              <a:lnSpc>
                <a:spcPct val="120000"/>
              </a:lnSpc>
            </a:pP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想啊想啊，嘿！终于想出了眉目：“哈！这就跟画地图差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不多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地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上的距离很远很远，在地图上画出来只不过几厘米。人是由细胞构成的</a:t>
            </a:r>
            <a:r>
              <a:rPr lang="en-US" altLang="zh-CN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从细胞变成小鱼，经过了很长时间。现在，这一段时间就折合成一个月。从小鱼变成青蛙又得经过很长时间，又折合成一个月。这样推算下来，到变化成人，正好是九个月。”我的发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现竟是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如此简单明了，我为此感到格外高兴。</a:t>
            </a:r>
            <a:endParaRPr lang="zh-CN" altLang="en-US" sz="24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3"/>
          <p:cNvSpPr txBox="1"/>
          <p:nvPr/>
        </p:nvSpPr>
        <p:spPr>
          <a:xfrm>
            <a:off x="1955705" y="3920512"/>
            <a:ext cx="4848543" cy="8079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68580" tIns="34290" rIns="68580" bIns="34290" rtlCol="0" anchor="t">
            <a:spAutoFit/>
          </a:bodyPr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充满童趣的语言，表现出“我”在有了自己的“发现”时的得意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206675" y="729522"/>
            <a:ext cx="1296144" cy="396000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763339" y="754590"/>
            <a:ext cx="936000" cy="396000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17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6984" y="555526"/>
            <a:ext cx="7704856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我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的脸由于困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窘和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羞愧一下子涨得通红。这时候我才意识到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，老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师误解了我的笑声，以为我的笑不怀好意。幸亏她没有容我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解释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，不然的话，同学们听见我说自己三年前就发现了“进化论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”，还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不笑塌房顶！不过，被轰出教室，站在外面，我倒想出了一条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自我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安慰的理由，我明白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了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世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界上的重大发现，有时还会给人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带来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被驱逐和被迫害的风险。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4860032" y="2343282"/>
            <a:ext cx="194421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9"/>
          <p:cNvSpPr txBox="1"/>
          <p:nvPr/>
        </p:nvSpPr>
        <p:spPr>
          <a:xfrm>
            <a:off x="4499992" y="950413"/>
            <a:ext cx="3960440" cy="9194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1pPr>
          </a:lstStyle>
          <a:p>
            <a:pPr algn="l"/>
            <a:r>
              <a:rPr lang="zh-CN" altLang="en-US" sz="24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夸张的表述、强烈语气，表现出儿童独有的天真可爱</a:t>
            </a: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806984" y="3666496"/>
            <a:ext cx="304493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9"/>
          <p:cNvSpPr txBox="1"/>
          <p:nvPr/>
        </p:nvSpPr>
        <p:spPr>
          <a:xfrm>
            <a:off x="1259632" y="3750247"/>
            <a:ext cx="7252208" cy="9194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1pPr>
          </a:lstStyle>
          <a:p>
            <a:pPr algn="l"/>
            <a:r>
              <a:rPr lang="zh-CN" altLang="en-US" sz="24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把自己跟世界上有重大发现的人并列，作为自我安慰的理由，再次体现了儿童独有的可爱与幽默</a:t>
            </a: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804248" y="3189842"/>
            <a:ext cx="152246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87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915566"/>
            <a:ext cx="7741460" cy="26545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pPr marL="288000"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尽管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童年的发现有时会令人觉得可笑，甚至会招来麻烦，可是希望你们每个人都用一双好奇的眼睛去发现，去享受发现的快乐，拥有自己美妙的童年的发现。也许，这就是你创造、研究的开始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49076" y="1140911"/>
            <a:ext cx="8127380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8650"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你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有过自己的“发现”吗？试着说一说自己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“发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现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”，和大家分享“发现”过程中的喜怒哀乐，注意表达出自己的感受哦！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56632" y="3075806"/>
            <a:ext cx="7016595" cy="892552"/>
          </a:xfrm>
          <a:prstGeom prst="rect">
            <a:avLst/>
          </a:prstGeom>
          <a:solidFill>
            <a:srgbClr val="FFFFD9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提示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可以是在某一次实验中的重要发现；也可以进行想象，说说自己想象的某个有趣的“发现”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0" y="15295"/>
            <a:ext cx="2771800" cy="786109"/>
            <a:chOff x="4528511" y="2205925"/>
            <a:chExt cx="2771800" cy="786109"/>
          </a:xfrm>
        </p:grpSpPr>
        <p:grpSp>
          <p:nvGrpSpPr>
            <p:cNvPr id="11" name="组合 10"/>
            <p:cNvGrpSpPr/>
            <p:nvPr/>
          </p:nvGrpSpPr>
          <p:grpSpPr>
            <a:xfrm>
              <a:off x="4528511" y="2205925"/>
              <a:ext cx="2771800" cy="786109"/>
              <a:chOff x="4977731" y="2886237"/>
              <a:chExt cx="2771800" cy="786109"/>
            </a:xfrm>
          </p:grpSpPr>
          <p:sp>
            <p:nvSpPr>
              <p:cNvPr id="13" name="流程图: 离页连接符 1"/>
              <p:cNvSpPr/>
              <p:nvPr/>
            </p:nvSpPr>
            <p:spPr>
              <a:xfrm>
                <a:off x="5481788" y="2962111"/>
                <a:ext cx="2267743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2" name="矩形 11"/>
            <p:cNvSpPr/>
            <p:nvPr/>
          </p:nvSpPr>
          <p:spPr>
            <a:xfrm>
              <a:off x="5320600" y="2355834"/>
              <a:ext cx="1835695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创</a:t>
              </a: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意表达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262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164" y="339502"/>
            <a:ext cx="969670" cy="788293"/>
          </a:xfrm>
          <a:prstGeom prst="rect">
            <a:avLst/>
          </a:prstGeom>
        </p:spPr>
      </p:pic>
      <p:sp>
        <p:nvSpPr>
          <p:cNvPr id="31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617861" y="389890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跨学科学习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50" name="Picture 2" descr="E:\24春\图\生物进化的大致进程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70" y="1146039"/>
            <a:ext cx="5471179" cy="3693046"/>
          </a:xfrm>
          <a:prstGeom prst="roundRect">
            <a:avLst>
              <a:gd name="adj" fmla="val 1707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10084" y="1419622"/>
            <a:ext cx="615553" cy="33474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生物进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化的大致历程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580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28163" y="1059582"/>
            <a:ext cx="7832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一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、读</a:t>
            </a:r>
            <a:r>
              <a:rPr lang="zh-CN" altLang="en-US" sz="3200" b="1">
                <a:latin typeface="宋体" pitchFamily="2" charset="-122"/>
                <a:ea typeface="宋体" pitchFamily="2" charset="-122"/>
              </a:rPr>
              <a:t>句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子，给生字注音。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624334" y="244127"/>
            <a:ext cx="1723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49542" y="244122"/>
            <a:ext cx="974792" cy="733774"/>
            <a:chOff x="792212" y="2620385"/>
            <a:chExt cx="974792" cy="73377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611560" y="1860381"/>
            <a:ext cx="809892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1.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我在九岁的时候就发现了有关胚（    ）胎发育的规律，为了发现这个规律，我绞（    ）尽脑汁。</a:t>
            </a:r>
            <a:endParaRPr lang="en-US" altLang="zh-CN" sz="24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6779" y="3156525"/>
            <a:ext cx="809892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2.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我</a:t>
            </a:r>
            <a:r>
              <a:rPr lang="zh-CN" altLang="en-US" sz="2400" b="1">
                <a:latin typeface="楷体" pitchFamily="49" charset="-122"/>
                <a:ea typeface="楷体" pitchFamily="49" charset="-122"/>
              </a:rPr>
              <a:t>在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奥尔加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·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伊（    ）万诺夫娜（    ）的课上想起自己的发现，笑出了声，结果被轰出教室。</a:t>
            </a:r>
            <a:endParaRPr lang="en-US" altLang="zh-CN" sz="24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615745" y="1845168"/>
            <a:ext cx="7283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smtClean="0">
                <a:solidFill>
                  <a:srgbClr val="0070C0"/>
                </a:solidFill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pēi</a:t>
            </a:r>
            <a:endParaRPr lang="zh-CN" altLang="en-US" sz="2400">
              <a:solidFill>
                <a:srgbClr val="0070C0"/>
              </a:solidFill>
              <a:latin typeface="汉语拼音" panose="000B0604020202020204" pitchFamily="34" charset="0"/>
              <a:cs typeface="汉语拼音" panose="00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296830" y="2306833"/>
            <a:ext cx="10672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smtClean="0">
                <a:solidFill>
                  <a:srgbClr val="0070C0"/>
                </a:solidFill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jiǎo</a:t>
            </a:r>
            <a:endParaRPr lang="zh-CN" altLang="en-US" sz="2400">
              <a:solidFill>
                <a:srgbClr val="0070C0"/>
              </a:solidFill>
              <a:latin typeface="汉语拼音" panose="000B0604020202020204" pitchFamily="34" charset="0"/>
              <a:cs typeface="汉语拼音" panose="00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543564" y="3161272"/>
            <a:ext cx="899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smtClean="0">
                <a:solidFill>
                  <a:srgbClr val="0070C0"/>
                </a:solidFill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yī</a:t>
            </a:r>
            <a:endParaRPr lang="zh-CN" altLang="en-US" sz="2400">
              <a:solidFill>
                <a:srgbClr val="0070C0"/>
              </a:solidFill>
              <a:latin typeface="汉语拼音" panose="000B0604020202020204" pitchFamily="34" charset="0"/>
              <a:cs typeface="汉语拼音" panose="00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939391" y="3170256"/>
            <a:ext cx="899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smtClean="0">
                <a:solidFill>
                  <a:srgbClr val="0070C0"/>
                </a:solidFill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nà</a:t>
            </a:r>
            <a:endParaRPr lang="zh-CN" altLang="en-US" sz="2400">
              <a:solidFill>
                <a:srgbClr val="0070C0"/>
              </a:solidFill>
              <a:latin typeface="汉语拼音" panose="000B0604020202020204" pitchFamily="34" charset="0"/>
              <a:cs typeface="汉语拼音" panose="00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491630"/>
            <a:ext cx="8098922" cy="1057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    我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明白了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世界上的重大发现，有时还会给人带来被驱逐和被迫害的风险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2957456"/>
            <a:ext cx="8098922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句子中的“重大发现”是指</a:t>
            </a:r>
            <a:r>
              <a:rPr lang="en-US" altLang="zh-CN" sz="28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               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，“被驱逐和被迫害的风险”是指</a:t>
            </a:r>
            <a:r>
              <a:rPr lang="zh-CN" altLang="en-US" sz="28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            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635517" y="2986239"/>
            <a:ext cx="32373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胚胎发育的规律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24681" y="3491492"/>
            <a:ext cx="23591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被轰出教室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699542"/>
            <a:ext cx="7832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二、读</a:t>
            </a:r>
            <a:r>
              <a:rPr lang="zh-CN" altLang="en-US" sz="3200" b="1">
                <a:latin typeface="宋体" pitchFamily="2" charset="-122"/>
                <a:ea typeface="宋体" pitchFamily="2" charset="-122"/>
              </a:rPr>
              <a:t>句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子，回答问题。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304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solidFill>
            <a:srgbClr val="FF0000"/>
          </a:solidFill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1554</Words>
  <Application>Microsoft Office PowerPoint</Application>
  <PresentationFormat>全屏显示(16:9)</PresentationFormat>
  <Paragraphs>102</Paragraphs>
  <Slides>26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Arial</vt:lpstr>
      <vt:lpstr>宋体</vt:lpstr>
      <vt:lpstr>Calibri</vt:lpstr>
      <vt:lpstr>黑体</vt:lpstr>
      <vt:lpstr>TeamViewer15</vt:lpstr>
      <vt:lpstr>楷体</vt:lpstr>
      <vt:lpstr>Times New Roman</vt:lpstr>
      <vt:lpstr>微软雅黑</vt:lpstr>
      <vt:lpstr>汉语拼音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2024-01-23T03:58:44Z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