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22"/>
  </p:notesMasterIdLst>
  <p:handoutMasterIdLst>
    <p:handoutMasterId r:id="rId23"/>
  </p:handoutMasterIdLst>
  <p:sldIdLst>
    <p:sldId id="1058" r:id="rId3"/>
    <p:sldId id="523" r:id="rId4"/>
    <p:sldId id="978" r:id="rId5"/>
    <p:sldId id="1051" r:id="rId6"/>
    <p:sldId id="632" r:id="rId7"/>
    <p:sldId id="991" r:id="rId8"/>
    <p:sldId id="1057" r:id="rId9"/>
    <p:sldId id="980" r:id="rId10"/>
    <p:sldId id="1052" r:id="rId11"/>
    <p:sldId id="1056" r:id="rId12"/>
    <p:sldId id="1034" r:id="rId13"/>
    <p:sldId id="1054" r:id="rId14"/>
    <p:sldId id="1030" r:id="rId15"/>
    <p:sldId id="1046" r:id="rId16"/>
    <p:sldId id="1033" r:id="rId17"/>
    <p:sldId id="1000" r:id="rId18"/>
    <p:sldId id="936" r:id="rId19"/>
    <p:sldId id="937" r:id="rId20"/>
    <p:sldId id="1007" r:id="rId21"/>
  </p:sldIdLst>
  <p:sldSz cx="9144000" cy="5143500" type="screen16x9"/>
  <p:notesSz cx="6858000" cy="9144000"/>
  <p:embeddedFontLst>
    <p:embeddedFont>
      <p:font typeface="幼圆" pitchFamily="49" charset="-122"/>
      <p:regular r:id="rId24"/>
    </p:embeddedFont>
    <p:embeddedFont>
      <p:font typeface="楷体" pitchFamily="49" charset="-122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微软雅黑" pitchFamily="34" charset="-122"/>
      <p:regular r:id="rId30"/>
      <p:bold r:id="rId31"/>
    </p:embeddedFont>
    <p:embeddedFont>
      <p:font typeface="黑体" pitchFamily="49" charset="-122"/>
      <p:regular r:id="rId32"/>
    </p:embeddedFont>
    <p:embeddedFont>
      <p:font typeface="华文琥珀" pitchFamily="2" charset="-122"/>
      <p:regular r:id="rId33"/>
    </p:embeddedFont>
    <p:embeddedFont>
      <p:font typeface="汉语拼音" pitchFamily="34" charset="0"/>
      <p:regular r:id="rId34"/>
    </p:embeddedFont>
    <p:embeddedFont>
      <p:font typeface="仿宋" pitchFamily="49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 userDrawn="1">
          <p15:clr>
            <a:srgbClr val="A4A3A4"/>
          </p15:clr>
        </p15:guide>
        <p15:guide id="2" pos="16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0000"/>
    <a:srgbClr val="0000FF"/>
    <a:srgbClr val="FFFF99"/>
    <a:srgbClr val="CCFF99"/>
    <a:srgbClr val="FFFFD9"/>
    <a:srgbClr val="FFFFCC"/>
    <a:srgbClr val="FF6600"/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 showGuides="1">
      <p:cViewPr>
        <p:scale>
          <a:sx n="110" d="100"/>
          <a:sy n="110" d="100"/>
        </p:scale>
        <p:origin x="-210" y="-15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30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973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360极速浏览器下载\ed0f752c16d1fed821760815e71e862c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4"/>
          <a:stretch>
            <a:fillRect/>
          </a:stretch>
        </p:blipFill>
        <p:spPr bwMode="auto">
          <a:xfrm flipH="1">
            <a:off x="7863276" y="4228050"/>
            <a:ext cx="1605268" cy="93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>
            <a:fillRect/>
          </a:stretch>
        </p:blipFill>
        <p:spPr bwMode="auto">
          <a:xfrm>
            <a:off x="-324544" y="4947592"/>
            <a:ext cx="9394826" cy="21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496" y="51470"/>
            <a:ext cx="1060000" cy="4166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496" y="51470"/>
            <a:ext cx="1060000" cy="4166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23&#31461;&#24180;&#30340;&#21457;&#29616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838;&#25991;&#26391;&#35835;2&#23567;&#23567;&#30340;&#33337;.mp4" TargetMode="Externa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6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8" y="0"/>
            <a:ext cx="7275564" cy="5143500"/>
          </a:xfrm>
          <a:prstGeom prst="rect">
            <a:avLst/>
          </a:prstGeom>
        </p:spPr>
      </p:pic>
      <p:sp>
        <p:nvSpPr>
          <p:cNvPr id="16" name="文本框 1"/>
          <p:cNvSpPr txBox="1"/>
          <p:nvPr/>
        </p:nvSpPr>
        <p:spPr>
          <a:xfrm>
            <a:off x="101826" y="5147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2593298" y="1685950"/>
            <a:ext cx="48590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z="660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600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6600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的发现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69162" y="1628969"/>
            <a:ext cx="1218270" cy="1209109"/>
            <a:chOff x="1979712" y="1938705"/>
            <a:chExt cx="1218270" cy="120910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938705"/>
              <a:ext cx="1218270" cy="1209109"/>
            </a:xfrm>
            <a:prstGeom prst="rect">
              <a:avLst/>
            </a:prstGeom>
          </p:spPr>
        </p:pic>
        <p:sp>
          <p:nvSpPr>
            <p:cNvPr id="11" name="文本框 6"/>
            <p:cNvSpPr txBox="1"/>
            <p:nvPr/>
          </p:nvSpPr>
          <p:spPr>
            <a:xfrm>
              <a:off x="2154213" y="1972613"/>
              <a:ext cx="88357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000" b="1" spc="-300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23</a:t>
              </a:r>
              <a:endParaRPr kumimoji="1" lang="zh-CN" altLang="en-US" sz="6600" b="1" spc="-300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2257529" y="1347614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anose="02010600030101010101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203848" y="1325339"/>
            <a:ext cx="5283326" cy="26776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      费</a:t>
            </a: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奥多</a:t>
            </a: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罗夫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1918-1984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800" b="1" smtClean="0">
                <a:ea typeface="楷体" panose="02010609060101010101" pitchFamily="49" charset="-122"/>
              </a:rPr>
              <a:t>苏联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诗人</a:t>
            </a:r>
            <a:r>
              <a:rPr lang="zh-CN" altLang="en-US" sz="2800" b="1" smtClean="0">
                <a:ea typeface="楷体" panose="02010609060101010101" pitchFamily="49" charset="-122"/>
              </a:rPr>
              <a:t>，也擅长散文创作。</a:t>
            </a:r>
            <a:endParaRPr lang="en-US" altLang="zh-CN" sz="2800" b="1"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ea typeface="楷体" panose="02010609060101010101" pitchFamily="49" charset="-122"/>
              </a:rPr>
              <a:t>       </a:t>
            </a:r>
            <a:r>
              <a:rPr lang="zh-CN" altLang="en-US" sz="2800" b="1" smtClean="0">
                <a:ea typeface="楷体" panose="02010609060101010101" pitchFamily="49" charset="-122"/>
              </a:rPr>
              <a:t>主要作品：诗集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林中泉水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雄鸡三唱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smtClean="0">
                <a:ea typeface="楷体" panose="02010609060101010101" pitchFamily="49" charset="-122"/>
              </a:rPr>
              <a:t>。</a:t>
            </a:r>
            <a:endParaRPr lang="en-US" altLang="zh-CN" sz="2800" b="1" dirty="0">
              <a:ea typeface="楷体" panose="02010609060101010101" pitchFamily="49" charset="-12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41648"/>
            <a:ext cx="2642113" cy="30450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06599" y="195486"/>
            <a:ext cx="2606159" cy="946162"/>
            <a:chOff x="6046080" y="595492"/>
            <a:chExt cx="2606159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11560" y="1275606"/>
            <a:ext cx="8136904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，试着说说“童年的发现”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是什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么。谈谈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对于“我”的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这个“发现”，你有什么看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hlinkClick r:id="rId4" action="ppaction://hlinkfile"/>
          </p:cNvPr>
          <p:cNvSpPr txBox="1"/>
          <p:nvPr/>
        </p:nvSpPr>
        <p:spPr>
          <a:xfrm>
            <a:off x="783199" y="177155"/>
            <a:ext cx="2060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3275856" y="738048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663796" y="-29471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7549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07704" y="1406928"/>
            <a:ext cx="89251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pēi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30986" y="1427477"/>
            <a:ext cx="200510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huò</a:t>
            </a:r>
            <a:r>
              <a:rPr lang="en-US" altLang="zh-CN" sz="24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huàn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36095" y="1386723"/>
            <a:ext cx="10354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fù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22418" y="1347614"/>
            <a:ext cx="6580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chī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0181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27870" y="1746918"/>
            <a:ext cx="1188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pc="3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祸患</a:t>
            </a:r>
            <a:endParaRPr lang="zh-CN" altLang="en-US" sz="3600" b="1" spc="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05263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6855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痴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81303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迷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139991" y="2795597"/>
            <a:ext cx="122424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hēi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83886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嘿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283968" y="2758098"/>
            <a:ext cx="54927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yī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39952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伊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43927" y="3147782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万诺夫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53306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53197" y="2767002"/>
            <a:ext cx="96944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nà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2160" y="314781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娜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72976" y="2758300"/>
            <a:ext cx="105946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jiǒng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16661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80456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窘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5576" y="2795597"/>
            <a:ext cx="73861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jiǎo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5576" y="31495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绞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7075" y="312865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尽脑汁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Freeform 9"/>
          <p:cNvSpPr/>
          <p:nvPr/>
        </p:nvSpPr>
        <p:spPr bwMode="gray">
          <a:xfrm rot="18822580" flipH="1" flipV="1">
            <a:off x="3924611" y="1036854"/>
            <a:ext cx="757313" cy="3470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TextBox 26"/>
          <p:cNvSpPr txBox="1"/>
          <p:nvPr/>
        </p:nvSpPr>
        <p:spPr>
          <a:xfrm>
            <a:off x="3693228" y="411510"/>
            <a:ext cx="1685398" cy="4385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祸害、隐患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30" y="424354"/>
            <a:ext cx="431626" cy="558077"/>
          </a:xfrm>
          <a:prstGeom prst="rect">
            <a:avLst/>
          </a:prstGeom>
        </p:spPr>
      </p:pic>
      <p:sp>
        <p:nvSpPr>
          <p:cNvPr id="31" name="文本框 15"/>
          <p:cNvSpPr txBox="1"/>
          <p:nvPr/>
        </p:nvSpPr>
        <p:spPr>
          <a:xfrm>
            <a:off x="672430" y="336101"/>
            <a:ext cx="18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32" grpId="0"/>
      <p:bldP spid="32" grpId="1"/>
      <p:bldP spid="65" grpId="0" bldLvl="0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700" y="1347614"/>
            <a:ext cx="795674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读课文，边读边思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考：“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我”经历了怎样的探究过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程？小组合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作梳理出探究的过程。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11021"/>
            <a:ext cx="2268000" cy="692577"/>
          </a:xfrm>
          <a:prstGeom prst="rect">
            <a:avLst/>
          </a:prstGeom>
        </p:spPr>
      </p:pic>
      <p:sp>
        <p:nvSpPr>
          <p:cNvPr id="14" name="文本框 14">
            <a:hlinkClick r:id="rId3" action="ppaction://hlinkfile"/>
          </p:cNvPr>
          <p:cNvSpPr txBox="1"/>
          <p:nvPr/>
        </p:nvSpPr>
        <p:spPr>
          <a:xfrm>
            <a:off x="864933" y="48351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515264"/>
            <a:ext cx="450000" cy="559756"/>
          </a:xfrm>
          <a:prstGeom prst="rect">
            <a:avLst/>
          </a:prstGeom>
        </p:spPr>
      </p:pic>
      <p:sp>
        <p:nvSpPr>
          <p:cNvPr id="4" name="剪去单角的矩形 3"/>
          <p:cNvSpPr/>
          <p:nvPr/>
        </p:nvSpPr>
        <p:spPr>
          <a:xfrm>
            <a:off x="1464746" y="3507854"/>
            <a:ext cx="6707654" cy="576064"/>
          </a:xfrm>
          <a:prstGeom prst="snip1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可以按照下面的学习任务单步骤来梳理。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83518"/>
            <a:ext cx="2304256" cy="646986"/>
          </a:xfrm>
          <a:prstGeom prst="snip1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学习任务单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41555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找出文中写探究过程的语句读一读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把相关内容概括成简单的一句话或短语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在白纸上画出探究过程图。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2春\资源\图片\课本图片\23童年的发现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47215" r="6885" b="576"/>
          <a:stretch>
            <a:fillRect/>
          </a:stretch>
        </p:blipFill>
        <p:spPr bwMode="auto">
          <a:xfrm>
            <a:off x="4524546" y="1302795"/>
            <a:ext cx="4584804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2春\资源\图片\课本图片\23童年的发现_页面_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27905" r="5245" b="18523"/>
          <a:stretch>
            <a:fillRect/>
          </a:stretch>
        </p:blipFill>
        <p:spPr bwMode="auto">
          <a:xfrm>
            <a:off x="47796" y="1302795"/>
            <a:ext cx="4476750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827415" y="-82644"/>
            <a:ext cx="7056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找出文中写探究过程的语句读一读</a:t>
            </a:r>
            <a:endParaRPr lang="en-US" altLang="zh-CN" sz="3200" b="1" kern="0" smtClean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68381" y="1575600"/>
            <a:ext cx="16892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57636" y="3103865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7544" y="3363838"/>
            <a:ext cx="38164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932040" y="2105794"/>
            <a:ext cx="4032448" cy="10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605641" y="3141965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96116" y="3392413"/>
            <a:ext cx="23521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96116" y="2355726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504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5604" y="248411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4850" y="226172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6588" y="412274"/>
            <a:ext cx="77048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把相关内容概括成简单的一句话或短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语</a:t>
            </a:r>
            <a:endParaRPr lang="en-US" altLang="zh-CN" sz="3200" b="1" kern="0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圆角矩形标注 4"/>
          <p:cNvSpPr/>
          <p:nvPr>
            <p:custDataLst>
              <p:tags r:id="rId1"/>
            </p:custDataLst>
          </p:nvPr>
        </p:nvSpPr>
        <p:spPr>
          <a:xfrm>
            <a:off x="2519387" y="1167458"/>
            <a:ext cx="5004941" cy="510778"/>
          </a:xfrm>
          <a:prstGeom prst="wedgeRoundRectCallout">
            <a:avLst>
              <a:gd name="adj1" fmla="val -56418"/>
              <a:gd name="adj2" fmla="val -3080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“我”发现自己经常会在梦中飞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行</a:t>
            </a:r>
            <a:endParaRPr lang="zh-CN" altLang="en-US" sz="1200"/>
          </a:p>
        </p:txBody>
      </p:sp>
      <p:sp>
        <p:nvSpPr>
          <p:cNvPr id="6" name="圆角矩形标注 5"/>
          <p:cNvSpPr/>
          <p:nvPr>
            <p:custDataLst>
              <p:tags r:id="rId2"/>
            </p:custDataLst>
          </p:nvPr>
        </p:nvSpPr>
        <p:spPr>
          <a:xfrm>
            <a:off x="539552" y="2283718"/>
            <a:ext cx="3672408" cy="510778"/>
          </a:xfrm>
          <a:prstGeom prst="wedgeRoundRectCallout">
            <a:avLst>
              <a:gd name="adj1" fmla="val 20024"/>
              <a:gd name="adj2" fmla="val 7000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小伙伴们也有这样的经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历</a:t>
            </a:r>
            <a:endParaRPr lang="zh-CN" altLang="en-US" sz="1200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1245961" y="3552078"/>
            <a:ext cx="2080420" cy="510778"/>
          </a:xfrm>
          <a:prstGeom prst="wedgeRoundRectCallout">
            <a:avLst>
              <a:gd name="adj1" fmla="val 18083"/>
              <a:gd name="adj2" fmla="val -73631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一起去问老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师</a:t>
            </a:r>
            <a:endParaRPr lang="zh-CN" altLang="en-US"/>
          </a:p>
        </p:txBody>
      </p:sp>
      <p:sp>
        <p:nvSpPr>
          <p:cNvPr id="8" name="线形标注 2 7"/>
          <p:cNvSpPr/>
          <p:nvPr>
            <p:custDataLst>
              <p:tags r:id="rId4"/>
            </p:custDataLst>
          </p:nvPr>
        </p:nvSpPr>
        <p:spPr>
          <a:xfrm>
            <a:off x="4680012" y="3590835"/>
            <a:ext cx="3780420" cy="1363065"/>
          </a:xfrm>
          <a:prstGeom prst="borderCallout2">
            <a:avLst>
              <a:gd name="adj1" fmla="val 45340"/>
              <a:gd name="adj2" fmla="val -2399"/>
              <a:gd name="adj3" fmla="val -99830"/>
              <a:gd name="adj4" fmla="val -5715"/>
              <a:gd name="adj5" fmla="val -106083"/>
              <a:gd name="adj6" fmla="val 1251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24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到解答后，“我”继续大胆想</a:t>
            </a:r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象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，痴迷于研究这个问题，终于想出了眉目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395536" y="1923678"/>
            <a:ext cx="1579992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400" b="1" kern="1200" dirty="0" smtClean="0"/>
              <a:t>梦</a:t>
            </a:r>
            <a:r>
              <a:rPr lang="zh-CN" altLang="en-US" sz="2400" b="1" kern="1200" dirty="0" smtClean="0"/>
              <a:t>中飞行</a:t>
            </a:r>
            <a:endParaRPr lang="zh-CN" sz="2400" b="1" kern="1200" dirty="0"/>
          </a:p>
        </p:txBody>
      </p:sp>
      <p:sp>
        <p:nvSpPr>
          <p:cNvPr id="20" name="任意多边形 19"/>
          <p:cNvSpPr/>
          <p:nvPr/>
        </p:nvSpPr>
        <p:spPr>
          <a:xfrm>
            <a:off x="2499892" y="1953602"/>
            <a:ext cx="1550676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求教老师</a:t>
            </a:r>
            <a:endParaRPr lang="zh-CN" sz="2400" b="1" kern="12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31132" y="1820426"/>
            <a:ext cx="434070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461550" y="1927724"/>
            <a:ext cx="1821390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smtClean="0"/>
              <a:t>痴迷于研究</a:t>
            </a:r>
            <a:endParaRPr lang="zh-CN" sz="2400" b="1" kern="1200" dirty="0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050692" y="1825792"/>
            <a:ext cx="415237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6282940" y="1794548"/>
            <a:ext cx="415237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712105" y="1918318"/>
            <a:ext cx="1803083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smtClean="0"/>
              <a:t>想出了眉目</a:t>
            </a:r>
            <a:endParaRPr lang="zh-CN" sz="2400" b="1" kern="1200" dirty="0"/>
          </a:p>
        </p:txBody>
      </p:sp>
      <p:sp>
        <p:nvSpPr>
          <p:cNvPr id="2" name="矩形 1"/>
          <p:cNvSpPr/>
          <p:nvPr/>
        </p:nvSpPr>
        <p:spPr>
          <a:xfrm>
            <a:off x="1706062" y="485767"/>
            <a:ext cx="5129930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在白纸上画出探究过程图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2" grpId="0" animBg="1"/>
      <p:bldP spid="9" grpId="0" animBg="1"/>
      <p:bldP spid="13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512" y="1210568"/>
            <a:ext cx="7560840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小组合作读第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自然段，读出“我”既自豪又似乎在跟人逗趣的语气，在朗读中体会课文语言的风趣。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七彩五下课文朗读23童年的发现（第1、2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4024" y="2826246"/>
            <a:ext cx="609600" cy="609600"/>
          </a:xfrm>
          <a:prstGeom prst="rect">
            <a:avLst/>
          </a:prstGeom>
        </p:spPr>
      </p:pic>
      <p:grpSp>
        <p:nvGrpSpPr>
          <p:cNvPr id="5" name="组合 7"/>
          <p:cNvGrpSpPr/>
          <p:nvPr/>
        </p:nvGrpSpPr>
        <p:grpSpPr bwMode="auto">
          <a:xfrm>
            <a:off x="323528" y="195486"/>
            <a:ext cx="2717800" cy="1074737"/>
            <a:chOff x="355399" y="609886"/>
            <a:chExt cx="2718304" cy="1074830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交流互动</a:t>
              </a:r>
            </a:p>
          </p:txBody>
        </p:sp>
        <p:pic>
          <p:nvPicPr>
            <p:cNvPr id="7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99" y="609886"/>
              <a:ext cx="940001" cy="107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843558"/>
            <a:ext cx="75608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    默读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课文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，先找找文中还有哪些自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己觉得</a:t>
            </a:r>
            <a:r>
              <a:rPr lang="zh-CN" altLang="en-US" sz="3200" b="1" kern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有趣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的部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分，作一些批注，再在小组内交流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自己的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感受。</a:t>
            </a:r>
            <a:endParaRPr lang="zh-CN" altLang="en-US" sz="3200" b="1" kern="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4946" y="3363838"/>
            <a:ext cx="6919462" cy="568762"/>
          </a:xfrm>
          <a:prstGeom prst="snip1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要从内容和语言两方面去体会趣味。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407969" y="817052"/>
            <a:ext cx="6067744" cy="19651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的发现起始于梦中飞行。每天夜里做梦我都飞，我对飞行是那样迷恋，只要双脚一点，轻轻跃起，就能离开地面飞向空中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u="sng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115616" y="1918503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9266" y="2373732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432762" y="193163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5695" y="3119755"/>
            <a:ext cx="6851650" cy="521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描述生动、具体，好像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真的飞起来了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一样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3022" y="3939902"/>
            <a:ext cx="238505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天真无邪   </a:t>
            </a:r>
          </a:p>
        </p:txBody>
      </p:sp>
      <p:sp>
        <p:nvSpPr>
          <p:cNvPr id="13" name="矩形 12"/>
          <p:cNvSpPr/>
          <p:nvPr/>
        </p:nvSpPr>
        <p:spPr>
          <a:xfrm>
            <a:off x="5076482" y="3965666"/>
            <a:ext cx="223651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充满幻想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75712" y="759368"/>
            <a:ext cx="2466255" cy="17403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9548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bldLvl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8984" y="1141345"/>
            <a:ext cx="562124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什么只有晚上睡觉时才长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516216" y="2073791"/>
            <a:ext cx="223651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刨根问底</a:t>
            </a:r>
            <a:endParaRPr lang="zh-CN" altLang="en-US" sz="40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软雅黑" panose="020B0503020204020204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11457" y="3304024"/>
            <a:ext cx="274947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好奇心旺盛</a:t>
            </a:r>
            <a:endParaRPr lang="zh-CN" altLang="en-US" sz="40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01788" y="1963513"/>
            <a:ext cx="4570412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那为什么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人在生长的时候就要飞呢？这究竟是什么道理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3608" y="3435846"/>
            <a:ext cx="562124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怎么会是鸟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50" name="Picture 2" descr="http://pic.51yuansu.com/pic3/cover/00/68/91/58b0f11e55504_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51" b="95738" l="8852" r="90000">
                        <a14:foregroundMark x1="21475" y1="11148" x2="21475" y2="11148"/>
                        <a14:foregroundMark x1="28852" y1="16721" x2="28852" y2="16721"/>
                        <a14:foregroundMark x1="26393" y1="33115" x2="26393" y2="33115"/>
                        <a14:foregroundMark x1="30820" y1="38689" x2="30820" y2="38689"/>
                        <a14:foregroundMark x1="80820" y1="25902" x2="80820" y2="25902"/>
                        <a14:foregroundMark x1="77541" y1="31803" x2="77541" y2="31803"/>
                        <a14:foregroundMark x1="76066" y1="50000" x2="76066" y2="50000"/>
                        <a14:foregroundMark x1="71148" y1="53443" x2="71148" y2="53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3220" y="2427734"/>
            <a:ext cx="2497883" cy="2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23528" y="19548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4-11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6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460926" y="855603"/>
            <a:ext cx="8124471" cy="351634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8650" algn="just"/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想啊想啊，嘿！终于想出了眉目：“哈！这就跟画地图差不多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地上的距离很远很远，在地图上画出来只不过几厘米。人是由细胞构成的</a:t>
            </a: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……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从细胞变成小鱼，经过了很长时间。现在，这一段时间就折合成一个月。从小鱼变成青蛙又得经过很长时间，又折合成一个月。这样推算下来，到变化成人，正好是九个月。”我的发现竟是如此简单明了，我为此感到格外高兴。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3779912" y="4016990"/>
            <a:ext cx="5184575" cy="93102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800" dirty="0" smtClean="0">
                <a:solidFill>
                  <a:srgbClr val="0066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充满童趣的语言，表现出儿童在有了自己的“发现”时的得意。</a:t>
            </a:r>
            <a:endParaRPr lang="zh-CN" altLang="en-US" sz="2800" dirty="0">
              <a:solidFill>
                <a:srgbClr val="0066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141494" y="881735"/>
            <a:ext cx="1512168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782511" y="921737"/>
            <a:ext cx="774014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2585" y="1313706"/>
            <a:ext cx="387007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23528" y="12347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098682" y="1759036"/>
            <a:ext cx="2244494" cy="4470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" name="矩形 1"/>
          <p:cNvSpPr/>
          <p:nvPr/>
        </p:nvSpPr>
        <p:spPr>
          <a:xfrm>
            <a:off x="323528" y="1190238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幸亏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她没有容我解释，不然的话，同学们听见我说自己三年前就发现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了“进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化论”，还不笑塌房顶！不过，被轰出教室，站在外面，我倒想出了一条自我安慰的理由，我明白了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世界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上的重大发现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，有时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还会给人带来被驱逐和被迫害的风险。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132588" y="482352"/>
            <a:ext cx="121058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 algn="ctr">
              <a:defRPr sz="4000" b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defRPr>
            </a:lvl1pPr>
          </a:lstStyle>
          <a:p>
            <a:r>
              <a:rPr lang="zh-CN" altLang="en-US" dirty="0"/>
              <a:t>幽默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28196" y="498032"/>
            <a:ext cx="47200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体会其幽默活泼的语言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风格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39974" y="3219713"/>
            <a:ext cx="386447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62915" y="3718671"/>
            <a:ext cx="6009285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284226" y="4059826"/>
            <a:ext cx="3981929" cy="850180"/>
            <a:chOff x="4637033" y="3968332"/>
            <a:chExt cx="3981929" cy="850180"/>
          </a:xfrm>
        </p:grpSpPr>
        <p:sp>
          <p:nvSpPr>
            <p:cNvPr id="20" name="云形标注 19"/>
            <p:cNvSpPr/>
            <p:nvPr/>
          </p:nvSpPr>
          <p:spPr>
            <a:xfrm>
              <a:off x="4637033" y="3968332"/>
              <a:ext cx="3981929" cy="850180"/>
            </a:xfrm>
            <a:prstGeom prst="cloudCallout">
              <a:avLst>
                <a:gd name="adj1" fmla="val -46658"/>
                <a:gd name="adj2" fmla="val -6084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852799" y="4112170"/>
              <a:ext cx="36738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这句话的含义是什么？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3489" y="336351"/>
            <a:ext cx="1512168" cy="5847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9076" y="987524"/>
            <a:ext cx="812738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你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有过自己的“发现”吗？试着说一说自己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“发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现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”，和大家分享“发现”过程中的喜怒哀乐，注意表达出自己的感受哦！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6336" y="2945820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内容提示：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“发现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要有意义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6336" y="3565203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语言提示：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幽默活泼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6336" y="4160545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感受提示：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大胆创新、坚持不懈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6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335956" y="1156990"/>
            <a:ext cx="650511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童年发现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428583" y="2265715"/>
            <a:ext cx="1751929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大胆求知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于探究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95536" y="1707654"/>
            <a:ext cx="677108" cy="23234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童年的发现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1335956" y="3759850"/>
            <a:ext cx="5904655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038600" indent="-4038600"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老师的讲解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“我”因发笑受驱逐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043608" y="1255267"/>
            <a:ext cx="223557" cy="3016506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35956" y="1733054"/>
            <a:ext cx="5536232" cy="2031325"/>
            <a:chOff x="1412156" y="1720354"/>
            <a:chExt cx="5536232" cy="2031325"/>
          </a:xfrm>
        </p:grpSpPr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1412156" y="2440434"/>
              <a:ext cx="968359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经过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文本框 19"/>
            <p:cNvSpPr txBox="1">
              <a:spLocks noChangeArrowheads="1"/>
            </p:cNvSpPr>
            <p:nvPr/>
          </p:nvSpPr>
          <p:spPr bwMode="auto">
            <a:xfrm>
              <a:off x="2411884" y="1720354"/>
              <a:ext cx="4536504" cy="20313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梦中飞行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人的生长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绞尽脑汁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猜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出规律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生物课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被人误解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左大括号 12"/>
            <p:cNvSpPr/>
            <p:nvPr/>
          </p:nvSpPr>
          <p:spPr>
            <a:xfrm>
              <a:off x="2267868" y="1895211"/>
              <a:ext cx="223557" cy="1702740"/>
            </a:xfrm>
            <a:prstGeom prst="leftBrace">
              <a:avLst>
                <a:gd name="adj1" fmla="val 42725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左大括号 13"/>
          <p:cNvSpPr/>
          <p:nvPr/>
        </p:nvSpPr>
        <p:spPr>
          <a:xfrm flipH="1">
            <a:off x="7204057" y="1310531"/>
            <a:ext cx="248263" cy="3016508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1749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1698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43710" y="195486"/>
            <a:ext cx="222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6892" y="1203598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课文用倒叙手法，通过讲述“我”童年时发现“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这件趣事，反映了儿童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的特点和惊人的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，鼓励孩子们要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6399" y="258331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求知若渴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79712" y="1925722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32240" y="2581310"/>
            <a:ext cx="1284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31840" y="321653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大胆求知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6056" y="321653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勇于探究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24" y="411510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7" y="449610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3568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8" name="矩形 17"/>
          <p:cNvSpPr/>
          <p:nvPr/>
        </p:nvSpPr>
        <p:spPr>
          <a:xfrm>
            <a:off x="2627784" y="258331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寻根究底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9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QxZTcyNTVmYmM2YzRkZmRmYjExN2IxZjRjMjBmNm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solidFill>
            <a:srgbClr val="FF0000"/>
          </a:solidFill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835</Words>
  <Application>Microsoft Office PowerPoint</Application>
  <PresentationFormat>全屏显示(16:9)</PresentationFormat>
  <Paragraphs>112</Paragraphs>
  <Slides>19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Arial</vt:lpstr>
      <vt:lpstr>宋体</vt:lpstr>
      <vt:lpstr>幼圆</vt:lpstr>
      <vt:lpstr>楷体</vt:lpstr>
      <vt:lpstr>Times New Roman</vt:lpstr>
      <vt:lpstr>Calibri</vt:lpstr>
      <vt:lpstr>Kaiti SC</vt:lpstr>
      <vt:lpstr>微软雅黑</vt:lpstr>
      <vt:lpstr>黑体</vt:lpstr>
      <vt:lpstr>华文琥珀</vt:lpstr>
      <vt:lpstr>汉语拼音</vt:lpstr>
      <vt:lpstr>仿宋</vt:lpstr>
      <vt:lpstr>Xingkai SC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100</cp:revision>
  <dcterms:created xsi:type="dcterms:W3CDTF">2017-03-17T02:28:00Z</dcterms:created>
  <dcterms:modified xsi:type="dcterms:W3CDTF">2023-12-06T06:22:25Z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A1CF74ABF8034DE6B6CAAC5937B86665_12</vt:lpwstr>
  </property>
</Properties>
</file>