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51"/>
  </p:notesMasterIdLst>
  <p:handoutMasterIdLst>
    <p:handoutMasterId r:id="rId52"/>
  </p:handoutMasterIdLst>
  <p:sldIdLst>
    <p:sldId id="1526" r:id="rId2"/>
    <p:sldId id="1133" r:id="rId3"/>
    <p:sldId id="1135" r:id="rId4"/>
    <p:sldId id="1136" r:id="rId5"/>
    <p:sldId id="1139" r:id="rId6"/>
    <p:sldId id="1140" r:id="rId7"/>
    <p:sldId id="1134" r:id="rId8"/>
    <p:sldId id="1128" r:id="rId9"/>
    <p:sldId id="1410" r:id="rId10"/>
    <p:sldId id="1141" r:id="rId11"/>
    <p:sldId id="1142" r:id="rId12"/>
    <p:sldId id="1143" r:id="rId13"/>
    <p:sldId id="323" r:id="rId14"/>
    <p:sldId id="1129" r:id="rId15"/>
    <p:sldId id="1192" r:id="rId16"/>
    <p:sldId id="1186" r:id="rId17"/>
    <p:sldId id="1182" r:id="rId18"/>
    <p:sldId id="1183" r:id="rId19"/>
    <p:sldId id="1153" r:id="rId20"/>
    <p:sldId id="1179" r:id="rId21"/>
    <p:sldId id="1114" r:id="rId22"/>
    <p:sldId id="1184" r:id="rId23"/>
    <p:sldId id="1193" r:id="rId24"/>
    <p:sldId id="1194" r:id="rId25"/>
    <p:sldId id="1154" r:id="rId26"/>
    <p:sldId id="1155" r:id="rId27"/>
    <p:sldId id="1433" r:id="rId28"/>
    <p:sldId id="1156" r:id="rId29"/>
    <p:sldId id="1157" r:id="rId30"/>
    <p:sldId id="1195" r:id="rId31"/>
    <p:sldId id="1196" r:id="rId32"/>
    <p:sldId id="1197" r:id="rId33"/>
    <p:sldId id="1497" r:id="rId34"/>
    <p:sldId id="1498" r:id="rId35"/>
    <p:sldId id="1499" r:id="rId36"/>
    <p:sldId id="1102" r:id="rId37"/>
    <p:sldId id="1100" r:id="rId38"/>
    <p:sldId id="1116" r:id="rId39"/>
    <p:sldId id="1106" r:id="rId40"/>
    <p:sldId id="1187" r:id="rId41"/>
    <p:sldId id="1188" r:id="rId42"/>
    <p:sldId id="1113" r:id="rId43"/>
    <p:sldId id="1500" r:id="rId44"/>
    <p:sldId id="1501" r:id="rId45"/>
    <p:sldId id="1502" r:id="rId46"/>
    <p:sldId id="1503" r:id="rId47"/>
    <p:sldId id="1504" r:id="rId48"/>
    <p:sldId id="1525" r:id="rId49"/>
    <p:sldId id="1008" r:id="rId50"/>
  </p:sldIdLst>
  <p:sldSz cx="9144000" cy="5143500" type="screen16x9"/>
  <p:notesSz cx="6858000" cy="9144000"/>
  <p:embeddedFontLst>
    <p:embeddedFont>
      <p:font typeface="黑体" pitchFamily="49" charset="-122"/>
      <p:regular r:id="rId53"/>
    </p:embeddedFont>
    <p:embeddedFont>
      <p:font typeface="等线" charset="-122"/>
      <p:regular r:id="rId54"/>
      <p:bold r:id="rId55"/>
    </p:embeddedFont>
    <p:embeddedFont>
      <p:font typeface="幼圆" pitchFamily="49" charset="-122"/>
      <p:regular r:id="rId56"/>
    </p:embeddedFont>
    <p:embeddedFont>
      <p:font typeface="Calibri" pitchFamily="34" charset="0"/>
      <p:regular r:id="rId57"/>
      <p:bold r:id="rId58"/>
      <p:italic r:id="rId59"/>
      <p:boldItalic r:id="rId60"/>
    </p:embeddedFont>
    <p:embeddedFont>
      <p:font typeface="微软雅黑" pitchFamily="34" charset="-122"/>
      <p:regular r:id="rId61"/>
      <p:bold r:id="rId62"/>
    </p:embeddedFont>
    <p:embeddedFont>
      <p:font typeface="仿宋" pitchFamily="49" charset="-122"/>
      <p:regular r:id="rId63"/>
    </p:embeddedFont>
    <p:embeddedFont>
      <p:font typeface="楷体" pitchFamily="49" charset="-122"/>
      <p:regular r:id="rId64"/>
    </p:embeddedFont>
  </p:embeddedFontLst>
  <p:custDataLst>
    <p:tags r:id="rId6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2">
          <p15:clr>
            <a:srgbClr val="A4A3A4"/>
          </p15:clr>
        </p15:guide>
        <p15:guide id="2" pos="5760">
          <p15:clr>
            <a:srgbClr val="A4A3A4"/>
          </p15:clr>
        </p15:guide>
      </p15:sldGuideLst>
    </p:ext>
    <p:ext uri="{2D200454-40CA-4A62-9FC3-DE9A4176ACB9}">
      <p15:notesGuideLst xmlns:p15="http://schemas.microsoft.com/office/powerpoint/2012/main" xmlns="">
        <p15:guide id="1" orient="horz" pos="3022">
          <p15:clr>
            <a:srgbClr val="A4A3A4"/>
          </p15:clr>
        </p15:guide>
        <p15:guide id="2" pos="225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0000"/>
    <a:srgbClr val="0000FF"/>
    <a:srgbClr val="00B050"/>
    <a:srgbClr val="FF00FF"/>
    <a:srgbClr val="A38302"/>
    <a:srgbClr val="FEFCDE"/>
    <a:srgbClr val="FFFFFF"/>
    <a:srgbClr val="FF66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35" autoAdjust="0"/>
    <p:restoredTop sz="94705" autoAdjust="0"/>
  </p:normalViewPr>
  <p:slideViewPr>
    <p:cSldViewPr>
      <p:cViewPr>
        <p:scale>
          <a:sx n="100" d="100"/>
          <a:sy n="100" d="100"/>
        </p:scale>
        <p:origin x="-1080" y="-216"/>
      </p:cViewPr>
      <p:guideLst>
        <p:guide orient="horz" pos="169"/>
        <p:guide pos="5760"/>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2502" y="-114"/>
      </p:cViewPr>
      <p:guideLst>
        <p:guide orient="horz" pos="3022"/>
        <p:guide pos="225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openxmlformats.org/officeDocument/2006/relationships/font" Target="fonts/font8.fntdata"/><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svg"/><Relationship Id="rId1" Type="http://schemas.openxmlformats.org/officeDocument/2006/relationships/image" Target="../media/image39.png"/><Relationship Id="rId6" Type="http://schemas.openxmlformats.org/officeDocument/2006/relationships/image" Target="../media/image45.svg"/><Relationship Id="rId5" Type="http://schemas.openxmlformats.org/officeDocument/2006/relationships/image" Target="../media/image41.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FE6D6E-ADF5-450C-9BCC-D2576740C9A4}"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1560B475-A0C2-406B-8717-4124CF567C75}">
      <dgm:prSet/>
      <dgm:spPr/>
      <dgm:t>
        <a:bodyPr/>
        <a:lstStyle/>
        <a:p>
          <a:r>
            <a:rPr lang="en-US" b="1" dirty="0"/>
            <a:t>1.</a:t>
          </a:r>
          <a:r>
            <a:rPr lang="zh-CN" b="1" dirty="0"/>
            <a:t>交代背景</a:t>
          </a:r>
          <a:endParaRPr lang="zh-CN" dirty="0"/>
        </a:p>
      </dgm:t>
    </dgm:pt>
    <dgm:pt modelId="{6AA79B07-8DCF-4666-B7AA-9607D9D11EB3}" type="parTrans" cxnId="{1C6FB4D7-5161-4007-B6F5-3E7D85E4841D}">
      <dgm:prSet/>
      <dgm:spPr/>
      <dgm:t>
        <a:bodyPr/>
        <a:lstStyle/>
        <a:p>
          <a:endParaRPr lang="zh-CN" altLang="en-US"/>
        </a:p>
      </dgm:t>
    </dgm:pt>
    <dgm:pt modelId="{36DD91FA-BCF8-44FF-99CA-7CD17EBE2EE6}" type="sibTrans" cxnId="{1C6FB4D7-5161-4007-B6F5-3E7D85E4841D}">
      <dgm:prSet/>
      <dgm:spPr/>
      <dgm:t>
        <a:bodyPr/>
        <a:lstStyle/>
        <a:p>
          <a:endParaRPr lang="zh-CN" altLang="en-US"/>
        </a:p>
      </dgm:t>
    </dgm:pt>
    <dgm:pt modelId="{9C233FAD-076B-4BAC-A383-9B9176905253}">
      <dgm:prSet/>
      <dgm:spPr/>
      <dgm:t>
        <a:bodyPr/>
        <a:lstStyle/>
        <a:p>
          <a:r>
            <a:rPr lang="zh-CN" dirty="0" smtClean="0"/>
            <a:t>第</a:t>
          </a:r>
          <a:r>
            <a:rPr lang="en-US" altLang="zh-CN" dirty="0" smtClean="0"/>
            <a:t>1</a:t>
          </a:r>
          <a:r>
            <a:rPr lang="zh-CN" dirty="0" smtClean="0"/>
            <a:t>、</a:t>
          </a:r>
          <a:r>
            <a:rPr lang="en-US" altLang="zh-CN" dirty="0" smtClean="0"/>
            <a:t>2</a:t>
          </a:r>
          <a:r>
            <a:rPr lang="zh-CN" dirty="0" smtClean="0"/>
            <a:t>段交代</a:t>
          </a:r>
          <a:r>
            <a:rPr lang="zh-CN" dirty="0"/>
            <a:t>介绍人物，</a:t>
          </a:r>
          <a:r>
            <a:rPr lang="zh-CN" dirty="0" smtClean="0"/>
            <a:t>第</a:t>
          </a:r>
          <a:r>
            <a:rPr lang="en-US" altLang="zh-CN" dirty="0" smtClean="0"/>
            <a:t>3</a:t>
          </a:r>
          <a:r>
            <a:rPr lang="zh-CN" dirty="0" smtClean="0"/>
            <a:t>、</a:t>
          </a:r>
          <a:r>
            <a:rPr lang="en-US" altLang="zh-CN" dirty="0" smtClean="0"/>
            <a:t>4</a:t>
          </a:r>
          <a:r>
            <a:rPr lang="zh-CN" dirty="0" smtClean="0"/>
            <a:t>段</a:t>
          </a:r>
          <a:r>
            <a:rPr lang="zh-CN" dirty="0"/>
            <a:t>介绍人物处境，有了这些背景介绍，故事发生发展就合情合理。</a:t>
          </a:r>
        </a:p>
      </dgm:t>
    </dgm:pt>
    <dgm:pt modelId="{4C0FA46B-1E05-4484-8BCB-372BE7AA836D}" type="parTrans" cxnId="{087A8BC7-DDAE-4A6A-890B-8FA1C900F94F}">
      <dgm:prSet/>
      <dgm:spPr/>
      <dgm:t>
        <a:bodyPr/>
        <a:lstStyle/>
        <a:p>
          <a:endParaRPr lang="zh-CN" altLang="en-US"/>
        </a:p>
      </dgm:t>
    </dgm:pt>
    <dgm:pt modelId="{3BC728F3-395B-4C43-9E87-52812D1D6015}" type="sibTrans" cxnId="{087A8BC7-DDAE-4A6A-890B-8FA1C900F94F}">
      <dgm:prSet/>
      <dgm:spPr/>
      <dgm:t>
        <a:bodyPr/>
        <a:lstStyle/>
        <a:p>
          <a:endParaRPr lang="zh-CN" altLang="en-US"/>
        </a:p>
      </dgm:t>
    </dgm:pt>
    <dgm:pt modelId="{D11035C4-D766-4981-8DC9-525B8C329EEB}">
      <dgm:prSet/>
      <dgm:spPr/>
      <dgm:t>
        <a:bodyPr/>
        <a:lstStyle/>
        <a:p>
          <a:r>
            <a:rPr lang="en-US" b="1" dirty="0"/>
            <a:t>2. </a:t>
          </a:r>
          <a:r>
            <a:rPr lang="zh-CN" b="1" dirty="0"/>
            <a:t>内容具体</a:t>
          </a:r>
          <a:endParaRPr lang="zh-CN" dirty="0"/>
        </a:p>
      </dgm:t>
    </dgm:pt>
    <dgm:pt modelId="{0AEE3A71-DFD5-4174-8A5E-763CE3959276}" type="parTrans" cxnId="{4E351FF5-5036-4F02-8A4C-2EC8CD56DE2E}">
      <dgm:prSet/>
      <dgm:spPr/>
      <dgm:t>
        <a:bodyPr/>
        <a:lstStyle/>
        <a:p>
          <a:endParaRPr lang="zh-CN" altLang="en-US"/>
        </a:p>
      </dgm:t>
    </dgm:pt>
    <dgm:pt modelId="{B1A6FDA0-46F5-4A09-B26C-F6A7744CBA5A}" type="sibTrans" cxnId="{4E351FF5-5036-4F02-8A4C-2EC8CD56DE2E}">
      <dgm:prSet/>
      <dgm:spPr/>
      <dgm:t>
        <a:bodyPr/>
        <a:lstStyle/>
        <a:p>
          <a:endParaRPr lang="zh-CN" altLang="en-US"/>
        </a:p>
      </dgm:t>
    </dgm:pt>
    <dgm:pt modelId="{D3F23B3E-58D8-4900-917E-3E861012725D}">
      <dgm:prSet/>
      <dgm:spPr/>
      <dgm:t>
        <a:bodyPr/>
        <a:lstStyle/>
        <a:p>
          <a:r>
            <a:rPr lang="zh-CN" dirty="0"/>
            <a:t>为了找到可以喝的水，一次又一次遇到困难、解决困难，故事写得一波三折，写得具体生动。</a:t>
          </a:r>
        </a:p>
      </dgm:t>
    </dgm:pt>
    <dgm:pt modelId="{7D5AD6D1-CC13-40F4-A12F-E3E9A2ACA22A}" type="parTrans" cxnId="{3ECFD4BD-0D93-4BAF-80ED-7F976AED67B8}">
      <dgm:prSet/>
      <dgm:spPr/>
      <dgm:t>
        <a:bodyPr/>
        <a:lstStyle/>
        <a:p>
          <a:endParaRPr lang="zh-CN" altLang="en-US"/>
        </a:p>
      </dgm:t>
    </dgm:pt>
    <dgm:pt modelId="{266BB35F-4276-4469-A7A2-0AB3140E52BA}" type="sibTrans" cxnId="{3ECFD4BD-0D93-4BAF-80ED-7F976AED67B8}">
      <dgm:prSet/>
      <dgm:spPr/>
      <dgm:t>
        <a:bodyPr/>
        <a:lstStyle/>
        <a:p>
          <a:endParaRPr lang="zh-CN" altLang="en-US"/>
        </a:p>
      </dgm:t>
    </dgm:pt>
    <dgm:pt modelId="{654A359A-ABE7-480A-8405-CEF50AF12D7F}">
      <dgm:prSet/>
      <dgm:spPr/>
      <dgm:t>
        <a:bodyPr/>
        <a:lstStyle/>
        <a:p>
          <a:r>
            <a:rPr lang="en-US" altLang="zh-CN" b="1" dirty="0"/>
            <a:t>3.</a:t>
          </a:r>
          <a:r>
            <a:rPr lang="zh-CN" b="1" dirty="0"/>
            <a:t>刻画心理</a:t>
          </a:r>
          <a:endParaRPr lang="zh-CN" dirty="0"/>
        </a:p>
      </dgm:t>
    </dgm:pt>
    <dgm:pt modelId="{CD1680B1-B15D-4EEC-BFD5-330871771A40}" type="parTrans" cxnId="{DEAFFD2E-5AC6-4D06-961E-CF6F7EAEF1A1}">
      <dgm:prSet/>
      <dgm:spPr/>
      <dgm:t>
        <a:bodyPr/>
        <a:lstStyle/>
        <a:p>
          <a:endParaRPr lang="zh-CN" altLang="en-US"/>
        </a:p>
      </dgm:t>
    </dgm:pt>
    <dgm:pt modelId="{12684EAF-7DCA-4E96-BCBC-BF4A3F1113EC}" type="sibTrans" cxnId="{DEAFFD2E-5AC6-4D06-961E-CF6F7EAEF1A1}">
      <dgm:prSet/>
      <dgm:spPr/>
      <dgm:t>
        <a:bodyPr/>
        <a:lstStyle/>
        <a:p>
          <a:endParaRPr lang="zh-CN" altLang="en-US"/>
        </a:p>
      </dgm:t>
    </dgm:pt>
    <dgm:pt modelId="{F1BD1735-E7D8-4BA9-B88D-3CE99986C56E}">
      <dgm:prSet/>
      <dgm:spPr/>
      <dgm:t>
        <a:bodyPr/>
        <a:lstStyle/>
        <a:p>
          <a:r>
            <a:rPr lang="zh-CN" dirty="0"/>
            <a:t>作者通过动作和语言描写刻画人物内心，把人物写得栩栩如生。</a:t>
          </a:r>
        </a:p>
      </dgm:t>
    </dgm:pt>
    <dgm:pt modelId="{0359B205-1EE2-4D05-9169-50D5006AFB1F}" type="parTrans" cxnId="{AA54A4AA-C456-455B-BE65-4B42503FEC34}">
      <dgm:prSet/>
      <dgm:spPr/>
      <dgm:t>
        <a:bodyPr/>
        <a:lstStyle/>
        <a:p>
          <a:endParaRPr lang="zh-CN" altLang="en-US"/>
        </a:p>
      </dgm:t>
    </dgm:pt>
    <dgm:pt modelId="{88DB79A2-DF7D-48FD-9D3B-F5837F07850E}" type="sibTrans" cxnId="{AA54A4AA-C456-455B-BE65-4B42503FEC34}">
      <dgm:prSet/>
      <dgm:spPr/>
      <dgm:t>
        <a:bodyPr/>
        <a:lstStyle/>
        <a:p>
          <a:endParaRPr lang="zh-CN" altLang="en-US"/>
        </a:p>
      </dgm:t>
    </dgm:pt>
    <dgm:pt modelId="{FADB183D-A3F4-4CB9-A133-A49FF8045717}" type="pres">
      <dgm:prSet presAssocID="{AFFE6D6E-ADF5-450C-9BCC-D2576740C9A4}" presName="diagram" presStyleCnt="0">
        <dgm:presLayoutVars>
          <dgm:dir/>
          <dgm:animLvl val="lvl"/>
          <dgm:resizeHandles val="exact"/>
        </dgm:presLayoutVars>
      </dgm:prSet>
      <dgm:spPr/>
      <dgm:t>
        <a:bodyPr/>
        <a:lstStyle/>
        <a:p>
          <a:endParaRPr lang="zh-CN" altLang="en-US"/>
        </a:p>
      </dgm:t>
    </dgm:pt>
    <dgm:pt modelId="{35638AC9-6869-4180-8F60-D96C8CE533F6}" type="pres">
      <dgm:prSet presAssocID="{1560B475-A0C2-406B-8717-4124CF567C75}" presName="compNode" presStyleCnt="0"/>
      <dgm:spPr/>
    </dgm:pt>
    <dgm:pt modelId="{39500EAF-69D8-4D72-B2AA-67133E3A04ED}" type="pres">
      <dgm:prSet presAssocID="{1560B475-A0C2-406B-8717-4124CF567C75}" presName="childRect" presStyleLbl="bgAcc1" presStyleIdx="0" presStyleCnt="3">
        <dgm:presLayoutVars>
          <dgm:bulletEnabled val="1"/>
        </dgm:presLayoutVars>
      </dgm:prSet>
      <dgm:spPr/>
      <dgm:t>
        <a:bodyPr/>
        <a:lstStyle/>
        <a:p>
          <a:endParaRPr lang="zh-CN" altLang="en-US"/>
        </a:p>
      </dgm:t>
    </dgm:pt>
    <dgm:pt modelId="{3586A600-8DDB-4B46-A376-5C5045D0AA7A}" type="pres">
      <dgm:prSet presAssocID="{1560B475-A0C2-406B-8717-4124CF567C75}" presName="parentText" presStyleLbl="node1" presStyleIdx="0" presStyleCnt="0">
        <dgm:presLayoutVars>
          <dgm:chMax val="0"/>
          <dgm:bulletEnabled val="1"/>
        </dgm:presLayoutVars>
      </dgm:prSet>
      <dgm:spPr/>
      <dgm:t>
        <a:bodyPr/>
        <a:lstStyle/>
        <a:p>
          <a:endParaRPr lang="zh-CN" altLang="en-US"/>
        </a:p>
      </dgm:t>
    </dgm:pt>
    <dgm:pt modelId="{1F1B8A9D-7321-4239-AD51-FEB84BC76224}" type="pres">
      <dgm:prSet presAssocID="{1560B475-A0C2-406B-8717-4124CF567C75}" presName="parentRect" presStyleLbl="alignNode1" presStyleIdx="0" presStyleCnt="3"/>
      <dgm:spPr/>
      <dgm:t>
        <a:bodyPr/>
        <a:lstStyle/>
        <a:p>
          <a:endParaRPr lang="zh-CN" altLang="en-US"/>
        </a:p>
      </dgm:t>
    </dgm:pt>
    <dgm:pt modelId="{03F38066-A1ED-4D59-8465-830F02F69D80}" type="pres">
      <dgm:prSet presAssocID="{1560B475-A0C2-406B-8717-4124CF567C75}" presName="adorn" presStyleLbl="fgAccFollow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dgm:spPr>
      <dgm:t>
        <a:bodyPr/>
        <a:lstStyle/>
        <a:p>
          <a:endParaRPr lang="zh-CN" altLang="en-US"/>
        </a:p>
      </dgm:t>
      <dgm:extLst>
        <a:ext uri="{E40237B7-FDA0-4F09-8148-C483321AD2D9}">
          <dgm14:cNvPr xmlns:dgm14="http://schemas.microsoft.com/office/drawing/2010/diagram" id="0" name="" descr="聊天"/>
        </a:ext>
      </dgm:extLst>
    </dgm:pt>
    <dgm:pt modelId="{0F8F3A15-1EC2-4C49-BE49-D5B03F7FCE5F}" type="pres">
      <dgm:prSet presAssocID="{36DD91FA-BCF8-44FF-99CA-7CD17EBE2EE6}" presName="sibTrans" presStyleLbl="sibTrans2D1" presStyleIdx="0" presStyleCnt="0"/>
      <dgm:spPr/>
      <dgm:t>
        <a:bodyPr/>
        <a:lstStyle/>
        <a:p>
          <a:endParaRPr lang="zh-CN" altLang="en-US"/>
        </a:p>
      </dgm:t>
    </dgm:pt>
    <dgm:pt modelId="{3DF8D8B5-E62F-4C06-AD97-FCBE45801E6C}" type="pres">
      <dgm:prSet presAssocID="{D11035C4-D766-4981-8DC9-525B8C329EEB}" presName="compNode" presStyleCnt="0"/>
      <dgm:spPr/>
    </dgm:pt>
    <dgm:pt modelId="{11DFC98E-E12C-447B-948B-25DB3CD24C49}" type="pres">
      <dgm:prSet presAssocID="{D11035C4-D766-4981-8DC9-525B8C329EEB}" presName="childRect" presStyleLbl="bgAcc1" presStyleIdx="1" presStyleCnt="3">
        <dgm:presLayoutVars>
          <dgm:bulletEnabled val="1"/>
        </dgm:presLayoutVars>
      </dgm:prSet>
      <dgm:spPr/>
      <dgm:t>
        <a:bodyPr/>
        <a:lstStyle/>
        <a:p>
          <a:endParaRPr lang="zh-CN" altLang="en-US"/>
        </a:p>
      </dgm:t>
    </dgm:pt>
    <dgm:pt modelId="{B23690B9-877B-4CD3-B8BC-066CB4773D8A}" type="pres">
      <dgm:prSet presAssocID="{D11035C4-D766-4981-8DC9-525B8C329EEB}" presName="parentText" presStyleLbl="node1" presStyleIdx="0" presStyleCnt="0">
        <dgm:presLayoutVars>
          <dgm:chMax val="0"/>
          <dgm:bulletEnabled val="1"/>
        </dgm:presLayoutVars>
      </dgm:prSet>
      <dgm:spPr/>
      <dgm:t>
        <a:bodyPr/>
        <a:lstStyle/>
        <a:p>
          <a:endParaRPr lang="zh-CN" altLang="en-US"/>
        </a:p>
      </dgm:t>
    </dgm:pt>
    <dgm:pt modelId="{2FFBD13C-C1B2-439F-995D-463FBDC68A3B}" type="pres">
      <dgm:prSet presAssocID="{D11035C4-D766-4981-8DC9-525B8C329EEB}" presName="parentRect" presStyleLbl="alignNode1" presStyleIdx="1" presStyleCnt="3"/>
      <dgm:spPr/>
      <dgm:t>
        <a:bodyPr/>
        <a:lstStyle/>
        <a:p>
          <a:endParaRPr lang="zh-CN" altLang="en-US"/>
        </a:p>
      </dgm:t>
    </dgm:pt>
    <dgm:pt modelId="{81B136B9-D847-4D29-B6D4-5A0179C465FE}" type="pres">
      <dgm:prSet presAssocID="{D11035C4-D766-4981-8DC9-525B8C329EEB}" presName="adorn" presStyleLbl="fgAccFollow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dgm:spPr>
      <dgm:t>
        <a:bodyPr/>
        <a:lstStyle/>
        <a:p>
          <a:endParaRPr lang="zh-CN" altLang="en-US"/>
        </a:p>
      </dgm:t>
      <dgm:extLst>
        <a:ext uri="{E40237B7-FDA0-4F09-8148-C483321AD2D9}">
          <dgm14:cNvPr xmlns:dgm14="http://schemas.microsoft.com/office/drawing/2010/diagram" id="0" name="" descr="丘陵场景"/>
        </a:ext>
      </dgm:extLst>
    </dgm:pt>
    <dgm:pt modelId="{2C992BED-A3F7-473A-9B4E-ED31C6BFC31A}" type="pres">
      <dgm:prSet presAssocID="{B1A6FDA0-46F5-4A09-B26C-F6A7744CBA5A}" presName="sibTrans" presStyleLbl="sibTrans2D1" presStyleIdx="0" presStyleCnt="0"/>
      <dgm:spPr/>
      <dgm:t>
        <a:bodyPr/>
        <a:lstStyle/>
        <a:p>
          <a:endParaRPr lang="zh-CN" altLang="en-US"/>
        </a:p>
      </dgm:t>
    </dgm:pt>
    <dgm:pt modelId="{86ACBA5E-F861-463A-8488-8EA88F80234C}" type="pres">
      <dgm:prSet presAssocID="{654A359A-ABE7-480A-8405-CEF50AF12D7F}" presName="compNode" presStyleCnt="0"/>
      <dgm:spPr/>
    </dgm:pt>
    <dgm:pt modelId="{81CA3962-1DFE-422C-9862-437F9B0002F7}" type="pres">
      <dgm:prSet presAssocID="{654A359A-ABE7-480A-8405-CEF50AF12D7F}" presName="childRect" presStyleLbl="bgAcc1" presStyleIdx="2" presStyleCnt="3">
        <dgm:presLayoutVars>
          <dgm:bulletEnabled val="1"/>
        </dgm:presLayoutVars>
      </dgm:prSet>
      <dgm:spPr/>
      <dgm:t>
        <a:bodyPr/>
        <a:lstStyle/>
        <a:p>
          <a:endParaRPr lang="zh-CN" altLang="en-US"/>
        </a:p>
      </dgm:t>
    </dgm:pt>
    <dgm:pt modelId="{747792FF-6DB6-4DAF-9816-54ECF397FE43}" type="pres">
      <dgm:prSet presAssocID="{654A359A-ABE7-480A-8405-CEF50AF12D7F}" presName="parentText" presStyleLbl="node1" presStyleIdx="0" presStyleCnt="0">
        <dgm:presLayoutVars>
          <dgm:chMax val="0"/>
          <dgm:bulletEnabled val="1"/>
        </dgm:presLayoutVars>
      </dgm:prSet>
      <dgm:spPr/>
      <dgm:t>
        <a:bodyPr/>
        <a:lstStyle/>
        <a:p>
          <a:endParaRPr lang="zh-CN" altLang="en-US"/>
        </a:p>
      </dgm:t>
    </dgm:pt>
    <dgm:pt modelId="{289E8C87-DCA9-4A89-84FE-DEC559AA794B}" type="pres">
      <dgm:prSet presAssocID="{654A359A-ABE7-480A-8405-CEF50AF12D7F}" presName="parentRect" presStyleLbl="alignNode1" presStyleIdx="2" presStyleCnt="3"/>
      <dgm:spPr/>
      <dgm:t>
        <a:bodyPr/>
        <a:lstStyle/>
        <a:p>
          <a:endParaRPr lang="zh-CN" altLang="en-US"/>
        </a:p>
      </dgm:t>
    </dgm:pt>
    <dgm:pt modelId="{C87FC5FB-CF3E-4344-8C19-E15AD9D6DBBC}" type="pres">
      <dgm:prSet presAssocID="{654A359A-ABE7-480A-8405-CEF50AF12D7F}" presName="adorn" presStyleLbl="fgAccFollow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dgm:spPr>
      <dgm:t>
        <a:bodyPr/>
        <a:lstStyle/>
        <a:p>
          <a:endParaRPr lang="zh-CN" altLang="en-US"/>
        </a:p>
      </dgm:t>
      <dgm:extLst>
        <a:ext uri="{E40237B7-FDA0-4F09-8148-C483321AD2D9}">
          <dgm14:cNvPr xmlns:dgm14="http://schemas.microsoft.com/office/drawing/2010/diagram" id="0" name="" descr="靶心"/>
        </a:ext>
      </dgm:extLst>
    </dgm:pt>
  </dgm:ptLst>
  <dgm:cxnLst>
    <dgm:cxn modelId="{1C6FB4D7-5161-4007-B6F5-3E7D85E4841D}" srcId="{AFFE6D6E-ADF5-450C-9BCC-D2576740C9A4}" destId="{1560B475-A0C2-406B-8717-4124CF567C75}" srcOrd="0" destOrd="0" parTransId="{6AA79B07-8DCF-4666-B7AA-9607D9D11EB3}" sibTransId="{36DD91FA-BCF8-44FF-99CA-7CD17EBE2EE6}"/>
    <dgm:cxn modelId="{3ECFD4BD-0D93-4BAF-80ED-7F976AED67B8}" srcId="{D11035C4-D766-4981-8DC9-525B8C329EEB}" destId="{D3F23B3E-58D8-4900-917E-3E861012725D}" srcOrd="0" destOrd="0" parTransId="{7D5AD6D1-CC13-40F4-A12F-E3E9A2ACA22A}" sibTransId="{266BB35F-4276-4469-A7A2-0AB3140E52BA}"/>
    <dgm:cxn modelId="{20AADB58-9D39-440F-A8FA-AAD0FDCC0777}" type="presOf" srcId="{36DD91FA-BCF8-44FF-99CA-7CD17EBE2EE6}" destId="{0F8F3A15-1EC2-4C49-BE49-D5B03F7FCE5F}" srcOrd="0" destOrd="0" presId="urn:microsoft.com/office/officeart/2005/8/layout/bList2"/>
    <dgm:cxn modelId="{720BF256-4849-4D11-8E83-5E202A539C6A}" type="presOf" srcId="{D11035C4-D766-4981-8DC9-525B8C329EEB}" destId="{B23690B9-877B-4CD3-B8BC-066CB4773D8A}" srcOrd="0" destOrd="0" presId="urn:microsoft.com/office/officeart/2005/8/layout/bList2"/>
    <dgm:cxn modelId="{F07F07F3-749B-435B-8EBB-35BD7D09F99D}" type="presOf" srcId="{B1A6FDA0-46F5-4A09-B26C-F6A7744CBA5A}" destId="{2C992BED-A3F7-473A-9B4E-ED31C6BFC31A}" srcOrd="0" destOrd="0" presId="urn:microsoft.com/office/officeart/2005/8/layout/bList2"/>
    <dgm:cxn modelId="{AC0AA3F5-DA59-4708-8CE3-21944CD0C193}" type="presOf" srcId="{D3F23B3E-58D8-4900-917E-3E861012725D}" destId="{11DFC98E-E12C-447B-948B-25DB3CD24C49}" srcOrd="0" destOrd="0" presId="urn:microsoft.com/office/officeart/2005/8/layout/bList2"/>
    <dgm:cxn modelId="{AA54A4AA-C456-455B-BE65-4B42503FEC34}" srcId="{654A359A-ABE7-480A-8405-CEF50AF12D7F}" destId="{F1BD1735-E7D8-4BA9-B88D-3CE99986C56E}" srcOrd="0" destOrd="0" parTransId="{0359B205-1EE2-4D05-9169-50D5006AFB1F}" sibTransId="{88DB79A2-DF7D-48FD-9D3B-F5837F07850E}"/>
    <dgm:cxn modelId="{8C381A9B-2F62-4B16-BADB-92EE960DB132}" type="presOf" srcId="{1560B475-A0C2-406B-8717-4124CF567C75}" destId="{3586A600-8DDB-4B46-A376-5C5045D0AA7A}" srcOrd="0" destOrd="0" presId="urn:microsoft.com/office/officeart/2005/8/layout/bList2"/>
    <dgm:cxn modelId="{AF9DD20D-A3FE-4938-A142-D82533633060}" type="presOf" srcId="{1560B475-A0C2-406B-8717-4124CF567C75}" destId="{1F1B8A9D-7321-4239-AD51-FEB84BC76224}" srcOrd="1" destOrd="0" presId="urn:microsoft.com/office/officeart/2005/8/layout/bList2"/>
    <dgm:cxn modelId="{96BD0702-3F4D-4BE9-9C48-54BDB3D3585F}" type="presOf" srcId="{F1BD1735-E7D8-4BA9-B88D-3CE99986C56E}" destId="{81CA3962-1DFE-422C-9862-437F9B0002F7}" srcOrd="0" destOrd="0" presId="urn:microsoft.com/office/officeart/2005/8/layout/bList2"/>
    <dgm:cxn modelId="{4E351FF5-5036-4F02-8A4C-2EC8CD56DE2E}" srcId="{AFFE6D6E-ADF5-450C-9BCC-D2576740C9A4}" destId="{D11035C4-D766-4981-8DC9-525B8C329EEB}" srcOrd="1" destOrd="0" parTransId="{0AEE3A71-DFD5-4174-8A5E-763CE3959276}" sibTransId="{B1A6FDA0-46F5-4A09-B26C-F6A7744CBA5A}"/>
    <dgm:cxn modelId="{087A8BC7-DDAE-4A6A-890B-8FA1C900F94F}" srcId="{1560B475-A0C2-406B-8717-4124CF567C75}" destId="{9C233FAD-076B-4BAC-A383-9B9176905253}" srcOrd="0" destOrd="0" parTransId="{4C0FA46B-1E05-4484-8BCB-372BE7AA836D}" sibTransId="{3BC728F3-395B-4C43-9E87-52812D1D6015}"/>
    <dgm:cxn modelId="{8DDE1758-813E-49B3-B85A-7ADD44391458}" type="presOf" srcId="{9C233FAD-076B-4BAC-A383-9B9176905253}" destId="{39500EAF-69D8-4D72-B2AA-67133E3A04ED}" srcOrd="0" destOrd="0" presId="urn:microsoft.com/office/officeart/2005/8/layout/bList2"/>
    <dgm:cxn modelId="{69E9A59B-A9B9-4DDB-A3DD-F6A15A90F4C7}" type="presOf" srcId="{AFFE6D6E-ADF5-450C-9BCC-D2576740C9A4}" destId="{FADB183D-A3F4-4CB9-A133-A49FF8045717}" srcOrd="0" destOrd="0" presId="urn:microsoft.com/office/officeart/2005/8/layout/bList2"/>
    <dgm:cxn modelId="{696922B0-5819-4D25-A740-E84A0F694CBC}" type="presOf" srcId="{D11035C4-D766-4981-8DC9-525B8C329EEB}" destId="{2FFBD13C-C1B2-439F-995D-463FBDC68A3B}" srcOrd="1" destOrd="0" presId="urn:microsoft.com/office/officeart/2005/8/layout/bList2"/>
    <dgm:cxn modelId="{DEAFFD2E-5AC6-4D06-961E-CF6F7EAEF1A1}" srcId="{AFFE6D6E-ADF5-450C-9BCC-D2576740C9A4}" destId="{654A359A-ABE7-480A-8405-CEF50AF12D7F}" srcOrd="2" destOrd="0" parTransId="{CD1680B1-B15D-4EEC-BFD5-330871771A40}" sibTransId="{12684EAF-7DCA-4E96-BCBC-BF4A3F1113EC}"/>
    <dgm:cxn modelId="{354B6655-2BAD-48B5-B43B-F80AF95F209F}" type="presOf" srcId="{654A359A-ABE7-480A-8405-CEF50AF12D7F}" destId="{747792FF-6DB6-4DAF-9816-54ECF397FE43}" srcOrd="0" destOrd="0" presId="urn:microsoft.com/office/officeart/2005/8/layout/bList2"/>
    <dgm:cxn modelId="{4B2F415C-A499-461C-82CE-3F4611D830A7}" type="presOf" srcId="{654A359A-ABE7-480A-8405-CEF50AF12D7F}" destId="{289E8C87-DCA9-4A89-84FE-DEC559AA794B}" srcOrd="1" destOrd="0" presId="urn:microsoft.com/office/officeart/2005/8/layout/bList2"/>
    <dgm:cxn modelId="{74B75B87-6FC9-47AC-9A17-69ADCBFAC92D}" type="presParOf" srcId="{FADB183D-A3F4-4CB9-A133-A49FF8045717}" destId="{35638AC9-6869-4180-8F60-D96C8CE533F6}" srcOrd="0" destOrd="0" presId="urn:microsoft.com/office/officeart/2005/8/layout/bList2"/>
    <dgm:cxn modelId="{DBF604CA-B5EB-4880-A349-EBE3AF78077E}" type="presParOf" srcId="{35638AC9-6869-4180-8F60-D96C8CE533F6}" destId="{39500EAF-69D8-4D72-B2AA-67133E3A04ED}" srcOrd="0" destOrd="0" presId="urn:microsoft.com/office/officeart/2005/8/layout/bList2"/>
    <dgm:cxn modelId="{E275EE69-DAF0-416F-BECF-E9901D702408}" type="presParOf" srcId="{35638AC9-6869-4180-8F60-D96C8CE533F6}" destId="{3586A600-8DDB-4B46-A376-5C5045D0AA7A}" srcOrd="1" destOrd="0" presId="urn:microsoft.com/office/officeart/2005/8/layout/bList2"/>
    <dgm:cxn modelId="{3C64E5C9-84D0-43FC-9C8B-DA8DDB9551F5}" type="presParOf" srcId="{35638AC9-6869-4180-8F60-D96C8CE533F6}" destId="{1F1B8A9D-7321-4239-AD51-FEB84BC76224}" srcOrd="2" destOrd="0" presId="urn:microsoft.com/office/officeart/2005/8/layout/bList2"/>
    <dgm:cxn modelId="{AC52346F-32AE-42A9-9255-C23A94C26711}" type="presParOf" srcId="{35638AC9-6869-4180-8F60-D96C8CE533F6}" destId="{03F38066-A1ED-4D59-8465-830F02F69D80}" srcOrd="3" destOrd="0" presId="urn:microsoft.com/office/officeart/2005/8/layout/bList2"/>
    <dgm:cxn modelId="{97313438-3C34-47CD-88DB-87DAFCD1297C}" type="presParOf" srcId="{FADB183D-A3F4-4CB9-A133-A49FF8045717}" destId="{0F8F3A15-1EC2-4C49-BE49-D5B03F7FCE5F}" srcOrd="1" destOrd="0" presId="urn:microsoft.com/office/officeart/2005/8/layout/bList2"/>
    <dgm:cxn modelId="{7AC3C26B-7FD3-4B43-BE51-298547B9EF7A}" type="presParOf" srcId="{FADB183D-A3F4-4CB9-A133-A49FF8045717}" destId="{3DF8D8B5-E62F-4C06-AD97-FCBE45801E6C}" srcOrd="2" destOrd="0" presId="urn:microsoft.com/office/officeart/2005/8/layout/bList2"/>
    <dgm:cxn modelId="{F02198C2-6767-4C86-9E6C-B2F1DC5DB92E}" type="presParOf" srcId="{3DF8D8B5-E62F-4C06-AD97-FCBE45801E6C}" destId="{11DFC98E-E12C-447B-948B-25DB3CD24C49}" srcOrd="0" destOrd="0" presId="urn:microsoft.com/office/officeart/2005/8/layout/bList2"/>
    <dgm:cxn modelId="{3EBA7A66-B5C4-4D05-86B9-06BB79B14E8A}" type="presParOf" srcId="{3DF8D8B5-E62F-4C06-AD97-FCBE45801E6C}" destId="{B23690B9-877B-4CD3-B8BC-066CB4773D8A}" srcOrd="1" destOrd="0" presId="urn:microsoft.com/office/officeart/2005/8/layout/bList2"/>
    <dgm:cxn modelId="{872DC231-89B7-4551-8C0B-B290F50A62C2}" type="presParOf" srcId="{3DF8D8B5-E62F-4C06-AD97-FCBE45801E6C}" destId="{2FFBD13C-C1B2-439F-995D-463FBDC68A3B}" srcOrd="2" destOrd="0" presId="urn:microsoft.com/office/officeart/2005/8/layout/bList2"/>
    <dgm:cxn modelId="{448EDEFA-2B3A-4D06-A36F-C0A321F0C885}" type="presParOf" srcId="{3DF8D8B5-E62F-4C06-AD97-FCBE45801E6C}" destId="{81B136B9-D847-4D29-B6D4-5A0179C465FE}" srcOrd="3" destOrd="0" presId="urn:microsoft.com/office/officeart/2005/8/layout/bList2"/>
    <dgm:cxn modelId="{B7CAA93C-4326-4FFF-BA9C-8B9F325C8E54}" type="presParOf" srcId="{FADB183D-A3F4-4CB9-A133-A49FF8045717}" destId="{2C992BED-A3F7-473A-9B4E-ED31C6BFC31A}" srcOrd="3" destOrd="0" presId="urn:microsoft.com/office/officeart/2005/8/layout/bList2"/>
    <dgm:cxn modelId="{AB162205-CB7F-4331-A256-C45157FB0059}" type="presParOf" srcId="{FADB183D-A3F4-4CB9-A133-A49FF8045717}" destId="{86ACBA5E-F861-463A-8488-8EA88F80234C}" srcOrd="4" destOrd="0" presId="urn:microsoft.com/office/officeart/2005/8/layout/bList2"/>
    <dgm:cxn modelId="{507664BC-68B8-4A66-8505-260507689FDB}" type="presParOf" srcId="{86ACBA5E-F861-463A-8488-8EA88F80234C}" destId="{81CA3962-1DFE-422C-9862-437F9B0002F7}" srcOrd="0" destOrd="0" presId="urn:microsoft.com/office/officeart/2005/8/layout/bList2"/>
    <dgm:cxn modelId="{9009BA03-7FFC-4371-8B3F-FCAD9DABEC1C}" type="presParOf" srcId="{86ACBA5E-F861-463A-8488-8EA88F80234C}" destId="{747792FF-6DB6-4DAF-9816-54ECF397FE43}" srcOrd="1" destOrd="0" presId="urn:microsoft.com/office/officeart/2005/8/layout/bList2"/>
    <dgm:cxn modelId="{67BACEF1-017D-4010-B5E7-236715F32276}" type="presParOf" srcId="{86ACBA5E-F861-463A-8488-8EA88F80234C}" destId="{289E8C87-DCA9-4A89-84FE-DEC559AA794B}" srcOrd="2" destOrd="0" presId="urn:microsoft.com/office/officeart/2005/8/layout/bList2"/>
    <dgm:cxn modelId="{FB6A234A-16B2-4F7A-8192-D4BDD64D30B5}" type="presParOf" srcId="{86ACBA5E-F861-463A-8488-8EA88F80234C}" destId="{C87FC5FB-CF3E-4344-8C19-E15AD9D6DBBC}"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pPr/>
              <a:t>2023/11/1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pPr/>
              <a:t>‹#›</a:t>
            </a:fld>
            <a:endParaRPr lang="zh-CN" altLang="en-US"/>
          </a:p>
        </p:txBody>
      </p:sp>
    </p:spTree>
    <p:extLst>
      <p:ext uri="{BB962C8B-B14F-4D97-AF65-F5344CB8AC3E}">
        <p14:creationId xmlns:p14="http://schemas.microsoft.com/office/powerpoint/2010/main" val="1872634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pPr/>
              <a:t>2023/11/1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pPr/>
              <a:t>‹#›</a:t>
            </a:fld>
            <a:endParaRPr lang="zh-CN" altLang="en-US"/>
          </a:p>
        </p:txBody>
      </p:sp>
    </p:spTree>
    <p:extLst>
      <p:ext uri="{BB962C8B-B14F-4D97-AF65-F5344CB8AC3E}">
        <p14:creationId xmlns:p14="http://schemas.microsoft.com/office/powerpoint/2010/main" val="32288140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201666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13</a:t>
            </a:fld>
            <a:endParaRPr lang="zh-CN" altLang="en-US"/>
          </a:p>
        </p:txBody>
      </p:sp>
    </p:spTree>
    <p:extLst>
      <p:ext uri="{BB962C8B-B14F-4D97-AF65-F5344CB8AC3E}">
        <p14:creationId xmlns:p14="http://schemas.microsoft.com/office/powerpoint/2010/main" val="3003486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8093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028384" y="123478"/>
            <a:ext cx="915984" cy="360040"/>
          </a:xfrm>
          <a:prstGeom prst="rect">
            <a:avLst/>
          </a:prstGeom>
        </p:spPr>
      </p:pic>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extBox 1"/>
          <p:cNvSpPr txBox="1"/>
          <p:nvPr userDrawn="1"/>
        </p:nvSpPr>
        <p:spPr>
          <a:xfrm>
            <a:off x="179512" y="98748"/>
            <a:ext cx="1723549" cy="276999"/>
          </a:xfrm>
          <a:prstGeom prst="rect">
            <a:avLst/>
          </a:prstGeom>
          <a:noFill/>
        </p:spPr>
        <p:txBody>
          <a:bodyPr wrap="none" rtlCol="0">
            <a:spAutoFit/>
          </a:bodyPr>
          <a:lstStyle/>
          <a:p>
            <a:r>
              <a:rPr lang="zh-CN" altLang="en-US" sz="1200" dirty="0">
                <a:latin typeface="黑体" panose="02010609060101010101" pitchFamily="49" charset="-122"/>
                <a:ea typeface="黑体" panose="02010609060101010101" pitchFamily="49" charset="-122"/>
              </a:rPr>
              <a:t>习作：神奇的探险之旅</a:t>
            </a:r>
          </a:p>
        </p:txBody>
      </p:sp>
      <p:sp>
        <p:nvSpPr>
          <p:cNvPr id="7" name="矩形 6"/>
          <p:cNvSpPr/>
          <p:nvPr userDrawn="1"/>
        </p:nvSpPr>
        <p:spPr>
          <a:xfrm flipH="1">
            <a:off x="0" y="4927500"/>
            <a:ext cx="9143999"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6" r:id="rId4"/>
    <p:sldLayoutId id="2147483657" r:id="rId5"/>
    <p:sldLayoutId id="2147483658" r:id="rId6"/>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slide" Target="slide35.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slide" Target="slide9.xml"/><Relationship Id="rId5" Type="http://schemas.openxmlformats.org/officeDocument/2006/relationships/image" Target="../media/image1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3.tiff"/><Relationship Id="rId3" Type="http://schemas.openxmlformats.org/officeDocument/2006/relationships/image" Target="../media/image18.png"/><Relationship Id="rId7" Type="http://schemas.openxmlformats.org/officeDocument/2006/relationships/image" Target="../media/image22.tif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tiff"/><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39.xml"/><Relationship Id="rId1" Type="http://schemas.openxmlformats.org/officeDocument/2006/relationships/slideLayout" Target="../slideLayouts/slideLayout5.xml"/><Relationship Id="rId5" Type="http://schemas.openxmlformats.org/officeDocument/2006/relationships/hyperlink" Target="&#33539;&#25991;2&#65306;&#38134;&#27827;&#27934;&#25506;&#38505;.pptx" TargetMode="External"/><Relationship Id="rId4" Type="http://schemas.openxmlformats.org/officeDocument/2006/relationships/hyperlink" Target="&#33539;&#25991;1&#65306;&#28909;&#24102;&#38632;&#26519;&#25506;&#38505;.pptx" TargetMode="Externa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3.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A80A2AEB-7036-4A43-5D00-B382542263B3}"/>
              </a:ext>
            </a:extLst>
          </p:cNvPr>
          <p:cNvSpPr txBox="1"/>
          <p:nvPr/>
        </p:nvSpPr>
        <p:spPr>
          <a:xfrm>
            <a:off x="5724128" y="885949"/>
            <a:ext cx="2503934" cy="461665"/>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en-US" altLang="zh-CN" sz="2400" b="1" dirty="0">
                <a:solidFill>
                  <a:srgbClr val="FF0000"/>
                </a:solidFill>
              </a:rPr>
              <a:t>QQ</a:t>
            </a:r>
            <a:r>
              <a:rPr lang="zh-CN" altLang="en-US" sz="2400" b="1" dirty="0">
                <a:solidFill>
                  <a:srgbClr val="FF0000"/>
                </a:solidFill>
              </a:rPr>
              <a:t>：</a:t>
            </a:r>
            <a:r>
              <a:rPr lang="en-US" altLang="zh-CN" sz="2400" b="1" dirty="0">
                <a:solidFill>
                  <a:srgbClr val="FF0000"/>
                </a:solidFill>
              </a:rPr>
              <a:t>263900239</a:t>
            </a:r>
            <a:endParaRPr lang="zh-CN" altLang="en-US" sz="2400" b="1" dirty="0">
              <a:solidFill>
                <a:srgbClr val="FF0000"/>
              </a:solidFill>
            </a:endParaRPr>
          </a:p>
        </p:txBody>
      </p:sp>
    </p:spTree>
    <p:extLst>
      <p:ext uri="{BB962C8B-B14F-4D97-AF65-F5344CB8AC3E}">
        <p14:creationId xmlns:p14="http://schemas.microsoft.com/office/powerpoint/2010/main" val="19951236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643042" y="1357304"/>
            <a:ext cx="5715040" cy="1624484"/>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50000"/>
              </a:lnSpc>
            </a:pPr>
            <a:r>
              <a:rPr lang="zh-CN" altLang="en-US" sz="3600" b="1" dirty="0">
                <a:latin typeface="黑体" panose="02010609060101010101" pitchFamily="49" charset="-122"/>
                <a:ea typeface="黑体" panose="02010609060101010101" pitchFamily="49" charset="-122"/>
              </a:rPr>
              <a:t>    你喜欢探险吗？你读过有关探险的书吗？</a:t>
            </a:r>
            <a:endParaRPr lang="zh-CN" altLang="en-US" sz="3600" b="1" dirty="0">
              <a:solidFill>
                <a:prstClr val="black"/>
              </a:solidFill>
              <a:latin typeface="黑体" pitchFamily="49" charset="-122"/>
              <a:ea typeface="黑体" pitchFamily="49" charset="-122"/>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207" y="3000378"/>
            <a:ext cx="1756295" cy="158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1526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1000100" y="590706"/>
            <a:ext cx="3143272" cy="3913053"/>
          </a:xfrm>
          <a:prstGeom prst="rect">
            <a:avLst/>
          </a:prstGeom>
          <a:noFill/>
          <a:ln w="9525">
            <a:noFill/>
            <a:miter lim="800000"/>
            <a:headEnd/>
            <a:tailEnd/>
          </a:ln>
          <a:effectLst/>
        </p:spPr>
      </p:pic>
      <p:sp>
        <p:nvSpPr>
          <p:cNvPr id="4" name="矩形 3"/>
          <p:cNvSpPr/>
          <p:nvPr/>
        </p:nvSpPr>
        <p:spPr>
          <a:xfrm>
            <a:off x="4429124" y="2571750"/>
            <a:ext cx="4071966" cy="2000548"/>
          </a:xfrm>
          <a:prstGeom prst="rect">
            <a:avLst/>
          </a:prstGeom>
        </p:spPr>
        <p:txBody>
          <a:bodyPr wrap="square">
            <a:spAutoFit/>
          </a:bodyPr>
          <a:lstStyle/>
          <a:p>
            <a:r>
              <a:rPr lang="en-US" altLang="zh-CN" sz="2400" b="1" dirty="0">
                <a:latin typeface="楷体" pitchFamily="49" charset="-122"/>
                <a:ea typeface="楷体" pitchFamily="49" charset="-122"/>
              </a:rPr>
              <a:t>    </a:t>
            </a:r>
            <a:r>
              <a:rPr lang="en-US" altLang="zh-CN" sz="2400" b="1" dirty="0" smtClean="0">
                <a:latin typeface="楷体" pitchFamily="49" charset="-122"/>
                <a:ea typeface="楷体" pitchFamily="49" charset="-122"/>
              </a:rPr>
              <a:t>1609</a:t>
            </a:r>
            <a:r>
              <a:rPr lang="zh-CN" altLang="en-US" sz="2400" b="1" dirty="0" smtClean="0">
                <a:latin typeface="楷体" pitchFamily="49" charset="-122"/>
                <a:ea typeface="楷体" pitchFamily="49" charset="-122"/>
              </a:rPr>
              <a:t>年</a:t>
            </a:r>
            <a:r>
              <a:rPr lang="zh-CN" altLang="en-US" sz="2400" b="1" dirty="0">
                <a:latin typeface="楷体" pitchFamily="49" charset="-122"/>
                <a:ea typeface="楷体" pitchFamily="49" charset="-122"/>
              </a:rPr>
              <a:t>，</a:t>
            </a:r>
            <a:r>
              <a:rPr lang="en-US" altLang="zh-CN" sz="2400" b="1" dirty="0" smtClean="0">
                <a:latin typeface="楷体" pitchFamily="49" charset="-122"/>
                <a:ea typeface="楷体" pitchFamily="49" charset="-122"/>
              </a:rPr>
              <a:t>22</a:t>
            </a:r>
            <a:r>
              <a:rPr lang="zh-CN" altLang="en-US" sz="2400" b="1" dirty="0" smtClean="0">
                <a:latin typeface="楷体" pitchFamily="49" charset="-122"/>
                <a:ea typeface="楷体" pitchFamily="49" charset="-122"/>
              </a:rPr>
              <a:t>岁</a:t>
            </a:r>
            <a:r>
              <a:rPr lang="zh-CN" altLang="en-US" sz="2400" b="1" dirty="0">
                <a:latin typeface="楷体" pitchFamily="49" charset="-122"/>
                <a:ea typeface="楷体" pitchFamily="49" charset="-122"/>
              </a:rPr>
              <a:t>的徐霞客开始外出旅行，直到明崇祯十四年（</a:t>
            </a:r>
            <a:r>
              <a:rPr lang="en-US" altLang="zh-CN" sz="2400" b="1" dirty="0" smtClean="0">
                <a:latin typeface="楷体" pitchFamily="49" charset="-122"/>
                <a:ea typeface="楷体" pitchFamily="49" charset="-122"/>
              </a:rPr>
              <a:t>1641</a:t>
            </a:r>
            <a:r>
              <a:rPr lang="zh-CN" altLang="en-US" sz="2400" b="1" dirty="0" smtClean="0">
                <a:latin typeface="楷体" pitchFamily="49" charset="-122"/>
                <a:ea typeface="楷体" pitchFamily="49" charset="-122"/>
              </a:rPr>
              <a:t>年</a:t>
            </a:r>
            <a:r>
              <a:rPr lang="zh-CN" altLang="en-US" sz="2400" b="1" dirty="0">
                <a:latin typeface="楷体" pitchFamily="49" charset="-122"/>
                <a:ea typeface="楷体" pitchFamily="49" charset="-122"/>
              </a:rPr>
              <a:t>）在云南旅途中去世，</a:t>
            </a:r>
            <a:r>
              <a:rPr lang="en-US" altLang="zh-CN" sz="2400" b="1" dirty="0" smtClean="0">
                <a:latin typeface="楷体" pitchFamily="49" charset="-122"/>
                <a:ea typeface="楷体" pitchFamily="49" charset="-122"/>
              </a:rPr>
              <a:t>32</a:t>
            </a:r>
            <a:r>
              <a:rPr lang="zh-CN" altLang="en-US" sz="2400" b="1" dirty="0" smtClean="0">
                <a:latin typeface="楷体" pitchFamily="49" charset="-122"/>
                <a:ea typeface="楷体" pitchFamily="49" charset="-122"/>
              </a:rPr>
              <a:t>年间</a:t>
            </a:r>
            <a:r>
              <a:rPr lang="zh-CN" altLang="en-US" sz="2400" b="1" dirty="0">
                <a:latin typeface="楷体" pitchFamily="49" charset="-122"/>
                <a:ea typeface="楷体" pitchFamily="49" charset="-122"/>
              </a:rPr>
              <a:t>基本上都在职业化的旅行生涯之中。</a:t>
            </a:r>
          </a:p>
        </p:txBody>
      </p:sp>
      <p:pic>
        <p:nvPicPr>
          <p:cNvPr id="1028" name="Picture 4"/>
          <p:cNvPicPr>
            <a:picLocks noChangeAspect="1" noChangeArrowheads="1"/>
          </p:cNvPicPr>
          <p:nvPr/>
        </p:nvPicPr>
        <p:blipFill>
          <a:blip r:embed="rId3"/>
          <a:srcRect/>
          <a:stretch>
            <a:fillRect/>
          </a:stretch>
        </p:blipFill>
        <p:spPr bwMode="auto">
          <a:xfrm>
            <a:off x="4643438" y="500048"/>
            <a:ext cx="3500462" cy="2091607"/>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1214414" y="582508"/>
            <a:ext cx="2928958" cy="4055909"/>
          </a:xfrm>
          <a:prstGeom prst="rect">
            <a:avLst/>
          </a:prstGeom>
          <a:noFill/>
          <a:ln w="9525">
            <a:noFill/>
            <a:miter lim="800000"/>
            <a:headEnd/>
            <a:tailEnd/>
          </a:ln>
          <a:effectLst/>
        </p:spPr>
      </p:pic>
      <p:sp>
        <p:nvSpPr>
          <p:cNvPr id="4" name="矩形 3"/>
          <p:cNvSpPr/>
          <p:nvPr/>
        </p:nvSpPr>
        <p:spPr>
          <a:xfrm>
            <a:off x="4067944" y="483518"/>
            <a:ext cx="4749678" cy="1938992"/>
          </a:xfrm>
          <a:prstGeom prst="rect">
            <a:avLst/>
          </a:prstGeom>
        </p:spPr>
        <p:txBody>
          <a:bodyPr wrap="square">
            <a:spAutoFit/>
          </a:bodyPr>
          <a:lstStyle/>
          <a:p>
            <a:r>
              <a:rPr lang="en-US" altLang="zh-CN" sz="2400" b="1" dirty="0">
                <a:latin typeface="楷体" pitchFamily="49" charset="-122"/>
                <a:ea typeface="楷体" pitchFamily="49" charset="-122"/>
              </a:rPr>
              <a:t>   《</a:t>
            </a:r>
            <a:r>
              <a:rPr lang="zh-CN" altLang="en-US" sz="2400" b="1" dirty="0">
                <a:latin typeface="楷体" pitchFamily="49" charset="-122"/>
                <a:ea typeface="楷体" pitchFamily="49" charset="-122"/>
              </a:rPr>
              <a:t>西游录</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一</a:t>
            </a:r>
            <a:r>
              <a:rPr lang="zh-CN" altLang="en-US" sz="2400" b="1" dirty="0" smtClean="0">
                <a:latin typeface="楷体" pitchFamily="49" charset="-122"/>
                <a:ea typeface="楷体" pitchFamily="49" charset="-122"/>
              </a:rPr>
              <a:t>书是中国</a:t>
            </a:r>
            <a:r>
              <a:rPr lang="zh-CN" altLang="en-US" sz="2400" b="1" dirty="0">
                <a:latin typeface="楷体" pitchFamily="49" charset="-122"/>
                <a:ea typeface="楷体" pitchFamily="49" charset="-122"/>
              </a:rPr>
              <a:t>元人关于西域见闻的游记。作者为元代著名政治家和学者耶律楚材</a:t>
            </a:r>
            <a:r>
              <a:rPr lang="zh-CN" altLang="en-US" sz="2400" b="1" dirty="0" smtClean="0">
                <a:latin typeface="楷体" pitchFamily="49" charset="-122"/>
                <a:ea typeface="楷体" pitchFamily="49" charset="-122"/>
              </a:rPr>
              <a:t>。耶律楚</a:t>
            </a:r>
            <a:r>
              <a:rPr lang="zh-CN" altLang="en-US" sz="2400" b="1" dirty="0">
                <a:latin typeface="楷体" pitchFamily="49" charset="-122"/>
                <a:ea typeface="楷体" pitchFamily="49" charset="-122"/>
              </a:rPr>
              <a:t>材的旅行线路，向后世生动再现了草原丝绸之路的历史轨迹。</a:t>
            </a:r>
          </a:p>
        </p:txBody>
      </p:sp>
      <p:pic>
        <p:nvPicPr>
          <p:cNvPr id="2052" name="Picture 4"/>
          <p:cNvPicPr>
            <a:picLocks noChangeAspect="1" noChangeArrowheads="1"/>
          </p:cNvPicPr>
          <p:nvPr/>
        </p:nvPicPr>
        <p:blipFill>
          <a:blip r:embed="rId3"/>
          <a:srcRect/>
          <a:stretch>
            <a:fillRect/>
          </a:stretch>
        </p:blipFill>
        <p:spPr bwMode="auto">
          <a:xfrm>
            <a:off x="4572000" y="2516855"/>
            <a:ext cx="3813667" cy="2143127"/>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928662" y="571486"/>
            <a:ext cx="3043555" cy="4112597"/>
          </a:xfrm>
          <a:prstGeom prst="rect">
            <a:avLst/>
          </a:prstGeom>
          <a:noFill/>
          <a:ln w="9525">
            <a:noFill/>
            <a:miter lim="800000"/>
            <a:headEnd/>
            <a:tailEnd/>
          </a:ln>
          <a:effectLst/>
        </p:spPr>
      </p:pic>
      <p:sp>
        <p:nvSpPr>
          <p:cNvPr id="3" name="矩形 2"/>
          <p:cNvSpPr/>
          <p:nvPr/>
        </p:nvSpPr>
        <p:spPr>
          <a:xfrm>
            <a:off x="3995936" y="571486"/>
            <a:ext cx="4677670" cy="1938992"/>
          </a:xfrm>
          <a:prstGeom prst="rect">
            <a:avLst/>
          </a:prstGeom>
        </p:spPr>
        <p:txBody>
          <a:bodyPr wrap="square">
            <a:spAutoFit/>
          </a:bodyPr>
          <a:lstStyle/>
          <a:p>
            <a:r>
              <a:rPr lang="en-US" altLang="zh-CN" sz="2400" b="1" dirty="0" smtClean="0">
                <a:latin typeface="楷体" pitchFamily="49" charset="-122"/>
                <a:ea typeface="楷体" pitchFamily="49" charset="-122"/>
              </a:rPr>
              <a:t>   《</a:t>
            </a:r>
            <a:r>
              <a:rPr lang="zh-CN" altLang="en-US" sz="2400" b="1" dirty="0">
                <a:latin typeface="楷体" pitchFamily="49" charset="-122"/>
                <a:ea typeface="楷体" pitchFamily="49" charset="-122"/>
              </a:rPr>
              <a:t>伟大的探险家</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讲述了世界上最伟大的四十余位探险家的故事，将他们的生活一一呈现，检视了他们的动机和激情，并将他们伟大功绩的来龙去脉交待清楚。</a:t>
            </a:r>
          </a:p>
        </p:txBody>
      </p:sp>
      <p:pic>
        <p:nvPicPr>
          <p:cNvPr id="6147" name="Picture 3"/>
          <p:cNvPicPr>
            <a:picLocks noChangeAspect="1" noChangeArrowheads="1"/>
          </p:cNvPicPr>
          <p:nvPr/>
        </p:nvPicPr>
        <p:blipFill>
          <a:blip r:embed="rId3"/>
          <a:srcRect/>
          <a:stretch>
            <a:fillRect/>
          </a:stretch>
        </p:blipFill>
        <p:spPr bwMode="auto">
          <a:xfrm>
            <a:off x="5220072" y="2643111"/>
            <a:ext cx="2724152" cy="18728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142976" y="571486"/>
            <a:ext cx="3071834" cy="3909607"/>
          </a:xfrm>
          <a:prstGeom prst="rect">
            <a:avLst/>
          </a:prstGeom>
          <a:noFill/>
          <a:ln w="9525">
            <a:noFill/>
            <a:miter lim="800000"/>
            <a:headEnd/>
            <a:tailEnd/>
          </a:ln>
          <a:effectLst/>
        </p:spPr>
      </p:pic>
      <p:sp>
        <p:nvSpPr>
          <p:cNvPr id="3" name="矩形 2"/>
          <p:cNvSpPr/>
          <p:nvPr/>
        </p:nvSpPr>
        <p:spPr>
          <a:xfrm>
            <a:off x="4357686" y="714362"/>
            <a:ext cx="4500594" cy="1938992"/>
          </a:xfrm>
          <a:prstGeom prst="rect">
            <a:avLst/>
          </a:prstGeom>
        </p:spPr>
        <p:txBody>
          <a:bodyPr wrap="square">
            <a:spAutoFit/>
          </a:bodyPr>
          <a:lstStyle/>
          <a:p>
            <a:r>
              <a:rPr lang="en-US" altLang="zh-CN" b="1" dirty="0"/>
              <a:t>      </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马可波罗行纪</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是世界</a:t>
            </a:r>
            <a:r>
              <a:rPr lang="zh-CN" altLang="en-US" sz="2400" b="1" dirty="0">
                <a:latin typeface="楷体" pitchFamily="49" charset="-122"/>
                <a:ea typeface="楷体" pitchFamily="49" charset="-122"/>
              </a:rPr>
              <a:t>历史</a:t>
            </a:r>
            <a:r>
              <a:rPr lang="zh-CN" altLang="en-US" sz="2400" b="1" dirty="0" smtClean="0">
                <a:latin typeface="楷体" pitchFamily="49" charset="-122"/>
                <a:ea typeface="楷体" pitchFamily="49" charset="-122"/>
              </a:rPr>
              <a:t>上首个</a:t>
            </a:r>
            <a:r>
              <a:rPr lang="zh-CN" altLang="en-US" sz="2400" b="1" dirty="0">
                <a:latin typeface="楷体" pitchFamily="49" charset="-122"/>
                <a:ea typeface="楷体" pitchFamily="49" charset="-122"/>
              </a:rPr>
              <a:t>将地大物博的中国向欧洲人作出报道的著作</a:t>
            </a:r>
            <a:r>
              <a:rPr lang="zh-CN" altLang="en-US" sz="2400" b="1" dirty="0" smtClean="0">
                <a:latin typeface="楷体" pitchFamily="49" charset="-122"/>
                <a:ea typeface="楷体" pitchFamily="49" charset="-122"/>
              </a:rPr>
              <a:t>。</a:t>
            </a:r>
            <a:endParaRPr lang="en-US" altLang="zh-CN" sz="2400" b="1" dirty="0" smtClean="0">
              <a:latin typeface="楷体" pitchFamily="49" charset="-122"/>
              <a:ea typeface="楷体" pitchFamily="49" charset="-122"/>
            </a:endParaRPr>
          </a:p>
          <a:p>
            <a:r>
              <a:rPr lang="zh-CN" altLang="en-US" sz="2400" b="1" dirty="0" smtClean="0">
                <a:solidFill>
                  <a:srgbClr val="191919"/>
                </a:solidFill>
                <a:latin typeface="楷体" pitchFamily="49" charset="-122"/>
                <a:ea typeface="楷体" pitchFamily="49" charset="-122"/>
              </a:rPr>
              <a:t>   马可波罗是世界</a:t>
            </a:r>
            <a:r>
              <a:rPr lang="zh-CN" altLang="en-US" sz="2400" b="1" dirty="0">
                <a:solidFill>
                  <a:srgbClr val="191919"/>
                </a:solidFill>
                <a:latin typeface="楷体" pitchFamily="49" charset="-122"/>
                <a:ea typeface="楷体" pitchFamily="49" charset="-122"/>
              </a:rPr>
              <a:t>著名的旅行家、商人</a:t>
            </a:r>
            <a:r>
              <a:rPr lang="zh-CN" altLang="en-US" sz="2400" dirty="0">
                <a:solidFill>
                  <a:srgbClr val="191919"/>
                </a:solidFill>
                <a:latin typeface="楷体" pitchFamily="49" charset="-122"/>
                <a:ea typeface="楷体" pitchFamily="49" charset="-122"/>
              </a:rPr>
              <a:t>。</a:t>
            </a:r>
            <a:endParaRPr lang="zh-CN" altLang="en-US" sz="2400" dirty="0">
              <a:latin typeface="楷体" pitchFamily="49" charset="-122"/>
              <a:ea typeface="楷体" pitchFamily="49" charset="-122"/>
            </a:endParaRPr>
          </a:p>
        </p:txBody>
      </p:sp>
      <p:pic>
        <p:nvPicPr>
          <p:cNvPr id="4101" name="Picture 5"/>
          <p:cNvPicPr>
            <a:picLocks noChangeAspect="1" noChangeArrowheads="1"/>
          </p:cNvPicPr>
          <p:nvPr/>
        </p:nvPicPr>
        <p:blipFill>
          <a:blip r:embed="rId3"/>
          <a:srcRect/>
          <a:stretch>
            <a:fillRect/>
          </a:stretch>
        </p:blipFill>
        <p:spPr bwMode="auto">
          <a:xfrm>
            <a:off x="4643438" y="2714626"/>
            <a:ext cx="3657268" cy="1771651"/>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00232" y="1571618"/>
            <a:ext cx="5572164" cy="1569660"/>
          </a:xfrm>
          <a:prstGeom prst="rect">
            <a:avLst/>
          </a:prstGeom>
        </p:spPr>
        <p:txBody>
          <a:bodyPr wrap="square">
            <a:spAutoFit/>
          </a:bodyPr>
          <a:lstStyle/>
          <a:p>
            <a:r>
              <a:rPr lang="zh-CN" altLang="en-US" sz="2800" b="1" dirty="0">
                <a:latin typeface="黑体" pitchFamily="2" charset="-122"/>
                <a:ea typeface="黑体" pitchFamily="2" charset="-122"/>
              </a:rPr>
              <a:t>    </a:t>
            </a:r>
            <a:r>
              <a:rPr lang="zh-CN" altLang="en-US" sz="3200" b="1" dirty="0">
                <a:latin typeface="黑体" pitchFamily="2" charset="-122"/>
                <a:ea typeface="黑体" pitchFamily="2" charset="-122"/>
              </a:rPr>
              <a:t>读万卷书，行万里路。读书与旅行，都是一场自我与世界的对话。</a:t>
            </a:r>
          </a:p>
        </p:txBody>
      </p:sp>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44" y="2500312"/>
            <a:ext cx="1635119" cy="176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207" y="3000378"/>
            <a:ext cx="1756295" cy="158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63D806BB-CABF-42E4-AED1-776F174DCAE3}"/>
              </a:ext>
            </a:extLst>
          </p:cNvPr>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Effect>
                      <a14:sharpenSoften amount="-50000"/>
                    </a14:imgEffect>
                  </a14:imgLayer>
                </a14:imgProps>
              </a:ext>
            </a:extLst>
          </a:blip>
          <a:srcRect t="12500" b="12500"/>
          <a:stretch>
            <a:fillRect/>
          </a:stretch>
        </p:blipFill>
        <p:spPr>
          <a:xfrm>
            <a:off x="0" y="0"/>
            <a:ext cx="9144000" cy="5143500"/>
          </a:xfrm>
          <a:prstGeom prst="rect">
            <a:avLst/>
          </a:prstGeom>
        </p:spPr>
      </p:pic>
      <p:sp>
        <p:nvSpPr>
          <p:cNvPr id="12" name="文本框 1"/>
          <p:cNvSpPr txBox="1"/>
          <p:nvPr/>
        </p:nvSpPr>
        <p:spPr>
          <a:xfrm>
            <a:off x="0" y="142858"/>
            <a:ext cx="2441694" cy="430887"/>
          </a:xfrm>
          <a:prstGeom prst="rect">
            <a:avLst/>
          </a:prstGeom>
          <a:noFill/>
        </p:spPr>
        <p:txBody>
          <a:bodyPr wrap="none" rtlCol="0">
            <a:spAutoFit/>
          </a:bodyPr>
          <a:lstStyle/>
          <a:p>
            <a:r>
              <a:rPr kumimoji="1" lang="zh-CN" altLang="en-US" sz="2200" b="1" smtClean="0">
                <a:solidFill>
                  <a:prstClr val="black"/>
                </a:solidFill>
                <a:latin typeface="黑体" panose="02010609060101010101" pitchFamily="49" charset="-122"/>
                <a:ea typeface="黑体" panose="02010609060101010101" pitchFamily="49" charset="-122"/>
              </a:rPr>
              <a:t>语</a:t>
            </a:r>
            <a:r>
              <a:rPr kumimoji="1" lang="zh-CN" altLang="en-US" sz="2200" b="1">
                <a:solidFill>
                  <a:prstClr val="black"/>
                </a:solidFill>
                <a:latin typeface="黑体" panose="02010609060101010101" pitchFamily="49" charset="-122"/>
                <a:ea typeface="黑体" panose="02010609060101010101" pitchFamily="49" charset="-122"/>
              </a:rPr>
              <a:t>文 </a:t>
            </a:r>
            <a:r>
              <a:rPr kumimoji="1" lang="zh-CN" altLang="en-US" sz="2200" b="1" smtClean="0">
                <a:solidFill>
                  <a:prstClr val="black"/>
                </a:solidFill>
                <a:latin typeface="黑体" panose="02010609060101010101" pitchFamily="49" charset="-122"/>
                <a:ea typeface="黑体" panose="02010609060101010101" pitchFamily="49" charset="-122"/>
              </a:rPr>
              <a:t>五</a:t>
            </a:r>
            <a:r>
              <a:rPr kumimoji="1" lang="zh-CN" altLang="en-US" sz="2200" b="1" dirty="0">
                <a:solidFill>
                  <a:prstClr val="black"/>
                </a:solidFill>
                <a:latin typeface="黑体" panose="02010609060101010101" pitchFamily="49" charset="-122"/>
                <a:ea typeface="黑体" panose="02010609060101010101" pitchFamily="49" charset="-122"/>
              </a:rPr>
              <a:t>年</a:t>
            </a:r>
            <a:r>
              <a:rPr kumimoji="1" lang="zh-CN" altLang="en-US" sz="2200" b="1">
                <a:solidFill>
                  <a:prstClr val="black"/>
                </a:solidFill>
                <a:latin typeface="黑体" panose="02010609060101010101" pitchFamily="49" charset="-122"/>
                <a:ea typeface="黑体" panose="02010609060101010101" pitchFamily="49" charset="-122"/>
              </a:rPr>
              <a:t>级 </a:t>
            </a:r>
            <a:r>
              <a:rPr kumimoji="1" lang="zh-CN" altLang="en-US" sz="2200" b="1" smtClean="0">
                <a:solidFill>
                  <a:prstClr val="black"/>
                </a:solidFill>
                <a:latin typeface="黑体" panose="02010609060101010101" pitchFamily="49" charset="-122"/>
                <a:ea typeface="黑体" panose="02010609060101010101" pitchFamily="49" charset="-122"/>
              </a:rPr>
              <a:t>下</a:t>
            </a:r>
            <a:r>
              <a:rPr kumimoji="1" lang="zh-CN" altLang="en-US" sz="2200" b="1" dirty="0">
                <a:solidFill>
                  <a:prstClr val="black"/>
                </a:solidFill>
                <a:latin typeface="黑体" panose="02010609060101010101" pitchFamily="49" charset="-122"/>
                <a:ea typeface="黑体" panose="02010609060101010101" pitchFamily="49" charset="-122"/>
              </a:rPr>
              <a:t>册</a:t>
            </a:r>
          </a:p>
        </p:txBody>
      </p:sp>
      <p:sp>
        <p:nvSpPr>
          <p:cNvPr id="44" name="椭圆形标注 43"/>
          <p:cNvSpPr/>
          <p:nvPr/>
        </p:nvSpPr>
        <p:spPr>
          <a:xfrm>
            <a:off x="3995936" y="1707654"/>
            <a:ext cx="2003982" cy="1440160"/>
          </a:xfrm>
          <a:prstGeom prst="wedgeEllipseCallout">
            <a:avLst>
              <a:gd name="adj1" fmla="val 52131"/>
              <a:gd name="adj2" fmla="val 66785"/>
            </a:avLst>
          </a:prstGeom>
          <a:solidFill>
            <a:schemeClr val="accent4">
              <a:lumMod val="50000"/>
            </a:schemeClr>
          </a:solidFill>
          <a:ln>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TextBox 48"/>
          <p:cNvSpPr txBox="1"/>
          <p:nvPr/>
        </p:nvSpPr>
        <p:spPr>
          <a:xfrm>
            <a:off x="1043608" y="1800273"/>
            <a:ext cx="7056784" cy="1177245"/>
          </a:xfrm>
          <a:prstGeom prst="rect">
            <a:avLst/>
          </a:prstGeom>
          <a:noFill/>
          <a:ln w="19050">
            <a:solidFill>
              <a:schemeClr val="tx1"/>
            </a:solidFill>
          </a:ln>
          <a:effectLst>
            <a:softEdge rad="31750"/>
          </a:effectLst>
        </p:spPr>
        <p:txBody>
          <a:bodyPr wrap="square" lIns="68580" tIns="34290" rIns="68580" bIns="34290" rtlCol="0">
            <a:spAutoFit/>
          </a:bodyPr>
          <a:lstStyle>
            <a:defPPr>
              <a:defRPr lang="zh-CN"/>
            </a:defPPr>
            <a:lvl1pPr>
              <a:defRPr sz="7200" b="1">
                <a:ln w="0"/>
                <a:effectLst>
                  <a:glow rad="1320800">
                    <a:schemeClr val="bg1">
                      <a:alpha val="26000"/>
                    </a:schemeClr>
                  </a:glow>
                  <a:outerShdw dist="38100" dir="2700000" algn="tl" rotWithShape="0">
                    <a:schemeClr val="bg1"/>
                  </a:outerShdw>
                </a:effectLst>
                <a:latin typeface="黑体" panose="02010609060101010101" pitchFamily="49" charset="-122"/>
                <a:ea typeface="黑体" panose="02010609060101010101" pitchFamily="49" charset="-122"/>
              </a:defRPr>
            </a:lvl1pPr>
          </a:lstStyle>
          <a:p>
            <a:pPr algn="ctr"/>
            <a:r>
              <a:rPr lang="zh-CN" altLang="en-US" dirty="0">
                <a:effectLst>
                  <a:outerShdw dist="38100" dir="2700000" algn="tl" rotWithShape="0">
                    <a:schemeClr val="bg1"/>
                  </a:outerShdw>
                </a:effectLst>
              </a:rPr>
              <a:t>神奇的</a:t>
            </a:r>
            <a:r>
              <a:rPr lang="zh-CN" altLang="en-US" dirty="0">
                <a:solidFill>
                  <a:schemeClr val="bg1"/>
                </a:solidFill>
                <a:effectLst>
                  <a:outerShdw blurRad="38100" dist="38100" dir="2700000" algn="tl">
                    <a:srgbClr val="000000">
                      <a:alpha val="43137"/>
                    </a:srgbClr>
                  </a:outerShdw>
                </a:effectLst>
              </a:rPr>
              <a:t>探险</a:t>
            </a:r>
            <a:r>
              <a:rPr lang="zh-CN" altLang="en-US" dirty="0">
                <a:effectLst>
                  <a:outerShdw dist="38100" dir="2700000" algn="tl" rotWithShape="0">
                    <a:schemeClr val="bg1"/>
                  </a:outerShdw>
                </a:effectLst>
              </a:rPr>
              <a:t>之旅</a:t>
            </a:r>
          </a:p>
        </p:txBody>
      </p:sp>
      <p:sp>
        <p:nvSpPr>
          <p:cNvPr id="8" name="TextBox 48"/>
          <p:cNvSpPr txBox="1"/>
          <p:nvPr/>
        </p:nvSpPr>
        <p:spPr>
          <a:xfrm>
            <a:off x="467544" y="1022851"/>
            <a:ext cx="1656184" cy="684803"/>
          </a:xfrm>
          <a:prstGeom prst="rect">
            <a:avLst/>
          </a:prstGeom>
          <a:noFill/>
          <a:ln w="19050">
            <a:solidFill>
              <a:schemeClr val="tx1"/>
            </a:solidFill>
          </a:ln>
          <a:effectLst>
            <a:softEdge rad="31750"/>
          </a:effectLst>
        </p:spPr>
        <p:txBody>
          <a:bodyPr wrap="square" lIns="68580" tIns="34290" rIns="68580" bIns="34290" rtlCol="0">
            <a:spAutoFit/>
          </a:bodyPr>
          <a:lstStyle>
            <a:defPPr>
              <a:defRPr lang="zh-CN"/>
            </a:defPPr>
            <a:lvl1pPr>
              <a:defRPr sz="7200" b="1">
                <a:ln w="0"/>
                <a:effectLst>
                  <a:glow rad="1320800">
                    <a:schemeClr val="bg1">
                      <a:alpha val="26000"/>
                    </a:schemeClr>
                  </a:glow>
                  <a:outerShdw dist="38100" dir="2700000" algn="tl" rotWithShape="0">
                    <a:schemeClr val="bg1"/>
                  </a:outerShdw>
                </a:effectLst>
                <a:latin typeface="黑体" panose="02010609060101010101" pitchFamily="49" charset="-122"/>
                <a:ea typeface="黑体" panose="02010609060101010101" pitchFamily="49" charset="-122"/>
              </a:defRPr>
            </a:lvl1pPr>
          </a:lstStyle>
          <a:p>
            <a:r>
              <a:rPr lang="zh-CN" altLang="en-US" sz="4000" dirty="0" smtClean="0">
                <a:effectLst>
                  <a:outerShdw dist="38100" dir="2700000" algn="tl" rotWithShape="0">
                    <a:schemeClr val="bg1"/>
                  </a:outerShdw>
                </a:effectLst>
              </a:rPr>
              <a:t>习作：</a:t>
            </a:r>
            <a:endParaRPr lang="zh-CN" altLang="en-US" sz="4000" dirty="0">
              <a:effectLst>
                <a:outerShdw dist="38100" dir="2700000" algn="tl" rotWithShape="0">
                  <a:schemeClr val="bg1"/>
                </a:outerShdw>
              </a:effectLst>
            </a:endParaRP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0094" y="4195771"/>
            <a:ext cx="1438370" cy="334166"/>
          </a:xfrm>
          <a:prstGeom prst="rect">
            <a:avLst/>
          </a:prstGeom>
          <a:ln>
            <a:noFill/>
          </a:ln>
          <a:effectLst>
            <a:outerShdw blurRad="292100" dist="139700" dir="2700000" algn="tl" rotWithShape="0">
              <a:srgbClr val="333333">
                <a:alpha val="65000"/>
              </a:srgbClr>
            </a:outerShdw>
          </a:effectLst>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0094" y="4547334"/>
            <a:ext cx="1438370" cy="334166"/>
          </a:xfrm>
          <a:prstGeom prst="rect">
            <a:avLst/>
          </a:prstGeom>
          <a:ln>
            <a:noFill/>
          </a:ln>
          <a:effectLst>
            <a:outerShdw blurRad="292100" dist="139700" dir="2700000" algn="tl" rotWithShape="0">
              <a:srgbClr val="333333">
                <a:alpha val="65000"/>
              </a:srgbClr>
            </a:outerShdw>
          </a:effectLst>
        </p:spPr>
      </p:pic>
      <p:sp>
        <p:nvSpPr>
          <p:cNvPr id="13" name="文本框 15">
            <a:hlinkClick r:id="rId6" action="ppaction://hlinksldjump"/>
          </p:cNvPr>
          <p:cNvSpPr txBox="1"/>
          <p:nvPr/>
        </p:nvSpPr>
        <p:spPr>
          <a:xfrm>
            <a:off x="7308304" y="4180350"/>
            <a:ext cx="1086986" cy="346249"/>
          </a:xfrm>
          <a:prstGeom prst="rect">
            <a:avLst/>
          </a:prstGeom>
          <a:noFill/>
        </p:spPr>
        <p:txBody>
          <a:bodyPr wrap="square" lIns="68580" tIns="34290" rIns="68580" bIns="34290" rtlCol="0">
            <a:spAutoFit/>
          </a:bodyPr>
          <a:lstStyle/>
          <a:p>
            <a:pPr algn="ctr" defTabSz="914400"/>
            <a:r>
              <a:rPr kumimoji="1" lang="zh-CN" altLang="en-US" sz="1800" dirty="0">
                <a:solidFill>
                  <a:prstClr val="white"/>
                </a:solidFill>
              </a:rPr>
              <a:t>第一课时</a:t>
            </a:r>
          </a:p>
        </p:txBody>
      </p:sp>
      <p:sp>
        <p:nvSpPr>
          <p:cNvPr id="15" name="文本框 14">
            <a:hlinkClick r:id="rId7" action="ppaction://hlinksldjump"/>
          </p:cNvPr>
          <p:cNvSpPr txBox="1"/>
          <p:nvPr/>
        </p:nvSpPr>
        <p:spPr>
          <a:xfrm>
            <a:off x="7319179" y="4539282"/>
            <a:ext cx="1086986" cy="346249"/>
          </a:xfrm>
          <a:prstGeom prst="rect">
            <a:avLst/>
          </a:prstGeom>
          <a:noFill/>
        </p:spPr>
        <p:txBody>
          <a:bodyPr wrap="square" lIns="68580" tIns="34290" rIns="68580" bIns="34290" rtlCol="0">
            <a:spAutoFit/>
          </a:bodyPr>
          <a:lstStyle/>
          <a:p>
            <a:pPr algn="ctr" defTabSz="914400"/>
            <a:r>
              <a:rPr kumimoji="1" lang="zh-CN" altLang="en-US" sz="1800" dirty="0">
                <a:solidFill>
                  <a:prstClr val="white"/>
                </a:solidFill>
              </a:rPr>
              <a:t>第二课时</a:t>
            </a:r>
          </a:p>
        </p:txBody>
      </p:sp>
    </p:spTree>
    <p:extLst>
      <p:ext uri="{BB962C8B-B14F-4D97-AF65-F5344CB8AC3E}">
        <p14:creationId xmlns:p14="http://schemas.microsoft.com/office/powerpoint/2010/main" val="97312676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CD294244-C9A6-41CD-9D8A-66E7986893EA}"/>
              </a:ext>
            </a:extLst>
          </p:cNvPr>
          <p:cNvSpPr txBox="1"/>
          <p:nvPr/>
        </p:nvSpPr>
        <p:spPr>
          <a:xfrm>
            <a:off x="3850861" y="1819940"/>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审题指导</a:t>
            </a:r>
          </a:p>
        </p:txBody>
      </p:sp>
      <p:pic>
        <p:nvPicPr>
          <p:cNvPr id="3" name="图片 2">
            <a:extLst>
              <a:ext uri="{FF2B5EF4-FFF2-40B4-BE49-F238E27FC236}">
                <a16:creationId xmlns:a16="http://schemas.microsoft.com/office/drawing/2014/main" xmlns="" id="{ED98EB97-B3F9-4D72-B987-54578ED324BD}"/>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27600" y1="26000" x2="29800" y2="29000"/>
                        <a14:foregroundMark x1="15200" y1="49200" x2="21000" y2="49600"/>
                        <a14:foregroundMark x1="25000" y1="75400" x2="30800" y2="70200"/>
                        <a14:foregroundMark x1="72000" y1="70600" x2="74600" y2="73800"/>
                        <a14:foregroundMark x1="83000" y1="48800" x2="87600" y2="48800"/>
                        <a14:foregroundMark x1="74000" y1="26400" x2="77600" y2="23600"/>
                        <a14:foregroundMark x1="51400" y1="16200" x2="51800" y2="10800"/>
                      </a14:backgroundRemoval>
                    </a14:imgEffect>
                  </a14:imgLayer>
                </a14:imgProps>
              </a:ext>
              <a:ext uri="{28A0092B-C50C-407E-A947-70E740481C1C}">
                <a14:useLocalDpi xmlns:a14="http://schemas.microsoft.com/office/drawing/2010/main" val="0"/>
              </a:ext>
            </a:extLst>
          </a:blip>
          <a:stretch>
            <a:fillRect/>
          </a:stretch>
        </p:blipFill>
        <p:spPr>
          <a:xfrm>
            <a:off x="1539713" y="1275606"/>
            <a:ext cx="1996516" cy="1996516"/>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318" y="570947"/>
            <a:ext cx="1438370" cy="334166"/>
          </a:xfrm>
          <a:prstGeom prst="rect">
            <a:avLst/>
          </a:prstGeom>
          <a:ln>
            <a:noFill/>
          </a:ln>
          <a:effectLst>
            <a:outerShdw blurRad="292100" dist="139700" dir="2700000" algn="tl" rotWithShape="0">
              <a:srgbClr val="333333">
                <a:alpha val="65000"/>
              </a:srgbClr>
            </a:outerShdw>
          </a:effectLst>
        </p:spPr>
      </p:pic>
      <p:sp>
        <p:nvSpPr>
          <p:cNvPr id="5" name="文本框 15">
            <a:hlinkClick r:id="" action="ppaction://noaction"/>
          </p:cNvPr>
          <p:cNvSpPr txBox="1"/>
          <p:nvPr/>
        </p:nvSpPr>
        <p:spPr>
          <a:xfrm>
            <a:off x="323528" y="555526"/>
            <a:ext cx="1086986" cy="346249"/>
          </a:xfrm>
          <a:prstGeom prst="rect">
            <a:avLst/>
          </a:prstGeom>
          <a:noFill/>
        </p:spPr>
        <p:txBody>
          <a:bodyPr wrap="square" lIns="68580" tIns="34290" rIns="68580" bIns="34290" rtlCol="0">
            <a:spAutoFit/>
          </a:bodyPr>
          <a:lstStyle/>
          <a:p>
            <a:pPr algn="ctr" defTabSz="914400"/>
            <a:r>
              <a:rPr kumimoji="1" lang="zh-CN" altLang="en-US" sz="1800" dirty="0">
                <a:solidFill>
                  <a:prstClr val="white"/>
                </a:solidFill>
              </a:rPr>
              <a:t>第一课时</a:t>
            </a:r>
          </a:p>
        </p:txBody>
      </p:sp>
    </p:spTree>
    <p:extLst>
      <p:ext uri="{BB962C8B-B14F-4D97-AF65-F5344CB8AC3E}">
        <p14:creationId xmlns:p14="http://schemas.microsoft.com/office/powerpoint/2010/main" val="13728361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55" y="411404"/>
            <a:ext cx="366860" cy="456339"/>
          </a:xfrm>
          <a:prstGeom prst="rect">
            <a:avLst/>
          </a:prstGeom>
        </p:spPr>
      </p:pic>
      <p:sp>
        <p:nvSpPr>
          <p:cNvPr id="9" name="文本框 14"/>
          <p:cNvSpPr txBox="1"/>
          <p:nvPr/>
        </p:nvSpPr>
        <p:spPr>
          <a:xfrm>
            <a:off x="660303" y="339502"/>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审题指导</a:t>
            </a:r>
          </a:p>
        </p:txBody>
      </p:sp>
      <p:sp>
        <p:nvSpPr>
          <p:cNvPr id="10" name="文本框 6"/>
          <p:cNvSpPr txBox="1"/>
          <p:nvPr/>
        </p:nvSpPr>
        <p:spPr>
          <a:xfrm>
            <a:off x="1115616" y="1494995"/>
            <a:ext cx="6871664" cy="1922065"/>
          </a:xfrm>
          <a:prstGeom prst="rect">
            <a:avLst/>
          </a:prstGeom>
          <a:noFill/>
          <a:ln w="19050">
            <a:solidFill>
              <a:srgbClr val="92D050"/>
            </a:solidFill>
          </a:ln>
        </p:spPr>
        <p:txBody>
          <a:bodyPr wrap="square" rtlCol="0" anchor="t">
            <a:spAutoFit/>
          </a:bodyPr>
          <a:lstStyle/>
          <a:p>
            <a:pPr>
              <a:lnSpc>
                <a:spcPct val="130000"/>
              </a:lnSpc>
            </a:pPr>
            <a:r>
              <a:rPr lang="zh-CN" altLang="en-US" sz="3200" b="1" dirty="0">
                <a:latin typeface="黑体" panose="02010609060101010101" pitchFamily="49" charset="-122"/>
                <a:ea typeface="黑体" panose="02010609060101010101" pitchFamily="49" charset="-122"/>
              </a:rPr>
              <a:t>    你喜欢探险吗？你读过有关探险的书吗？这次习作就让我们编一个惊险刺激的探险故事吧。</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2859782"/>
            <a:ext cx="1529773" cy="138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28507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627534"/>
            <a:ext cx="2037737" cy="646331"/>
          </a:xfrm>
          <a:prstGeom prst="rect">
            <a:avLst/>
          </a:prstGeom>
        </p:spPr>
        <p:txBody>
          <a:bodyPr wrap="none">
            <a:spAutoFit/>
          </a:bodyPr>
          <a:lstStyle/>
          <a:p>
            <a:r>
              <a:rPr lang="zh-CN" altLang="en-US" sz="3600" b="1" dirty="0">
                <a:solidFill>
                  <a:srgbClr val="FF0000"/>
                </a:solidFill>
                <a:latin typeface="黑体" pitchFamily="49" charset="-122"/>
                <a:ea typeface="黑体" pitchFamily="49" charset="-122"/>
                <a:sym typeface="+mn-ea"/>
              </a:rPr>
              <a:t>习作内容</a:t>
            </a:r>
            <a:endParaRPr lang="zh-CN" altLang="en-US" dirty="0">
              <a:solidFill>
                <a:srgbClr val="FF0000"/>
              </a:solidFill>
            </a:endParaRPr>
          </a:p>
        </p:txBody>
      </p:sp>
      <p:sp>
        <p:nvSpPr>
          <p:cNvPr id="3" name="矩形 2"/>
          <p:cNvSpPr/>
          <p:nvPr/>
        </p:nvSpPr>
        <p:spPr>
          <a:xfrm>
            <a:off x="1355580" y="1928808"/>
            <a:ext cx="6384772" cy="646331"/>
          </a:xfrm>
          <a:prstGeom prst="rect">
            <a:avLst/>
          </a:prstGeom>
          <a:solidFill>
            <a:schemeClr val="accent2">
              <a:lumMod val="40000"/>
              <a:lumOff val="60000"/>
            </a:schemeClr>
          </a:solidFill>
        </p:spPr>
        <p:txBody>
          <a:bodyPr wrap="square">
            <a:spAutoFit/>
          </a:bodyPr>
          <a:lstStyle/>
          <a:p>
            <a:pPr algn="ctr"/>
            <a:r>
              <a:rPr lang="zh-CN" altLang="en-US" sz="3600" b="1" dirty="0">
                <a:latin typeface="楷体" pitchFamily="49" charset="-122"/>
                <a:ea typeface="楷体" pitchFamily="49" charset="-122"/>
              </a:rPr>
              <a:t>编写一个惊险刺激的探险故事</a:t>
            </a:r>
            <a:endParaRPr lang="zh-CN" altLang="en-US" sz="3600" b="1" dirty="0">
              <a:solidFill>
                <a:prstClr val="black"/>
              </a:solidFill>
              <a:latin typeface="楷体" panose="02010609060101010101" pitchFamily="49" charset="-122"/>
              <a:ea typeface="楷体" panose="02010609060101010101" pitchFamily="49" charset="-122"/>
              <a:sym typeface="+mn-ea"/>
            </a:endParaRPr>
          </a:p>
        </p:txBody>
      </p:sp>
    </p:spTree>
    <p:extLst>
      <p:ext uri="{BB962C8B-B14F-4D97-AF65-F5344CB8AC3E}">
        <p14:creationId xmlns:p14="http://schemas.microsoft.com/office/powerpoint/2010/main" val="23465587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83568" y="771550"/>
            <a:ext cx="7776864" cy="2012859"/>
          </a:xfrm>
          <a:prstGeom prst="rect">
            <a:avLst/>
          </a:prstGeom>
        </p:spPr>
        <p:txBody>
          <a:bodyPr wrap="square">
            <a:spAutoFit/>
          </a:bodyPr>
          <a:lstStyle/>
          <a:p>
            <a:pPr>
              <a:lnSpc>
                <a:spcPct val="130000"/>
              </a:lnSpc>
            </a:pPr>
            <a:r>
              <a:rPr lang="zh-CN" altLang="en-US" sz="3200" b="1" dirty="0">
                <a:latin typeface="黑体" pitchFamily="2" charset="-122"/>
                <a:ea typeface="黑体" pitchFamily="2" charset="-122"/>
              </a:rPr>
              <a:t>    写的</a:t>
            </a:r>
            <a:r>
              <a:rPr lang="zh-CN" altLang="en-US" sz="3200" b="1" dirty="0">
                <a:solidFill>
                  <a:prstClr val="black"/>
                </a:solidFill>
                <a:latin typeface="黑体" pitchFamily="2" charset="-122"/>
                <a:ea typeface="黑体" pitchFamily="2" charset="-122"/>
              </a:rPr>
              <a:t>时候要展开丰富合理的想象，把遇到的困境、</a:t>
            </a:r>
            <a:r>
              <a:rPr lang="zh-CN" altLang="en-US" sz="3200" b="1" dirty="0" smtClean="0">
                <a:solidFill>
                  <a:prstClr val="black"/>
                </a:solidFill>
                <a:latin typeface="黑体" pitchFamily="2" charset="-122"/>
                <a:ea typeface="黑体" pitchFamily="2" charset="-122"/>
              </a:rPr>
              <a:t>求生的方法</a:t>
            </a:r>
            <a:r>
              <a:rPr lang="zh-CN" altLang="en-US" sz="3200" b="1" dirty="0">
                <a:solidFill>
                  <a:prstClr val="black"/>
                </a:solidFill>
                <a:latin typeface="黑体" pitchFamily="2" charset="-122"/>
                <a:ea typeface="黑体" pitchFamily="2" charset="-122"/>
              </a:rPr>
              <a:t>写</a:t>
            </a:r>
            <a:r>
              <a:rPr lang="zh-CN" altLang="en-US" sz="3200" b="1" dirty="0" smtClean="0">
                <a:solidFill>
                  <a:prstClr val="black"/>
                </a:solidFill>
                <a:latin typeface="黑体" pitchFamily="2" charset="-122"/>
                <a:ea typeface="黑体" pitchFamily="2" charset="-122"/>
              </a:rPr>
              <a:t>具体。如果</a:t>
            </a:r>
            <a:r>
              <a:rPr lang="zh-CN" altLang="en-US" sz="3200" b="1" dirty="0">
                <a:solidFill>
                  <a:prstClr val="black"/>
                </a:solidFill>
                <a:latin typeface="黑体" pitchFamily="2" charset="-122"/>
                <a:ea typeface="黑体" pitchFamily="2" charset="-122"/>
              </a:rPr>
              <a:t>能把心情的变化写出来就更好了。</a:t>
            </a:r>
            <a:endParaRPr lang="zh-CN" altLang="en-US" sz="1600" b="1" dirty="0">
              <a:latin typeface="楷体" pitchFamily="49" charset="-122"/>
              <a:ea typeface="楷体" pitchFamily="49" charset="-122"/>
            </a:endParaRPr>
          </a:p>
        </p:txBody>
      </p:sp>
      <p:sp>
        <p:nvSpPr>
          <p:cNvPr id="9" name="矩形 8"/>
          <p:cNvSpPr/>
          <p:nvPr/>
        </p:nvSpPr>
        <p:spPr>
          <a:xfrm>
            <a:off x="1115616" y="3075806"/>
            <a:ext cx="7200800" cy="1077218"/>
          </a:xfrm>
          <a:prstGeom prst="rect">
            <a:avLst/>
          </a:prstGeom>
        </p:spPr>
        <p:txBody>
          <a:bodyPr wrap="square">
            <a:spAutoFit/>
          </a:bodyPr>
          <a:lstStyle/>
          <a:p>
            <a:pPr indent="812800"/>
            <a:r>
              <a:rPr lang="zh-CN" altLang="en-US" sz="3200" b="1" dirty="0">
                <a:latin typeface="楷体" panose="02010609060101010101" pitchFamily="49" charset="-122"/>
                <a:ea typeface="楷体" panose="02010609060101010101" pitchFamily="49" charset="-122"/>
                <a:sym typeface="+mn-ea"/>
              </a:rPr>
              <a:t>重点介绍</a:t>
            </a:r>
            <a:r>
              <a:rPr lang="zh-CN" altLang="en-US" sz="3200" b="1" dirty="0">
                <a:solidFill>
                  <a:srgbClr val="FF0000"/>
                </a:solidFill>
                <a:latin typeface="楷体" pitchFamily="49" charset="-122"/>
                <a:ea typeface="楷体" pitchFamily="49" charset="-122"/>
              </a:rPr>
              <a:t>遇到的困境</a:t>
            </a:r>
            <a:r>
              <a:rPr lang="zh-CN" altLang="en-US" sz="3200" b="1" dirty="0">
                <a:latin typeface="楷体" pitchFamily="49" charset="-122"/>
                <a:ea typeface="楷体" pitchFamily="49" charset="-122"/>
              </a:rPr>
              <a:t>、</a:t>
            </a:r>
            <a:r>
              <a:rPr lang="zh-CN" altLang="en-US" sz="3200" b="1" dirty="0" smtClean="0">
                <a:solidFill>
                  <a:srgbClr val="FF0000"/>
                </a:solidFill>
                <a:latin typeface="楷体" pitchFamily="49" charset="-122"/>
                <a:ea typeface="楷体" pitchFamily="49" charset="-122"/>
              </a:rPr>
              <a:t>求生的方法</a:t>
            </a:r>
            <a:r>
              <a:rPr lang="zh-CN" altLang="en-US" sz="3200" b="1" dirty="0">
                <a:latin typeface="楷体" pitchFamily="49" charset="-122"/>
                <a:ea typeface="楷体" pitchFamily="49" charset="-122"/>
              </a:rPr>
              <a:t>以及</a:t>
            </a:r>
            <a:r>
              <a:rPr lang="zh-CN" altLang="en-US" sz="3200" b="1" dirty="0">
                <a:solidFill>
                  <a:srgbClr val="FF0000"/>
                </a:solidFill>
                <a:latin typeface="楷体" pitchFamily="49" charset="-122"/>
                <a:ea typeface="楷体" pitchFamily="49" charset="-122"/>
              </a:rPr>
              <a:t>心情的变化</a:t>
            </a:r>
            <a:r>
              <a:rPr lang="zh-CN" altLang="en-US" sz="3200" b="1" dirty="0">
                <a:latin typeface="楷体" pitchFamily="49" charset="-122"/>
                <a:ea typeface="楷体" pitchFamily="49" charset="-122"/>
                <a:sym typeface="+mn-ea"/>
              </a:rPr>
              <a:t>。</a:t>
            </a:r>
            <a:endParaRPr lang="zh-CN" altLang="en-US" sz="3200" dirty="0">
              <a:latin typeface="楷体" pitchFamily="49" charset="-122"/>
              <a:ea typeface="楷体" pitchFamily="49" charset="-122"/>
            </a:endParaRPr>
          </a:p>
        </p:txBody>
      </p:sp>
      <p:cxnSp>
        <p:nvCxnSpPr>
          <p:cNvPr id="15" name="直接连接符 14"/>
          <p:cNvCxnSpPr/>
          <p:nvPr/>
        </p:nvCxnSpPr>
        <p:spPr>
          <a:xfrm>
            <a:off x="755576" y="2029992"/>
            <a:ext cx="220339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39279" y="2667570"/>
            <a:ext cx="2162882"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123315" y="2033786"/>
            <a:ext cx="2253473"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8647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393507"/>
            <a:ext cx="7704856" cy="954107"/>
          </a:xfrm>
          <a:prstGeom prst="rect">
            <a:avLst/>
          </a:prstGeom>
        </p:spPr>
        <p:txBody>
          <a:bodyPr wrap="square">
            <a:spAutoFit/>
          </a:bodyPr>
          <a:lstStyle/>
          <a:p>
            <a:pPr indent="457200" algn="just"/>
            <a:r>
              <a:rPr lang="zh-CN" altLang="en-US" sz="2800" dirty="0">
                <a:latin typeface="黑体" pitchFamily="2" charset="-122"/>
                <a:ea typeface="黑体" pitchFamily="2" charset="-122"/>
              </a:rPr>
              <a:t> 你希望和谁一同去探险？从下面两列人物中各选一个，和你组成一支探险小队。</a:t>
            </a:r>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998246"/>
            <a:ext cx="979463" cy="1584176"/>
          </a:xfrm>
          <a:prstGeom prst="ellipse">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3891" y="2998246"/>
            <a:ext cx="864493" cy="1357468"/>
          </a:xfrm>
          <a:prstGeom prst="ellipse">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组合 12"/>
          <p:cNvGrpSpPr/>
          <p:nvPr/>
        </p:nvGrpSpPr>
        <p:grpSpPr>
          <a:xfrm>
            <a:off x="971600" y="1347614"/>
            <a:ext cx="7069876" cy="1582233"/>
            <a:chOff x="971600" y="1347614"/>
            <a:chExt cx="7069876" cy="1582233"/>
          </a:xfrm>
        </p:grpSpPr>
        <p:grpSp>
          <p:nvGrpSpPr>
            <p:cNvPr id="4" name="组合 3"/>
            <p:cNvGrpSpPr/>
            <p:nvPr/>
          </p:nvGrpSpPr>
          <p:grpSpPr>
            <a:xfrm>
              <a:off x="971600" y="1347614"/>
              <a:ext cx="7069876" cy="1569822"/>
              <a:chOff x="827584" y="1359743"/>
              <a:chExt cx="7776864" cy="2298375"/>
            </a:xfrm>
          </p:grpSpPr>
          <p:sp>
            <p:nvSpPr>
              <p:cNvPr id="7" name="任意多边形 6"/>
              <p:cNvSpPr/>
              <p:nvPr/>
            </p:nvSpPr>
            <p:spPr>
              <a:xfrm>
                <a:off x="827584" y="1359743"/>
                <a:ext cx="7776864" cy="720000"/>
              </a:xfrm>
              <a:custGeom>
                <a:avLst/>
                <a:gdLst>
                  <a:gd name="connsiteX0" fmla="*/ 0 w 7776864"/>
                  <a:gd name="connsiteY0" fmla="*/ 0 h 720000"/>
                  <a:gd name="connsiteX1" fmla="*/ 7776864 w 7776864"/>
                  <a:gd name="connsiteY1" fmla="*/ 0 h 720000"/>
                  <a:gd name="connsiteX2" fmla="*/ 7776864 w 7776864"/>
                  <a:gd name="connsiteY2" fmla="*/ 720000 h 720000"/>
                  <a:gd name="connsiteX3" fmla="*/ 0 w 7776864"/>
                  <a:gd name="connsiteY3" fmla="*/ 720000 h 720000"/>
                  <a:gd name="connsiteX4" fmla="*/ 0 w 7776864"/>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864" h="720000">
                    <a:moveTo>
                      <a:pt x="0" y="0"/>
                    </a:moveTo>
                    <a:lnTo>
                      <a:pt x="7776864" y="0"/>
                    </a:lnTo>
                    <a:lnTo>
                      <a:pt x="7776864" y="720000"/>
                    </a:lnTo>
                    <a:lnTo>
                      <a:pt x="0" y="7200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zh-CN" altLang="en-US" sz="2000" b="1" kern="1200" dirty="0" smtClean="0"/>
                  <a:t>人物</a:t>
                </a:r>
                <a:endParaRPr lang="zh-CN" altLang="en-US" sz="2000" b="1" kern="1200" dirty="0"/>
              </a:p>
            </p:txBody>
          </p:sp>
          <p:sp>
            <p:nvSpPr>
              <p:cNvPr id="9" name="任意多边形 8"/>
              <p:cNvSpPr/>
              <p:nvPr/>
            </p:nvSpPr>
            <p:spPr>
              <a:xfrm>
                <a:off x="827584" y="2079743"/>
                <a:ext cx="7776864" cy="1578375"/>
              </a:xfrm>
              <a:custGeom>
                <a:avLst/>
                <a:gdLst>
                  <a:gd name="connsiteX0" fmla="*/ 0 w 7776864"/>
                  <a:gd name="connsiteY0" fmla="*/ 0 h 1578375"/>
                  <a:gd name="connsiteX1" fmla="*/ 7776864 w 7776864"/>
                  <a:gd name="connsiteY1" fmla="*/ 0 h 1578375"/>
                  <a:gd name="connsiteX2" fmla="*/ 7776864 w 7776864"/>
                  <a:gd name="connsiteY2" fmla="*/ 1578375 h 1578375"/>
                  <a:gd name="connsiteX3" fmla="*/ 0 w 7776864"/>
                  <a:gd name="connsiteY3" fmla="*/ 1578375 h 1578375"/>
                  <a:gd name="connsiteX4" fmla="*/ 0 w 7776864"/>
                  <a:gd name="connsiteY4" fmla="*/ 0 h 157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864" h="1578375">
                    <a:moveTo>
                      <a:pt x="0" y="0"/>
                    </a:moveTo>
                    <a:lnTo>
                      <a:pt x="7776864" y="0"/>
                    </a:lnTo>
                    <a:lnTo>
                      <a:pt x="7776864" y="1578375"/>
                    </a:lnTo>
                    <a:lnTo>
                      <a:pt x="0" y="1578375"/>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0" lvl="1" indent="361950" algn="l" defTabSz="889000" rtl="0">
                  <a:lnSpc>
                    <a:spcPct val="90000"/>
                  </a:lnSpc>
                  <a:spcBef>
                    <a:spcPct val="0"/>
                  </a:spcBef>
                  <a:spcAft>
                    <a:spcPct val="15000"/>
                  </a:spcAft>
                </a:pPr>
                <a:r>
                  <a:rPr lang="zh-CN" altLang="en-US" sz="2000" b="1" kern="1200" dirty="0" smtClean="0"/>
                  <a:t>经验丰富的探险爱好者</a:t>
                </a:r>
                <a:endParaRPr lang="zh-CN" altLang="en-US" sz="2000" b="1" kern="1200" dirty="0"/>
              </a:p>
              <a:p>
                <a:pPr marL="0" lvl="1" indent="361950" algn="l" defTabSz="889000" rtl="0">
                  <a:lnSpc>
                    <a:spcPct val="90000"/>
                  </a:lnSpc>
                  <a:spcBef>
                    <a:spcPct val="0"/>
                  </a:spcBef>
                  <a:spcAft>
                    <a:spcPct val="15000"/>
                  </a:spcAft>
                </a:pPr>
                <a:r>
                  <a:rPr lang="zh-CN" altLang="en-US" sz="2000" b="1" kern="1200" dirty="0" smtClean="0"/>
                  <a:t>知识渊博的生物学家</a:t>
                </a:r>
                <a:endParaRPr lang="zh-CN" altLang="en-US" sz="2000" b="1" kern="1200" dirty="0"/>
              </a:p>
              <a:p>
                <a:pPr marL="0" lvl="1" indent="361950" algn="l" defTabSz="889000" rtl="0">
                  <a:lnSpc>
                    <a:spcPct val="90000"/>
                  </a:lnSpc>
                  <a:spcBef>
                    <a:spcPct val="0"/>
                  </a:spcBef>
                  <a:spcAft>
                    <a:spcPct val="15000"/>
                  </a:spcAft>
                </a:pPr>
                <a:r>
                  <a:rPr lang="zh-CN" altLang="en-US" sz="2000" b="1" kern="1200" dirty="0" smtClean="0"/>
                  <a:t>见多识广的向导</a:t>
                </a:r>
                <a:endParaRPr lang="zh-CN" altLang="en-US" sz="2000" b="1" kern="1200" dirty="0"/>
              </a:p>
            </p:txBody>
          </p:sp>
        </p:grpSp>
        <p:cxnSp>
          <p:nvCxnSpPr>
            <p:cNvPr id="8" name="直接连接符 7"/>
            <p:cNvCxnSpPr/>
            <p:nvPr/>
          </p:nvCxnSpPr>
          <p:spPr>
            <a:xfrm>
              <a:off x="4538092" y="1826728"/>
              <a:ext cx="0" cy="1103119"/>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673899" y="1862225"/>
              <a:ext cx="3264371" cy="1015663"/>
            </a:xfrm>
            <a:prstGeom prst="rect">
              <a:avLst/>
            </a:prstGeom>
          </p:spPr>
          <p:txBody>
            <a:bodyPr wrap="square">
              <a:spAutoFit/>
            </a:bodyPr>
            <a:lstStyle/>
            <a:p>
              <a:r>
                <a:rPr lang="zh-CN" altLang="en-US" sz="2000" b="1" dirty="0"/>
                <a:t>好奇心强、性格活泼的妹妹</a:t>
              </a:r>
            </a:p>
            <a:p>
              <a:r>
                <a:rPr lang="zh-CN" altLang="en-US" sz="2000" b="1" dirty="0"/>
                <a:t>胆子大但行事鲁莽的表哥</a:t>
              </a:r>
            </a:p>
            <a:p>
              <a:r>
                <a:rPr lang="zh-CN" altLang="en-US" sz="2000" b="1" dirty="0"/>
                <a:t>心细而胆小的同学</a:t>
              </a:r>
            </a:p>
          </p:txBody>
        </p:sp>
      </p:grpSp>
      <p:pic>
        <p:nvPicPr>
          <p:cNvPr id="2050" name="Picture 2" descr="E:\1\20秋\图库\1\人教下册最终生字图\学习一点通人三语下生字301幅（08.18）\人三下22登  登山.t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000" t="19081" b="17977"/>
          <a:stretch/>
        </p:blipFill>
        <p:spPr bwMode="auto">
          <a:xfrm flipH="1">
            <a:off x="771193" y="2939034"/>
            <a:ext cx="1352535" cy="1702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23738" y="3164598"/>
            <a:ext cx="1140250" cy="1214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descr="E:\1\20秋\图库\1\人教上册最终生字图8.03\人二生字图录排用（全）\妹-妹妹.tif"/>
          <p:cNvPicPr>
            <a:picLocks noChangeAspect="1" noChangeArrowheads="1"/>
          </p:cNvPicPr>
          <p:nvPr/>
        </p:nvPicPr>
        <p:blipFill>
          <a:blip r:embed="rId7"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4788024" y="3075806"/>
            <a:ext cx="910517" cy="13526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1\20秋\图库\1\S版上册最终生字图\语S二上生字125幅全部（已结款89幅）（08.18）\22男  男孩.tif"/>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8669" y="2932240"/>
            <a:ext cx="1679635" cy="16796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2320" y="437886"/>
            <a:ext cx="8461913" cy="954107"/>
          </a:xfrm>
          <a:prstGeom prst="rect">
            <a:avLst/>
          </a:prstGeom>
          <a:noFill/>
        </p:spPr>
        <p:txBody>
          <a:bodyPr wrap="square" rtlCol="0">
            <a:spAutoFit/>
          </a:bodyPr>
          <a:lstStyle/>
          <a:p>
            <a:r>
              <a:rPr lang="zh-CN" altLang="en-US" sz="2800" dirty="0">
                <a:latin typeface="黑体" pitchFamily="2" charset="-122"/>
                <a:ea typeface="黑体" pitchFamily="2" charset="-122"/>
              </a:rPr>
              <a:t>    你想去哪儿探险？打算带上哪些装备？可能会遇到什么险情？下面的提示供你参考：</a:t>
            </a:r>
          </a:p>
        </p:txBody>
      </p:sp>
      <p:sp>
        <p:nvSpPr>
          <p:cNvPr id="2" name="矩形 1"/>
          <p:cNvSpPr/>
          <p:nvPr/>
        </p:nvSpPr>
        <p:spPr>
          <a:xfrm>
            <a:off x="971600" y="3776722"/>
            <a:ext cx="7344816" cy="523220"/>
          </a:xfrm>
          <a:prstGeom prst="rect">
            <a:avLst/>
          </a:prstGeom>
          <a:noFill/>
        </p:spPr>
        <p:txBody>
          <a:bodyPr wrap="square" rtlCol="0">
            <a:spAutoFit/>
          </a:bodyPr>
          <a:lstStyle/>
          <a:p>
            <a:pPr algn="ctr"/>
            <a:r>
              <a:rPr lang="zh-CN" altLang="en-US" sz="2800" dirty="0" smtClean="0">
                <a:latin typeface="黑体" pitchFamily="2" charset="-122"/>
                <a:ea typeface="黑体" pitchFamily="2" charset="-122"/>
              </a:rPr>
              <a:t>准备好</a:t>
            </a:r>
            <a:r>
              <a:rPr lang="zh-CN" altLang="en-US" sz="2800" dirty="0">
                <a:latin typeface="黑体" pitchFamily="2" charset="-122"/>
                <a:ea typeface="黑体" pitchFamily="2" charset="-122"/>
              </a:rPr>
              <a:t>了吗？快开始我们的探险之旅吧！</a:t>
            </a:r>
          </a:p>
        </p:txBody>
      </p:sp>
      <p:grpSp>
        <p:nvGrpSpPr>
          <p:cNvPr id="25" name="组合 24"/>
          <p:cNvGrpSpPr/>
          <p:nvPr/>
        </p:nvGrpSpPr>
        <p:grpSpPr>
          <a:xfrm>
            <a:off x="377952" y="1494729"/>
            <a:ext cx="8389905" cy="2157141"/>
            <a:chOff x="395536" y="1350713"/>
            <a:chExt cx="8389905" cy="2157141"/>
          </a:xfrm>
        </p:grpSpPr>
        <p:grpSp>
          <p:nvGrpSpPr>
            <p:cNvPr id="16" name="组合 15"/>
            <p:cNvGrpSpPr/>
            <p:nvPr/>
          </p:nvGrpSpPr>
          <p:grpSpPr>
            <a:xfrm>
              <a:off x="395536" y="1350714"/>
              <a:ext cx="2869751" cy="1602121"/>
              <a:chOff x="539552" y="1298912"/>
              <a:chExt cx="3025925" cy="1602121"/>
            </a:xfrm>
          </p:grpSpPr>
          <p:sp>
            <p:nvSpPr>
              <p:cNvPr id="17" name="任意多边形 16"/>
              <p:cNvSpPr/>
              <p:nvPr/>
            </p:nvSpPr>
            <p:spPr>
              <a:xfrm>
                <a:off x="539552" y="1298912"/>
                <a:ext cx="3025925" cy="460800"/>
              </a:xfrm>
              <a:custGeom>
                <a:avLst/>
                <a:gdLst>
                  <a:gd name="connsiteX0" fmla="*/ 0 w 3025925"/>
                  <a:gd name="connsiteY0" fmla="*/ 0 h 677185"/>
                  <a:gd name="connsiteX1" fmla="*/ 3025925 w 3025925"/>
                  <a:gd name="connsiteY1" fmla="*/ 0 h 677185"/>
                  <a:gd name="connsiteX2" fmla="*/ 3025925 w 3025925"/>
                  <a:gd name="connsiteY2" fmla="*/ 677185 h 677185"/>
                  <a:gd name="connsiteX3" fmla="*/ 0 w 3025925"/>
                  <a:gd name="connsiteY3" fmla="*/ 677185 h 677185"/>
                  <a:gd name="connsiteX4" fmla="*/ 0 w 3025925"/>
                  <a:gd name="connsiteY4" fmla="*/ 0 h 677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5925" h="677185">
                    <a:moveTo>
                      <a:pt x="0" y="0"/>
                    </a:moveTo>
                    <a:lnTo>
                      <a:pt x="3025925" y="0"/>
                    </a:lnTo>
                    <a:lnTo>
                      <a:pt x="3025925" y="677185"/>
                    </a:lnTo>
                    <a:lnTo>
                      <a:pt x="0" y="677185"/>
                    </a:lnTo>
                    <a:lnTo>
                      <a:pt x="0" y="0"/>
                    </a:lnTo>
                    <a:close/>
                  </a:path>
                </a:pathLst>
              </a:custGeom>
            </p:spPr>
            <p:style>
              <a:lnRef idx="2">
                <a:schemeClr val="accent1">
                  <a:alpha val="90000"/>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lvl="0" algn="ctr" defTabSz="1066800" rtl="0">
                  <a:spcBef>
                    <a:spcPct val="0"/>
                  </a:spcBef>
                  <a:spcAft>
                    <a:spcPct val="35000"/>
                  </a:spcAft>
                </a:pPr>
                <a:r>
                  <a:rPr lang="zh-CN" altLang="en-US" sz="2200" b="1" kern="1200" smtClean="0"/>
                  <a:t>场景 </a:t>
                </a:r>
                <a:endParaRPr lang="zh-CN" altLang="en-US" sz="2200" kern="1200"/>
              </a:p>
            </p:txBody>
          </p:sp>
          <p:sp>
            <p:nvSpPr>
              <p:cNvPr id="18" name="任意多边形 17"/>
              <p:cNvSpPr/>
              <p:nvPr/>
            </p:nvSpPr>
            <p:spPr>
              <a:xfrm>
                <a:off x="539552" y="1765960"/>
                <a:ext cx="3025925" cy="1135073"/>
              </a:xfrm>
              <a:custGeom>
                <a:avLst/>
                <a:gdLst>
                  <a:gd name="connsiteX0" fmla="*/ 0 w 3025925"/>
                  <a:gd name="connsiteY0" fmla="*/ 0 h 1345049"/>
                  <a:gd name="connsiteX1" fmla="*/ 3025925 w 3025925"/>
                  <a:gd name="connsiteY1" fmla="*/ 0 h 1345049"/>
                  <a:gd name="connsiteX2" fmla="*/ 3025925 w 3025925"/>
                  <a:gd name="connsiteY2" fmla="*/ 1345049 h 1345049"/>
                  <a:gd name="connsiteX3" fmla="*/ 0 w 3025925"/>
                  <a:gd name="connsiteY3" fmla="*/ 1345049 h 1345049"/>
                  <a:gd name="connsiteX4" fmla="*/ 0 w 3025925"/>
                  <a:gd name="connsiteY4" fmla="*/ 0 h 1345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5925" h="1345049">
                    <a:moveTo>
                      <a:pt x="0" y="0"/>
                    </a:moveTo>
                    <a:lnTo>
                      <a:pt x="3025925" y="0"/>
                    </a:lnTo>
                    <a:lnTo>
                      <a:pt x="3025925" y="1345049"/>
                    </a:lnTo>
                    <a:lnTo>
                      <a:pt x="0" y="1345049"/>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ctr" anchorCtr="0">
                <a:noAutofit/>
              </a:bodyPr>
              <a:lstStyle/>
              <a:p>
                <a:pPr marL="0" lvl="1" algn="l" defTabSz="1066800" rtl="0">
                  <a:spcBef>
                    <a:spcPct val="0"/>
                  </a:spcBef>
                  <a:spcAft>
                    <a:spcPct val="15000"/>
                  </a:spcAft>
                </a:pPr>
                <a:r>
                  <a:rPr lang="zh-CN" sz="2200" b="1" kern="1200" dirty="0" smtClean="0"/>
                  <a:t>茫茫大漠、热带雨林、海中荒岛、幽深洞穴、南极冰川</a:t>
                </a:r>
                <a:r>
                  <a:rPr lang="en-US" sz="2200" b="1" kern="1200" dirty="0" smtClean="0"/>
                  <a:t>……</a:t>
                </a:r>
                <a:endParaRPr lang="zh-CN" sz="2200" kern="1200" dirty="0"/>
              </a:p>
            </p:txBody>
          </p:sp>
        </p:gr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1487" y="2643758"/>
              <a:ext cx="982361" cy="706111"/>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组合 18"/>
            <p:cNvGrpSpPr/>
            <p:nvPr/>
          </p:nvGrpSpPr>
          <p:grpSpPr>
            <a:xfrm>
              <a:off x="3425017" y="1350713"/>
              <a:ext cx="2411724" cy="1602122"/>
              <a:chOff x="3553319" y="1278705"/>
              <a:chExt cx="2520280" cy="1602122"/>
            </a:xfrm>
          </p:grpSpPr>
          <p:sp>
            <p:nvSpPr>
              <p:cNvPr id="20" name="任意多边形 19"/>
              <p:cNvSpPr/>
              <p:nvPr/>
            </p:nvSpPr>
            <p:spPr>
              <a:xfrm>
                <a:off x="3553319" y="1278705"/>
                <a:ext cx="2520280" cy="460800"/>
              </a:xfrm>
              <a:custGeom>
                <a:avLst/>
                <a:gdLst>
                  <a:gd name="connsiteX0" fmla="*/ 0 w 2520280"/>
                  <a:gd name="connsiteY0" fmla="*/ 0 h 460800"/>
                  <a:gd name="connsiteX1" fmla="*/ 2520280 w 2520280"/>
                  <a:gd name="connsiteY1" fmla="*/ 0 h 460800"/>
                  <a:gd name="connsiteX2" fmla="*/ 2520280 w 2520280"/>
                  <a:gd name="connsiteY2" fmla="*/ 460800 h 460800"/>
                  <a:gd name="connsiteX3" fmla="*/ 0 w 2520280"/>
                  <a:gd name="connsiteY3" fmla="*/ 460800 h 460800"/>
                  <a:gd name="connsiteX4" fmla="*/ 0 w 2520280"/>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280" h="460800">
                    <a:moveTo>
                      <a:pt x="0" y="0"/>
                    </a:moveTo>
                    <a:lnTo>
                      <a:pt x="2520280" y="0"/>
                    </a:lnTo>
                    <a:lnTo>
                      <a:pt x="2520280" y="460800"/>
                    </a:lnTo>
                    <a:lnTo>
                      <a:pt x="0" y="460800"/>
                    </a:lnTo>
                    <a:lnTo>
                      <a:pt x="0" y="0"/>
                    </a:lnTo>
                    <a:close/>
                  </a:path>
                </a:pathLst>
              </a:custGeom>
            </p:spPr>
            <p:style>
              <a:lnRef idx="2">
                <a:schemeClr val="accent3">
                  <a:shade val="80000"/>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lvl="0" algn="ctr" defTabSz="711200" rtl="0">
                  <a:spcBef>
                    <a:spcPct val="0"/>
                  </a:spcBef>
                  <a:spcAft>
                    <a:spcPct val="35000"/>
                  </a:spcAft>
                </a:pPr>
                <a:r>
                  <a:rPr lang="zh-CN" sz="2200" b="1" kern="1200" smtClean="0"/>
                  <a:t>装备</a:t>
                </a:r>
                <a:endParaRPr lang="zh-CN" sz="2200" kern="1200"/>
              </a:p>
            </p:txBody>
          </p:sp>
          <p:sp>
            <p:nvSpPr>
              <p:cNvPr id="21" name="任意多边形 20"/>
              <p:cNvSpPr/>
              <p:nvPr/>
            </p:nvSpPr>
            <p:spPr>
              <a:xfrm>
                <a:off x="3553319" y="1739505"/>
                <a:ext cx="2520280" cy="1141322"/>
              </a:xfrm>
              <a:custGeom>
                <a:avLst/>
                <a:gdLst>
                  <a:gd name="connsiteX0" fmla="*/ 0 w 2520280"/>
                  <a:gd name="connsiteY0" fmla="*/ 0 h 856440"/>
                  <a:gd name="connsiteX1" fmla="*/ 2520280 w 2520280"/>
                  <a:gd name="connsiteY1" fmla="*/ 0 h 856440"/>
                  <a:gd name="connsiteX2" fmla="*/ 2520280 w 2520280"/>
                  <a:gd name="connsiteY2" fmla="*/ 856440 h 856440"/>
                  <a:gd name="connsiteX3" fmla="*/ 0 w 2520280"/>
                  <a:gd name="connsiteY3" fmla="*/ 856440 h 856440"/>
                  <a:gd name="connsiteX4" fmla="*/ 0 w 2520280"/>
                  <a:gd name="connsiteY4" fmla="*/ 0 h 85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280" h="856440">
                    <a:moveTo>
                      <a:pt x="0" y="0"/>
                    </a:moveTo>
                    <a:lnTo>
                      <a:pt x="2520280" y="0"/>
                    </a:lnTo>
                    <a:lnTo>
                      <a:pt x="2520280" y="856440"/>
                    </a:lnTo>
                    <a:lnTo>
                      <a:pt x="0" y="856440"/>
                    </a:lnTo>
                    <a:lnTo>
                      <a:pt x="0" y="0"/>
                    </a:lnTo>
                    <a:close/>
                  </a:path>
                </a:pathLst>
              </a:cu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indent="87313" algn="l" defTabSz="711200" rtl="0">
                  <a:spcBef>
                    <a:spcPct val="0"/>
                  </a:spcBef>
                </a:pPr>
                <a:r>
                  <a:rPr lang="zh-CN" sz="2200" b="1" kern="1200" dirty="0" smtClean="0"/>
                  <a:t>指南针、地图、</a:t>
                </a:r>
                <a:endParaRPr lang="en-US" altLang="zh-CN" sz="2200" b="1" kern="1200" dirty="0" smtClean="0"/>
              </a:p>
              <a:p>
                <a:pPr marL="0" lvl="1" indent="87313" algn="l" defTabSz="711200" rtl="0">
                  <a:spcBef>
                    <a:spcPct val="0"/>
                  </a:spcBef>
                </a:pPr>
                <a:r>
                  <a:rPr lang="zh-CN" sz="2200" b="1" kern="1200" dirty="0" smtClean="0"/>
                  <a:t>饮用水、食物、</a:t>
                </a:r>
                <a:endParaRPr lang="en-US" altLang="zh-CN" sz="2200" b="1" kern="1200" dirty="0" smtClean="0"/>
              </a:p>
              <a:p>
                <a:pPr marL="0" lvl="1" indent="87313" algn="l" defTabSz="711200" rtl="0">
                  <a:spcBef>
                    <a:spcPct val="0"/>
                  </a:spcBef>
                </a:pPr>
                <a:r>
                  <a:rPr lang="zh-CN" sz="2200" b="1" kern="1200" dirty="0" smtClean="0"/>
                  <a:t>药品、帐篷</a:t>
                </a:r>
                <a:r>
                  <a:rPr lang="en-US" sz="2200" b="1" kern="1200" dirty="0" smtClean="0"/>
                  <a:t>……</a:t>
                </a:r>
                <a:endParaRPr lang="zh-CN" sz="2200" kern="1200" dirty="0"/>
              </a:p>
            </p:txBody>
          </p:sp>
        </p:grpSp>
        <p:grpSp>
          <p:nvGrpSpPr>
            <p:cNvPr id="22" name="组合 21"/>
            <p:cNvGrpSpPr/>
            <p:nvPr/>
          </p:nvGrpSpPr>
          <p:grpSpPr>
            <a:xfrm>
              <a:off x="6000760" y="1350713"/>
              <a:ext cx="2784681" cy="1602122"/>
              <a:chOff x="6000760" y="1391877"/>
              <a:chExt cx="2784681" cy="1602122"/>
            </a:xfrm>
          </p:grpSpPr>
          <p:sp>
            <p:nvSpPr>
              <p:cNvPr id="23" name="任意多边形 22"/>
              <p:cNvSpPr/>
              <p:nvPr/>
            </p:nvSpPr>
            <p:spPr>
              <a:xfrm>
                <a:off x="6000760" y="1391877"/>
                <a:ext cx="2784681" cy="432000"/>
              </a:xfrm>
              <a:custGeom>
                <a:avLst/>
                <a:gdLst>
                  <a:gd name="connsiteX0" fmla="*/ 0 w 2784681"/>
                  <a:gd name="connsiteY0" fmla="*/ 0 h 432000"/>
                  <a:gd name="connsiteX1" fmla="*/ 2784681 w 2784681"/>
                  <a:gd name="connsiteY1" fmla="*/ 0 h 432000"/>
                  <a:gd name="connsiteX2" fmla="*/ 2784681 w 2784681"/>
                  <a:gd name="connsiteY2" fmla="*/ 432000 h 432000"/>
                  <a:gd name="connsiteX3" fmla="*/ 0 w 2784681"/>
                  <a:gd name="connsiteY3" fmla="*/ 432000 h 432000"/>
                  <a:gd name="connsiteX4" fmla="*/ 0 w 2784681"/>
                  <a:gd name="connsiteY4" fmla="*/ 0 h 4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4681" h="432000">
                    <a:moveTo>
                      <a:pt x="0" y="0"/>
                    </a:moveTo>
                    <a:lnTo>
                      <a:pt x="2784681" y="0"/>
                    </a:lnTo>
                    <a:lnTo>
                      <a:pt x="2784681" y="432000"/>
                    </a:lnTo>
                    <a:lnTo>
                      <a:pt x="0" y="432000"/>
                    </a:lnTo>
                    <a:lnTo>
                      <a:pt x="0" y="0"/>
                    </a:lnTo>
                    <a:close/>
                  </a:path>
                </a:pathLst>
              </a:custGeom>
            </p:spPr>
            <p:style>
              <a:lnRef idx="2">
                <a:schemeClr val="accent6">
                  <a:shade val="80000"/>
                  <a:hueOff val="0"/>
                  <a:satOff val="0"/>
                  <a:lumOff val="0"/>
                  <a:alphaOff val="0"/>
                </a:schemeClr>
              </a:lnRef>
              <a:fillRef idx="1">
                <a:schemeClr val="accent6">
                  <a:shade val="80000"/>
                  <a:hueOff val="0"/>
                  <a:satOff val="0"/>
                  <a:lumOff val="0"/>
                  <a:alphaOff val="0"/>
                </a:schemeClr>
              </a:fillRef>
              <a:effectRef idx="0">
                <a:schemeClr val="accent6">
                  <a:shade val="80000"/>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lvl="0" algn="ctr" defTabSz="666750" rtl="0">
                  <a:spcBef>
                    <a:spcPct val="0"/>
                  </a:spcBef>
                  <a:spcAft>
                    <a:spcPct val="35000"/>
                  </a:spcAft>
                </a:pPr>
                <a:r>
                  <a:rPr lang="zh-CN" sz="2200" b="1" kern="1200" smtClean="0"/>
                  <a:t>险情</a:t>
                </a:r>
                <a:endParaRPr lang="zh-CN" sz="2200" kern="1200"/>
              </a:p>
            </p:txBody>
          </p:sp>
          <p:sp>
            <p:nvSpPr>
              <p:cNvPr id="24" name="任意多边形 23"/>
              <p:cNvSpPr/>
              <p:nvPr/>
            </p:nvSpPr>
            <p:spPr>
              <a:xfrm>
                <a:off x="6000760" y="1823876"/>
                <a:ext cx="2784681" cy="1170123"/>
              </a:xfrm>
              <a:custGeom>
                <a:avLst/>
                <a:gdLst>
                  <a:gd name="connsiteX0" fmla="*/ 0 w 2784681"/>
                  <a:gd name="connsiteY0" fmla="*/ 0 h 802912"/>
                  <a:gd name="connsiteX1" fmla="*/ 2784681 w 2784681"/>
                  <a:gd name="connsiteY1" fmla="*/ 0 h 802912"/>
                  <a:gd name="connsiteX2" fmla="*/ 2784681 w 2784681"/>
                  <a:gd name="connsiteY2" fmla="*/ 802912 h 802912"/>
                  <a:gd name="connsiteX3" fmla="*/ 0 w 2784681"/>
                  <a:gd name="connsiteY3" fmla="*/ 802912 h 802912"/>
                  <a:gd name="connsiteX4" fmla="*/ 0 w 2784681"/>
                  <a:gd name="connsiteY4" fmla="*/ 0 h 80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4681" h="802912">
                    <a:moveTo>
                      <a:pt x="0" y="0"/>
                    </a:moveTo>
                    <a:lnTo>
                      <a:pt x="2784681" y="0"/>
                    </a:lnTo>
                    <a:lnTo>
                      <a:pt x="2784681" y="802912"/>
                    </a:lnTo>
                    <a:lnTo>
                      <a:pt x="0" y="802912"/>
                    </a:lnTo>
                    <a:lnTo>
                      <a:pt x="0" y="0"/>
                    </a:ln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ctr" anchorCtr="0">
                <a:noAutofit/>
              </a:bodyPr>
              <a:lstStyle/>
              <a:p>
                <a:pPr marL="0" lvl="1" algn="l" defTabSz="666750" rtl="0">
                  <a:spcBef>
                    <a:spcPct val="0"/>
                  </a:spcBef>
                  <a:spcAft>
                    <a:spcPct val="15000"/>
                  </a:spcAft>
                </a:pPr>
                <a:r>
                  <a:rPr lang="zh-CN" sz="2200" b="1" kern="1200" dirty="0" smtClean="0"/>
                  <a:t>遭遇猛兽、暴雨来袭、突发疾病、断水断粮、落石雪崩</a:t>
                </a:r>
                <a:r>
                  <a:rPr lang="en-US" sz="2200" b="1" kern="1200" dirty="0" smtClean="0"/>
                  <a:t>……</a:t>
                </a:r>
                <a:endParaRPr lang="zh-CN" sz="2200" kern="1200" dirty="0"/>
              </a:p>
            </p:txBody>
          </p:sp>
        </p:gr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180" y="2715766"/>
              <a:ext cx="1169988"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8736" y="2745854"/>
              <a:ext cx="9080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661740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0165" y="1707654"/>
            <a:ext cx="6900307" cy="746358"/>
          </a:xfrm>
          <a:prstGeom prst="rect">
            <a:avLst/>
          </a:prstGeom>
          <a:solidFill>
            <a:schemeClr val="bg1"/>
          </a:solidFill>
          <a:effectLst>
            <a:softEdge rad="127000"/>
          </a:effectLst>
        </p:spPr>
        <p:txBody>
          <a:bodyPr wrap="square" lIns="68580" tIns="34290" rIns="68580" bIns="34290" rtlCol="0">
            <a:spAutoFit/>
          </a:bodyPr>
          <a:lstStyle/>
          <a:p>
            <a:pPr algn="just"/>
            <a:r>
              <a:rPr lang="zh-CN" altLang="en-US" sz="4400" b="1" dirty="0" smtClean="0">
                <a:solidFill>
                  <a:prstClr val="black"/>
                </a:solidFill>
                <a:latin typeface="黑体" pitchFamily="49" charset="-122"/>
                <a:ea typeface="黑体" pitchFamily="49" charset="-122"/>
              </a:rPr>
              <a:t>你</a:t>
            </a:r>
            <a:r>
              <a:rPr lang="zh-CN" altLang="en-US" sz="4400" b="1" dirty="0">
                <a:solidFill>
                  <a:prstClr val="black"/>
                </a:solidFill>
                <a:latin typeface="黑体" pitchFamily="49" charset="-122"/>
                <a:ea typeface="黑体" pitchFamily="49" charset="-122"/>
              </a:rPr>
              <a:t>想编写什么探险故事呢？</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115303"/>
            <a:ext cx="1694180" cy="2248535"/>
          </a:xfrm>
          <a:prstGeom prst="rect">
            <a:avLst/>
          </a:prstGeom>
        </p:spPr>
      </p:pic>
    </p:spTree>
    <p:extLst>
      <p:ext uri="{BB962C8B-B14F-4D97-AF65-F5344CB8AC3E}">
        <p14:creationId xmlns:p14="http://schemas.microsoft.com/office/powerpoint/2010/main" val="3799717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89609" y="1229742"/>
            <a:ext cx="3693345" cy="2593199"/>
          </a:xfrm>
          <a:prstGeom prst="ellipse">
            <a:avLst/>
          </a:prstGeom>
          <a:ln>
            <a:noFill/>
          </a:ln>
          <a:effectLst>
            <a:softEdge rad="112500"/>
          </a:effectLst>
        </p:spPr>
      </p:pic>
      <p:sp>
        <p:nvSpPr>
          <p:cNvPr id="3" name="圆角矩形 2"/>
          <p:cNvSpPr/>
          <p:nvPr/>
        </p:nvSpPr>
        <p:spPr>
          <a:xfrm>
            <a:off x="2607455" y="3939902"/>
            <a:ext cx="3929090" cy="578882"/>
          </a:xfrm>
          <a:prstGeom prst="roundRect">
            <a:avLst/>
          </a:prstGeom>
          <a:solidFill>
            <a:schemeClr val="accent5">
              <a:lumMod val="20000"/>
              <a:lumOff val="80000"/>
            </a:schemeClr>
          </a:solidFill>
        </p:spPr>
        <p:txBody>
          <a:bodyPr wrap="square">
            <a:spAutoFit/>
          </a:bodyPr>
          <a:lstStyle/>
          <a:p>
            <a:pPr algn="ctr"/>
            <a:r>
              <a:rPr lang="zh-CN" altLang="en-US" sz="2800" b="1" dirty="0"/>
              <a:t>撒哈拉沙漠探险之旅</a:t>
            </a:r>
          </a:p>
        </p:txBody>
      </p:sp>
      <p:grpSp>
        <p:nvGrpSpPr>
          <p:cNvPr id="2" name="组合 5"/>
          <p:cNvGrpSpPr/>
          <p:nvPr/>
        </p:nvGrpSpPr>
        <p:grpSpPr>
          <a:xfrm>
            <a:off x="755576" y="915567"/>
            <a:ext cx="2376264" cy="648071"/>
            <a:chOff x="1115616" y="627534"/>
            <a:chExt cx="2736304" cy="648071"/>
          </a:xfrm>
          <a:effectLst/>
        </p:grpSpPr>
        <p:sp>
          <p:nvSpPr>
            <p:cNvPr id="4" name="矩形标注 3"/>
            <p:cNvSpPr/>
            <p:nvPr/>
          </p:nvSpPr>
          <p:spPr>
            <a:xfrm>
              <a:off x="1115616" y="627534"/>
              <a:ext cx="2736304" cy="648071"/>
            </a:xfrm>
            <a:prstGeom prst="wedgeRectCallout">
              <a:avLst>
                <a:gd name="adj1" fmla="val 70289"/>
                <a:gd name="adj2" fmla="val 62839"/>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prstClr val="white"/>
                </a:solidFill>
                <a:latin typeface="楷体" charset="-122"/>
                <a:ea typeface="楷体" charset="-122"/>
              </a:endParaRPr>
            </a:p>
          </p:txBody>
        </p:sp>
        <p:sp>
          <p:nvSpPr>
            <p:cNvPr id="5" name="TextBox 4"/>
            <p:cNvSpPr txBox="1"/>
            <p:nvPr/>
          </p:nvSpPr>
          <p:spPr>
            <a:xfrm>
              <a:off x="1115616" y="689959"/>
              <a:ext cx="2736304" cy="523220"/>
            </a:xfrm>
            <a:prstGeom prst="rect">
              <a:avLst/>
            </a:prstGeom>
            <a:noFill/>
          </p:spPr>
          <p:txBody>
            <a:bodyPr wrap="square" rtlCol="0">
              <a:spAutoFit/>
            </a:bodyPr>
            <a:lstStyle/>
            <a:p>
              <a:pPr algn="ctr"/>
              <a:r>
                <a:rPr lang="zh-CN" altLang="en-US" sz="2800" b="1" dirty="0">
                  <a:solidFill>
                    <a:prstClr val="black"/>
                  </a:solidFill>
                  <a:latin typeface="楷体" charset="-122"/>
                  <a:ea typeface="楷体" charset="-122"/>
                </a:rPr>
                <a:t>大蛇袭击我们</a:t>
              </a:r>
            </a:p>
          </p:txBody>
        </p:sp>
      </p:grpSp>
      <p:grpSp>
        <p:nvGrpSpPr>
          <p:cNvPr id="6" name="组合 6"/>
          <p:cNvGrpSpPr/>
          <p:nvPr/>
        </p:nvGrpSpPr>
        <p:grpSpPr>
          <a:xfrm>
            <a:off x="3357554" y="483518"/>
            <a:ext cx="3286148" cy="571503"/>
            <a:chOff x="680723" y="519797"/>
            <a:chExt cx="4306518" cy="571503"/>
          </a:xfrm>
          <a:effectLst/>
        </p:grpSpPr>
        <p:sp>
          <p:nvSpPr>
            <p:cNvPr id="8" name="矩形标注 7"/>
            <p:cNvSpPr/>
            <p:nvPr/>
          </p:nvSpPr>
          <p:spPr>
            <a:xfrm>
              <a:off x="680723" y="519797"/>
              <a:ext cx="4306518" cy="571503"/>
            </a:xfrm>
            <a:prstGeom prst="wedgeRectCallout">
              <a:avLst>
                <a:gd name="adj1" fmla="val -6920"/>
                <a:gd name="adj2" fmla="val 113877"/>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prstClr val="white"/>
                </a:solidFill>
                <a:latin typeface="楷体" charset="-122"/>
                <a:ea typeface="楷体" charset="-122"/>
              </a:endParaRPr>
            </a:p>
          </p:txBody>
        </p:sp>
        <p:sp>
          <p:nvSpPr>
            <p:cNvPr id="9" name="TextBox 8"/>
            <p:cNvSpPr txBox="1"/>
            <p:nvPr/>
          </p:nvSpPr>
          <p:spPr>
            <a:xfrm>
              <a:off x="680723" y="519797"/>
              <a:ext cx="4212898" cy="523220"/>
            </a:xfrm>
            <a:prstGeom prst="rect">
              <a:avLst/>
            </a:prstGeom>
            <a:noFill/>
          </p:spPr>
          <p:txBody>
            <a:bodyPr wrap="square" rtlCol="0">
              <a:spAutoFit/>
            </a:bodyPr>
            <a:lstStyle/>
            <a:p>
              <a:r>
                <a:rPr lang="zh-CN" altLang="en-US" sz="2800" b="1" dirty="0">
                  <a:solidFill>
                    <a:prstClr val="black"/>
                  </a:solidFill>
                  <a:latin typeface="楷体" charset="-122"/>
                  <a:ea typeface="楷体" charset="-122"/>
                </a:rPr>
                <a:t>我们遇到了沙尘暴</a:t>
              </a:r>
            </a:p>
          </p:txBody>
        </p:sp>
      </p:grpSp>
      <p:grpSp>
        <p:nvGrpSpPr>
          <p:cNvPr id="7" name="组合 9"/>
          <p:cNvGrpSpPr/>
          <p:nvPr/>
        </p:nvGrpSpPr>
        <p:grpSpPr>
          <a:xfrm>
            <a:off x="500034" y="1740187"/>
            <a:ext cx="2027109" cy="975579"/>
            <a:chOff x="1115616" y="627534"/>
            <a:chExt cx="2751076" cy="793444"/>
          </a:xfrm>
          <a:effectLst/>
        </p:grpSpPr>
        <p:sp>
          <p:nvSpPr>
            <p:cNvPr id="11" name="矩形标注 10"/>
            <p:cNvSpPr/>
            <p:nvPr/>
          </p:nvSpPr>
          <p:spPr>
            <a:xfrm>
              <a:off x="1115616" y="627534"/>
              <a:ext cx="2736305" cy="772775"/>
            </a:xfrm>
            <a:prstGeom prst="wedgeRectCallout">
              <a:avLst>
                <a:gd name="adj1" fmla="val 83519"/>
                <a:gd name="adj2" fmla="val 17595"/>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TextBox 11"/>
            <p:cNvSpPr txBox="1"/>
            <p:nvPr/>
          </p:nvSpPr>
          <p:spPr>
            <a:xfrm>
              <a:off x="1130388" y="644997"/>
              <a:ext cx="2736304" cy="775981"/>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sym typeface="+mn-ea"/>
                </a:rPr>
                <a:t>妹妹陷进了黄沙</a:t>
              </a:r>
              <a:r>
                <a:rPr lang="zh-CN" altLang="en-US" sz="2800" b="1" dirty="0" smtClean="0">
                  <a:latin typeface="楷体" panose="02010609060101010101" pitchFamily="49" charset="-122"/>
                  <a:ea typeface="楷体" panose="02010609060101010101" pitchFamily="49" charset="-122"/>
                  <a:sym typeface="+mn-ea"/>
                </a:rPr>
                <a:t>里</a:t>
              </a:r>
              <a:endParaRPr lang="zh-CN" altLang="en-US" sz="2800" b="1" dirty="0">
                <a:solidFill>
                  <a:prstClr val="black"/>
                </a:solidFill>
              </a:endParaRPr>
            </a:p>
          </p:txBody>
        </p:sp>
      </p:grpSp>
      <p:grpSp>
        <p:nvGrpSpPr>
          <p:cNvPr id="10" name="组合 12"/>
          <p:cNvGrpSpPr/>
          <p:nvPr/>
        </p:nvGrpSpPr>
        <p:grpSpPr>
          <a:xfrm>
            <a:off x="395536" y="2913787"/>
            <a:ext cx="2368762" cy="954107"/>
            <a:chOff x="967845" y="634020"/>
            <a:chExt cx="2660483" cy="1362770"/>
          </a:xfrm>
        </p:grpSpPr>
        <p:sp>
          <p:nvSpPr>
            <p:cNvPr id="14" name="矩形标注 13"/>
            <p:cNvSpPr/>
            <p:nvPr/>
          </p:nvSpPr>
          <p:spPr>
            <a:xfrm>
              <a:off x="967845" y="634020"/>
              <a:ext cx="2576596" cy="1332958"/>
            </a:xfrm>
            <a:prstGeom prst="wedgeRectCallout">
              <a:avLst>
                <a:gd name="adj1" fmla="val 79441"/>
                <a:gd name="adj2" fmla="val -41351"/>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TextBox 14"/>
            <p:cNvSpPr txBox="1"/>
            <p:nvPr/>
          </p:nvSpPr>
          <p:spPr>
            <a:xfrm>
              <a:off x="967845" y="634020"/>
              <a:ext cx="2660483" cy="1362770"/>
            </a:xfrm>
            <a:prstGeom prst="rect">
              <a:avLst/>
            </a:prstGeom>
            <a:noFill/>
            <a:effectLst/>
          </p:spPr>
          <p:txBody>
            <a:bodyPr wrap="square" rtlCol="0">
              <a:spAutoFit/>
            </a:bodyPr>
            <a:lstStyle/>
            <a:p>
              <a:r>
                <a:rPr lang="zh-CN" altLang="en-US" sz="2800" b="1" dirty="0">
                  <a:latin typeface="楷体" panose="02010609060101010101" pitchFamily="49" charset="-122"/>
                  <a:ea typeface="楷体" panose="02010609060101010101" pitchFamily="49" charset="-122"/>
                </a:rPr>
                <a:t>撒哈拉沙漠的景色</a:t>
              </a:r>
              <a:endParaRPr lang="zh-CN" altLang="en-US" sz="2800" dirty="0">
                <a:solidFill>
                  <a:prstClr val="black"/>
                </a:solidFill>
              </a:endParaRPr>
            </a:p>
          </p:txBody>
        </p:sp>
      </p:grpSp>
      <p:grpSp>
        <p:nvGrpSpPr>
          <p:cNvPr id="13" name="组合 15"/>
          <p:cNvGrpSpPr/>
          <p:nvPr/>
        </p:nvGrpSpPr>
        <p:grpSpPr>
          <a:xfrm>
            <a:off x="6357950" y="2928940"/>
            <a:ext cx="1737909" cy="584775"/>
            <a:chOff x="1115616" y="627534"/>
            <a:chExt cx="2445947" cy="654544"/>
          </a:xfrm>
          <a:effectLst/>
        </p:grpSpPr>
        <p:sp>
          <p:nvSpPr>
            <p:cNvPr id="17" name="矩形标注 16"/>
            <p:cNvSpPr/>
            <p:nvPr/>
          </p:nvSpPr>
          <p:spPr>
            <a:xfrm>
              <a:off x="1216158" y="627534"/>
              <a:ext cx="2345405" cy="585645"/>
            </a:xfrm>
            <a:prstGeom prst="wedgeRectCallout">
              <a:avLst>
                <a:gd name="adj1" fmla="val -85533"/>
                <a:gd name="adj2" fmla="val -5641"/>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TextBox 17"/>
            <p:cNvSpPr txBox="1"/>
            <p:nvPr/>
          </p:nvSpPr>
          <p:spPr>
            <a:xfrm>
              <a:off x="1115616" y="627534"/>
              <a:ext cx="2345403" cy="654544"/>
            </a:xfrm>
            <a:prstGeom prst="rect">
              <a:avLst/>
            </a:prstGeom>
            <a:noFill/>
          </p:spPr>
          <p:txBody>
            <a:bodyPr wrap="square" rtlCol="0">
              <a:spAutoFit/>
            </a:bodyPr>
            <a:lstStyle/>
            <a:p>
              <a:pPr algn="ctr"/>
              <a:r>
                <a:rPr lang="en-US" altLang="zh-CN" sz="3200" dirty="0">
                  <a:latin typeface="黑体" pitchFamily="2" charset="-122"/>
                  <a:ea typeface="黑体" pitchFamily="2" charset="-122"/>
                </a:rPr>
                <a:t>……</a:t>
              </a:r>
              <a:endParaRPr lang="zh-CN" altLang="en-US" sz="3200" dirty="0">
                <a:latin typeface="黑体" pitchFamily="2" charset="-122"/>
                <a:ea typeface="黑体" pitchFamily="2" charset="-122"/>
              </a:endParaRPr>
            </a:p>
          </p:txBody>
        </p:sp>
      </p:grpSp>
      <p:grpSp>
        <p:nvGrpSpPr>
          <p:cNvPr id="16" name="组合 19"/>
          <p:cNvGrpSpPr/>
          <p:nvPr/>
        </p:nvGrpSpPr>
        <p:grpSpPr>
          <a:xfrm>
            <a:off x="6286512" y="1285866"/>
            <a:ext cx="2500330" cy="1143008"/>
            <a:chOff x="1115616" y="627534"/>
            <a:chExt cx="2808254" cy="1632580"/>
          </a:xfrm>
          <a:effectLst/>
        </p:grpSpPr>
        <p:sp>
          <p:nvSpPr>
            <p:cNvPr id="21" name="矩形标注 20"/>
            <p:cNvSpPr/>
            <p:nvPr/>
          </p:nvSpPr>
          <p:spPr>
            <a:xfrm>
              <a:off x="1115616" y="627534"/>
              <a:ext cx="2808254" cy="1632580"/>
            </a:xfrm>
            <a:prstGeom prst="wedgeRectCallout">
              <a:avLst>
                <a:gd name="adj1" fmla="val -62304"/>
                <a:gd name="adj2" fmla="val 42762"/>
              </a:avLst>
            </a:prstGeom>
            <a:solidFill>
              <a:schemeClr val="accent6">
                <a:lumMod val="20000"/>
                <a:lumOff val="80000"/>
              </a:schemeClr>
            </a:solidFill>
            <a:ln>
              <a:solidFill>
                <a:schemeClr val="accent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prstClr val="white"/>
                </a:solidFill>
                <a:latin typeface="楷体" charset="-122"/>
                <a:ea typeface="楷体" charset="-122"/>
              </a:endParaRPr>
            </a:p>
          </p:txBody>
        </p:sp>
        <p:sp>
          <p:nvSpPr>
            <p:cNvPr id="22" name="TextBox 21"/>
            <p:cNvSpPr txBox="1"/>
            <p:nvPr/>
          </p:nvSpPr>
          <p:spPr>
            <a:xfrm>
              <a:off x="1356323" y="729570"/>
              <a:ext cx="2345404" cy="1362769"/>
            </a:xfrm>
            <a:prstGeom prst="rect">
              <a:avLst/>
            </a:prstGeom>
            <a:noFill/>
          </p:spPr>
          <p:txBody>
            <a:bodyPr wrap="square" rtlCol="0">
              <a:spAutoFit/>
            </a:bodyPr>
            <a:lstStyle/>
            <a:p>
              <a:r>
                <a:rPr lang="zh-CN" altLang="en-US" sz="2800" b="1" dirty="0">
                  <a:solidFill>
                    <a:prstClr val="black"/>
                  </a:solidFill>
                  <a:latin typeface="楷体" charset="-122"/>
                  <a:ea typeface="楷体" charset="-122"/>
                </a:rPr>
                <a:t>绝望时看到了生命之泉</a:t>
              </a:r>
            </a:p>
          </p:txBody>
        </p:sp>
      </p:grpSp>
    </p:spTree>
    <p:extLst>
      <p:ext uri="{BB962C8B-B14F-4D97-AF65-F5344CB8AC3E}">
        <p14:creationId xmlns:p14="http://schemas.microsoft.com/office/powerpoint/2010/main" val="25149873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611560" y="1059582"/>
            <a:ext cx="7904773" cy="1077218"/>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    交代背景。即：交代清楚探险故事发生的时间、地点和人物。</a:t>
            </a:r>
            <a:endParaRPr lang="zh-CN" altLang="en-US" sz="2800" dirty="0">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55" y="411404"/>
            <a:ext cx="366860" cy="456339"/>
          </a:xfrm>
          <a:prstGeom prst="rect">
            <a:avLst/>
          </a:prstGeom>
        </p:spPr>
      </p:pic>
      <p:sp>
        <p:nvSpPr>
          <p:cNvPr id="11" name="文本框 14"/>
          <p:cNvSpPr txBox="1"/>
          <p:nvPr/>
        </p:nvSpPr>
        <p:spPr>
          <a:xfrm>
            <a:off x="660303" y="339502"/>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习作指导</a:t>
            </a:r>
          </a:p>
        </p:txBody>
      </p:sp>
      <p:sp>
        <p:nvSpPr>
          <p:cNvPr id="12" name="矩形 11"/>
          <p:cNvSpPr/>
          <p:nvPr/>
        </p:nvSpPr>
        <p:spPr>
          <a:xfrm>
            <a:off x="660303" y="2211710"/>
            <a:ext cx="7800129" cy="1815882"/>
          </a:xfrm>
          <a:prstGeom prst="rect">
            <a:avLst/>
          </a:prstGeom>
        </p:spPr>
        <p:txBody>
          <a:bodyPr wrap="square">
            <a:spAutoFit/>
          </a:bodyPr>
          <a:lstStyle/>
          <a:p>
            <a:r>
              <a:rPr lang="zh-CN" altLang="en-US" sz="2800" b="1" dirty="0">
                <a:solidFill>
                  <a:srgbClr val="FF0000"/>
                </a:solidFill>
                <a:latin typeface="宋体" pitchFamily="2" charset="-122"/>
                <a:ea typeface="宋体" pitchFamily="2" charset="-122"/>
              </a:rPr>
              <a:t>    注意：探险的人物必须是从教材中所给的两列人物中各选一个，和自己一起组成一个探险小队。探险的地点可以从习作要求中提供的场景中选择，也可以写别的场景。探险的时间可以自定。</a:t>
            </a:r>
            <a:endParaRPr lang="zh-CN" altLang="en-US" sz="2800" dirty="0">
              <a:solidFill>
                <a:srgbClr val="FF0000"/>
              </a:solidFill>
            </a:endParaRPr>
          </a:p>
        </p:txBody>
      </p:sp>
    </p:spTree>
    <p:extLst>
      <p:ext uri="{BB962C8B-B14F-4D97-AF65-F5344CB8AC3E}">
        <p14:creationId xmlns:p14="http://schemas.microsoft.com/office/powerpoint/2010/main" val="25629586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843691" y="1649203"/>
            <a:ext cx="7328709" cy="1786643"/>
          </a:xfrm>
          <a:prstGeom prst="rect">
            <a:avLst/>
          </a:prstGeom>
          <a:noFill/>
        </p:spPr>
        <p:txBody>
          <a:bodyPr wrap="square" rtlCol="0">
            <a:spAutoFit/>
          </a:bodyPr>
          <a:lstStyle/>
          <a:p>
            <a:pPr>
              <a:lnSpc>
                <a:spcPct val="120000"/>
              </a:lnSpc>
            </a:pPr>
            <a:r>
              <a:rPr lang="zh-CN" altLang="en-US" sz="3200" b="1" dirty="0">
                <a:latin typeface="楷体" pitchFamily="49" charset="-122"/>
                <a:ea typeface="楷体" pitchFamily="49" charset="-122"/>
              </a:rPr>
              <a:t>    今年暑假，探险经验丰富的叔叔要带我和妹妹去海上孤岛探险。我和妹妹一听，开心极了，天天盼着早点出发。 </a:t>
            </a:r>
            <a:endParaRPr lang="zh-CN" altLang="en-US" sz="2800" b="1" dirty="0">
              <a:latin typeface="楷体" pitchFamily="49" charset="-122"/>
              <a:ea typeface="楷体" pitchFamily="49" charset="-122"/>
            </a:endParaRPr>
          </a:p>
        </p:txBody>
      </p:sp>
      <p:sp>
        <p:nvSpPr>
          <p:cNvPr id="6" name="矩形 5"/>
          <p:cNvSpPr/>
          <p:nvPr/>
        </p:nvSpPr>
        <p:spPr>
          <a:xfrm>
            <a:off x="755576" y="848404"/>
            <a:ext cx="2304256" cy="584775"/>
          </a:xfrm>
          <a:prstGeom prst="rect">
            <a:avLst/>
          </a:prstGeom>
        </p:spPr>
        <p:txBody>
          <a:bodyPr wrap="square">
            <a:spAutoFit/>
          </a:bodyPr>
          <a:lstStyle/>
          <a:p>
            <a:r>
              <a:rPr lang="zh-CN" altLang="en-US" sz="3200" b="1" dirty="0" smtClean="0">
                <a:solidFill>
                  <a:srgbClr val="0066FF"/>
                </a:solidFill>
                <a:latin typeface="黑体" panose="02010609060101010101" pitchFamily="49" charset="-122"/>
                <a:ea typeface="黑体" panose="02010609060101010101" pitchFamily="49" charset="-122"/>
              </a:rPr>
              <a:t>语</a:t>
            </a:r>
            <a:r>
              <a:rPr lang="zh-CN" altLang="en-US" sz="3200" b="1" dirty="0">
                <a:solidFill>
                  <a:srgbClr val="0066FF"/>
                </a:solidFill>
                <a:latin typeface="黑体" panose="02010609060101010101" pitchFamily="49" charset="-122"/>
                <a:ea typeface="黑体" panose="02010609060101010101" pitchFamily="49" charset="-122"/>
              </a:rPr>
              <a:t>段示例：</a:t>
            </a:r>
            <a:endParaRPr lang="zh-CN" altLang="en-US" sz="3200" dirty="0">
              <a:solidFill>
                <a:srgbClr val="0066FF"/>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96995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7" y="1436315"/>
            <a:ext cx="6480719" cy="1423467"/>
          </a:xfrm>
          <a:prstGeom prst="rect">
            <a:avLst/>
          </a:prstGeom>
          <a:solidFill>
            <a:schemeClr val="bg1"/>
          </a:solidFill>
          <a:effectLst>
            <a:softEdge rad="127000"/>
          </a:effectLst>
        </p:spPr>
        <p:txBody>
          <a:bodyPr wrap="square" lIns="68580" tIns="34290" rIns="68580" bIns="34290" rtlCol="0">
            <a:spAutoFit/>
          </a:bodyPr>
          <a:lstStyle/>
          <a:p>
            <a:pPr indent="457200" algn="just"/>
            <a:r>
              <a:rPr lang="zh-CN" altLang="en-US" sz="4400" b="1" dirty="0">
                <a:solidFill>
                  <a:prstClr val="black"/>
                </a:solidFill>
                <a:latin typeface="黑体" pitchFamily="49" charset="-122"/>
                <a:ea typeface="黑体" pitchFamily="49" charset="-122"/>
              </a:rPr>
              <a:t> </a:t>
            </a:r>
            <a:r>
              <a:rPr lang="zh-CN" altLang="en-US" sz="4400" b="1" dirty="0" smtClean="0">
                <a:solidFill>
                  <a:prstClr val="black"/>
                </a:solidFill>
                <a:latin typeface="黑体" pitchFamily="49" charset="-122"/>
                <a:ea typeface="黑体" pitchFamily="49" charset="-122"/>
              </a:rPr>
              <a:t> </a:t>
            </a:r>
            <a:r>
              <a:rPr lang="zh-CN" altLang="en-US" sz="4400" b="1" dirty="0">
                <a:solidFill>
                  <a:prstClr val="black"/>
                </a:solidFill>
                <a:latin typeface="黑体" pitchFamily="49" charset="-122"/>
                <a:ea typeface="黑体" pitchFamily="49" charset="-122"/>
              </a:rPr>
              <a:t>你想怎样把遇到的困境、求生的方法写具体？</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48" y="971287"/>
            <a:ext cx="1694180" cy="2248535"/>
          </a:xfrm>
          <a:prstGeom prst="rect">
            <a:avLst/>
          </a:prstGeom>
        </p:spPr>
      </p:pic>
    </p:spTree>
    <p:extLst>
      <p:ext uri="{BB962C8B-B14F-4D97-AF65-F5344CB8AC3E}">
        <p14:creationId xmlns:p14="http://schemas.microsoft.com/office/powerpoint/2010/main" val="3186999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23528" y="339502"/>
            <a:ext cx="2016224" cy="461665"/>
          </a:xfrm>
          <a:prstGeom prst="rect">
            <a:avLst/>
          </a:prstGeom>
        </p:spPr>
        <p:txBody>
          <a:bodyPr wrap="square">
            <a:spAutoFit/>
          </a:bodyPr>
          <a:lstStyle/>
          <a:p>
            <a:r>
              <a:rPr lang="zh-CN" altLang="en-US" sz="2400" b="1" dirty="0">
                <a:solidFill>
                  <a:srgbClr val="0000FF"/>
                </a:solidFill>
                <a:latin typeface="黑体" panose="02010609060101010101" pitchFamily="49" charset="-122"/>
                <a:ea typeface="黑体" panose="02010609060101010101" pitchFamily="49" charset="-122"/>
                <a:cs typeface="楷体" panose="02010609060101010101" pitchFamily="49" charset="-122"/>
              </a:rPr>
              <a:t>回顾课文</a:t>
            </a:r>
          </a:p>
        </p:txBody>
      </p:sp>
      <p:sp>
        <p:nvSpPr>
          <p:cNvPr id="17" name="文本框 3"/>
          <p:cNvSpPr txBox="1">
            <a:spLocks noChangeArrowheads="1"/>
          </p:cNvSpPr>
          <p:nvPr/>
        </p:nvSpPr>
        <p:spPr bwMode="auto">
          <a:xfrm>
            <a:off x="683568" y="741933"/>
            <a:ext cx="7704856" cy="461665"/>
          </a:xfrm>
          <a:prstGeom prst="rect">
            <a:avLst/>
          </a:prstGeom>
          <a:noFill/>
          <a:ln w="9525">
            <a:noFill/>
            <a:miter lim="800000"/>
          </a:ln>
        </p:spPr>
        <p:txBody>
          <a:bodyPr vert="horz" wrap="square">
            <a:spAutoFit/>
          </a:bodyPr>
          <a:lstStyle/>
          <a:p>
            <a:pPr eaLnBrk="1" hangingPunct="1">
              <a:buFont typeface="Arial" panose="020B0604020202020204" pitchFamily="34" charset="0"/>
              <a:buNone/>
            </a:pPr>
            <a:r>
              <a:rPr lang="en-US" altLang="zh-CN" sz="2400" b="1" noProof="1" smtClean="0">
                <a:latin typeface="黑体" panose="02010609060101010101" pitchFamily="49" charset="-122"/>
                <a:ea typeface="黑体" panose="02010609060101010101" pitchFamily="49" charset="-122"/>
              </a:rPr>
              <a:t>《</a:t>
            </a:r>
            <a:r>
              <a:rPr lang="zh-CN" altLang="en-US" sz="2400" b="1" noProof="1">
                <a:latin typeface="黑体" panose="02010609060101010101" pitchFamily="49" charset="-122"/>
                <a:ea typeface="黑体" panose="02010609060101010101" pitchFamily="49" charset="-122"/>
              </a:rPr>
              <a:t>跳水</a:t>
            </a:r>
            <a:r>
              <a:rPr lang="en-US" altLang="zh-CN" sz="2400" b="1" noProof="1">
                <a:latin typeface="黑体" panose="02010609060101010101" pitchFamily="49" charset="-122"/>
                <a:ea typeface="黑体" panose="02010609060101010101" pitchFamily="49" charset="-122"/>
              </a:rPr>
              <a:t>》</a:t>
            </a:r>
            <a:r>
              <a:rPr lang="zh-CN" altLang="en-US" sz="2400" b="1" noProof="1">
                <a:latin typeface="黑体" panose="02010609060101010101" pitchFamily="49" charset="-122"/>
                <a:ea typeface="黑体" panose="02010609060101010101" pitchFamily="49" charset="-122"/>
              </a:rPr>
              <a:t>是怎样把遇到的困境、求生的方法写具体的？</a:t>
            </a:r>
          </a:p>
        </p:txBody>
      </p:sp>
      <p:sp>
        <p:nvSpPr>
          <p:cNvPr id="21" name="TextBox 20"/>
          <p:cNvSpPr txBox="1"/>
          <p:nvPr/>
        </p:nvSpPr>
        <p:spPr>
          <a:xfrm>
            <a:off x="467545" y="1203598"/>
            <a:ext cx="8136904" cy="2800767"/>
          </a:xfrm>
          <a:prstGeom prst="rect">
            <a:avLst/>
          </a:prstGeom>
          <a:noFill/>
        </p:spPr>
        <p:txBody>
          <a:bodyPr wrap="square" rtlCol="0">
            <a:spAutoFit/>
          </a:bodyPr>
          <a:lstStyle/>
          <a:p>
            <a:r>
              <a:rPr lang="zh-CN" altLang="en-US" sz="1600" b="1" dirty="0">
                <a:latin typeface="楷体" pitchFamily="49" charset="-122"/>
                <a:ea typeface="楷体" pitchFamily="49" charset="-122"/>
              </a:rPr>
              <a:t>    孩子气极了，他的手放开了绳子和桅杆，张开胳膊，摇摇晃晃地走上横木去取帽子。这时候，甲板</a:t>
            </a:r>
            <a:r>
              <a:rPr lang="zh-CN" altLang="en-US" sz="1600" b="1" dirty="0" smtClean="0">
                <a:latin typeface="楷体" pitchFamily="49" charset="-122"/>
                <a:ea typeface="楷体" pitchFamily="49" charset="-122"/>
              </a:rPr>
              <a:t>上的水手</a:t>
            </a:r>
            <a:r>
              <a:rPr lang="zh-CN" altLang="en-US" sz="1600" b="1" dirty="0">
                <a:latin typeface="楷体" pitchFamily="49" charset="-122"/>
                <a:ea typeface="楷体" pitchFamily="49" charset="-122"/>
              </a:rPr>
              <a:t>全都吓呆了。孩子只要一失足，直摔到甲板上就没命了。即使他走到横</a:t>
            </a:r>
            <a:r>
              <a:rPr lang="zh-CN" altLang="en-US" sz="1600" b="1" dirty="0" smtClean="0">
                <a:latin typeface="楷体" pitchFamily="49" charset="-122"/>
                <a:ea typeface="楷体" pitchFamily="49" charset="-122"/>
              </a:rPr>
              <a:t>木那头拿</a:t>
            </a:r>
            <a:r>
              <a:rPr lang="zh-CN" altLang="en-US" sz="1600" b="1" dirty="0">
                <a:latin typeface="楷体" pitchFamily="49" charset="-122"/>
                <a:ea typeface="楷体" pitchFamily="49" charset="-122"/>
              </a:rPr>
              <a:t>到了帽子，也难以回转身来。有个人吓得大叫了一</a:t>
            </a:r>
            <a:r>
              <a:rPr lang="zh-CN" altLang="en-US" sz="1600" b="1" dirty="0" smtClean="0">
                <a:latin typeface="楷体" pitchFamily="49" charset="-122"/>
                <a:ea typeface="楷体" pitchFamily="49" charset="-122"/>
              </a:rPr>
              <a:t>声。孩子</a:t>
            </a:r>
            <a:r>
              <a:rPr lang="zh-CN" altLang="en-US" sz="1600" b="1" dirty="0">
                <a:latin typeface="楷体" pitchFamily="49" charset="-122"/>
                <a:ea typeface="楷体" pitchFamily="49" charset="-122"/>
              </a:rPr>
              <a:t>听到叫声往下一望，两条腿不由得发起抖来。</a:t>
            </a:r>
            <a:endParaRPr lang="en-US" altLang="zh-CN" sz="1600" b="1" dirty="0">
              <a:latin typeface="楷体" pitchFamily="49" charset="-122"/>
              <a:ea typeface="楷体" pitchFamily="49" charset="-122"/>
            </a:endParaRPr>
          </a:p>
          <a:p>
            <a:r>
              <a:rPr lang="zh-CN" altLang="en-US" sz="1600" b="1" dirty="0" smtClean="0">
                <a:latin typeface="楷体" pitchFamily="49" charset="-122"/>
                <a:ea typeface="楷体" pitchFamily="49" charset="-122"/>
              </a:rPr>
              <a:t>   正在</a:t>
            </a:r>
            <a:r>
              <a:rPr lang="zh-CN" altLang="en-US" sz="1600" b="1" dirty="0">
                <a:latin typeface="楷体" pitchFamily="49" charset="-122"/>
                <a:ea typeface="楷体" pitchFamily="49" charset="-122"/>
              </a:rPr>
              <a:t>这时候，船长从船舱里出来，手里拿着一支枪。他本来想打海鸥的，看见儿子在桅杆顶端的横木上，就立刻瞄准儿子，喊道：“向海里跳！快！不跳我就开枪了！”孩子心惊胆战，站在横木上摇摇晃晃的，没听明白他爸爸的话。船长又喊：“向海里跳！不然我就开枪了！一！二！”刚喊出“三”，孩子纵身从横木上跳了下来。</a:t>
            </a:r>
          </a:p>
          <a:p>
            <a:r>
              <a:rPr lang="zh-CN" altLang="en-US" sz="1600" b="1" dirty="0" smtClean="0">
                <a:latin typeface="楷体" pitchFamily="49" charset="-122"/>
                <a:ea typeface="楷体" pitchFamily="49" charset="-122"/>
              </a:rPr>
              <a:t>    扑通</a:t>
            </a:r>
            <a:r>
              <a:rPr lang="zh-CN" altLang="en-US" sz="1600" b="1" dirty="0">
                <a:latin typeface="楷体" pitchFamily="49" charset="-122"/>
                <a:ea typeface="楷体" pitchFamily="49" charset="-122"/>
              </a:rPr>
              <a:t>一声，孩子像颗炮弹一样扎进了海里。二十来个勇敢的水手已经跳进了大海：四十秒钟</a:t>
            </a:r>
            <a:r>
              <a:rPr lang="en-US" altLang="zh-CN" sz="1600" b="1" dirty="0">
                <a:latin typeface="楷体" pitchFamily="49" charset="-122"/>
                <a:ea typeface="楷体" pitchFamily="49" charset="-122"/>
              </a:rPr>
              <a:t>——</a:t>
            </a:r>
            <a:r>
              <a:rPr lang="zh-CN" altLang="en-US" sz="1600" b="1" dirty="0">
                <a:latin typeface="楷体" pitchFamily="49" charset="-122"/>
                <a:ea typeface="楷体" pitchFamily="49" charset="-122"/>
              </a:rPr>
              <a:t>大家已经觉得时间太长了。等孩子一浮上来，水手们就立刻抓住了他，把他救上了甲板。</a:t>
            </a:r>
          </a:p>
        </p:txBody>
      </p:sp>
      <p:sp>
        <p:nvSpPr>
          <p:cNvPr id="22" name="矩形 21"/>
          <p:cNvSpPr/>
          <p:nvPr/>
        </p:nvSpPr>
        <p:spPr>
          <a:xfrm>
            <a:off x="1482201" y="3939902"/>
            <a:ext cx="5970119" cy="1015310"/>
          </a:xfrm>
          <a:prstGeom prst="rect">
            <a:avLst/>
          </a:prstGeom>
          <a:solidFill>
            <a:schemeClr val="accent3">
              <a:lumMod val="20000"/>
              <a:lumOff val="80000"/>
            </a:schemeClr>
          </a:solidFill>
          <a:ln w="6350">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tx1"/>
                </a:solidFill>
                <a:latin typeface="宋体" pitchFamily="2" charset="-122"/>
                <a:ea typeface="宋体" pitchFamily="2" charset="-122"/>
              </a:rPr>
              <a:t>    通过恰当地使用人物的语言、动作描写，抓住环境气氛等描写，把文章写具体、生动，写出画面感，让人如闻其声，如见其形，有身临其境之感。</a:t>
            </a:r>
          </a:p>
        </p:txBody>
      </p:sp>
    </p:spTree>
    <p:extLst>
      <p:ext uri="{BB962C8B-B14F-4D97-AF65-F5344CB8AC3E}">
        <p14:creationId xmlns:p14="http://schemas.microsoft.com/office/powerpoint/2010/main" val="3069652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308" y="432718"/>
            <a:ext cx="8250140" cy="892552"/>
          </a:xfrm>
          <a:prstGeom prst="rect">
            <a:avLst/>
          </a:prstGeom>
          <a:noFill/>
        </p:spPr>
        <p:txBody>
          <a:bodyPr wrap="square" rtlCol="0">
            <a:spAutoFit/>
          </a:bodyPr>
          <a:lstStyle/>
          <a:p>
            <a:r>
              <a:rPr lang="zh-CN" altLang="en-US" sz="2800" b="1" dirty="0"/>
              <a:t>        </a:t>
            </a:r>
            <a:r>
              <a:rPr lang="zh-CN" altLang="en-US" sz="2400" b="1" dirty="0">
                <a:latin typeface="黑体" pitchFamily="2" charset="-122"/>
                <a:ea typeface="黑体" pitchFamily="2" charset="-122"/>
              </a:rPr>
              <a:t>读读下面的这个片段，注意小作者是怎样编写探险故事的，能让读者产生身临其境的感觉。</a:t>
            </a:r>
          </a:p>
        </p:txBody>
      </p:sp>
      <p:sp>
        <p:nvSpPr>
          <p:cNvPr id="4" name="矩形 3"/>
          <p:cNvSpPr/>
          <p:nvPr/>
        </p:nvSpPr>
        <p:spPr>
          <a:xfrm>
            <a:off x="428596" y="1347614"/>
            <a:ext cx="6643734" cy="3108543"/>
          </a:xfrm>
          <a:prstGeom prst="rect">
            <a:avLst/>
          </a:prstGeom>
        </p:spPr>
        <p:txBody>
          <a:bodyPr wrap="square">
            <a:spAutoFit/>
          </a:bodyPr>
          <a:lstStyle/>
          <a:p>
            <a:r>
              <a:rPr lang="zh-CN" altLang="en-US" sz="2800" dirty="0">
                <a:latin typeface="楷体" pitchFamily="49" charset="-122"/>
                <a:ea typeface="楷体" pitchFamily="49" charset="-122"/>
              </a:rPr>
              <a:t>   </a:t>
            </a:r>
            <a:r>
              <a:rPr lang="zh-CN" altLang="en-US" sz="2400" b="1" dirty="0">
                <a:latin typeface="楷体" pitchFamily="49" charset="-122"/>
                <a:ea typeface="楷体" pitchFamily="49" charset="-122"/>
              </a:rPr>
              <a:t>我找到了一截树枝，于是爬了上去，然而危险正一步一步地向我靠近。这条大河连通大海，湍急的水流把我带入了大海，没想到我的身后跟了三条鲨鱼，吓得我急忙向不远处的小岛划去。鲨鱼紧跟身后，当我登上那个小岛时，岛却动了，原来是一条鲸鱼呀！唉，今天是死定了。在这千钧一发的时刻，鲸鱼喷出一股水柱，我被水柱喷出好远好远，正好落在海滩上，真是有惊无险啊！</a:t>
            </a:r>
          </a:p>
        </p:txBody>
      </p:sp>
      <p:sp>
        <p:nvSpPr>
          <p:cNvPr id="12" name="矩形 11"/>
          <p:cNvSpPr/>
          <p:nvPr/>
        </p:nvSpPr>
        <p:spPr>
          <a:xfrm>
            <a:off x="7236296" y="1707654"/>
            <a:ext cx="1462390" cy="2308324"/>
          </a:xfrm>
          <a:prstGeom prst="rect">
            <a:avLst/>
          </a:prstGeom>
        </p:spPr>
        <p:txBody>
          <a:bodyPr wrap="square">
            <a:spAutoFit/>
          </a:bodyPr>
          <a:lstStyle/>
          <a:p>
            <a:r>
              <a:rPr lang="zh-CN" altLang="en-US" sz="2400" b="1" dirty="0">
                <a:latin typeface="宋体" pitchFamily="2" charset="-122"/>
                <a:ea typeface="宋体" pitchFamily="2" charset="-122"/>
              </a:rPr>
              <a:t>这个片段用环境描写来烘托紧张的气氛，想象丰富合理。</a:t>
            </a:r>
          </a:p>
        </p:txBody>
      </p:sp>
      <p:cxnSp>
        <p:nvCxnSpPr>
          <p:cNvPr id="14" name="直接连接符 13"/>
          <p:cNvCxnSpPr/>
          <p:nvPr/>
        </p:nvCxnSpPr>
        <p:spPr>
          <a:xfrm rot="5400000">
            <a:off x="5750727" y="2954969"/>
            <a:ext cx="2928958"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5843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090211"/>
            <a:ext cx="6552728" cy="2777683"/>
          </a:xfrm>
          <a:prstGeom prst="rect">
            <a:avLst/>
          </a:prstGeom>
          <a:solidFill>
            <a:schemeClr val="bg1"/>
          </a:solidFill>
          <a:effectLst>
            <a:softEdge rad="127000"/>
          </a:effectLst>
        </p:spPr>
        <p:txBody>
          <a:bodyPr wrap="square" lIns="68580" tIns="34290" rIns="68580" bIns="34290" rtlCol="0">
            <a:spAutoFit/>
          </a:bodyPr>
          <a:lstStyle/>
          <a:p>
            <a:pPr indent="896938" algn="just"/>
            <a:r>
              <a:rPr lang="zh-CN" altLang="en-US" sz="4400" b="1" dirty="0">
                <a:solidFill>
                  <a:prstClr val="black"/>
                </a:solidFill>
                <a:latin typeface="黑体" pitchFamily="49" charset="-122"/>
                <a:ea typeface="黑体" pitchFamily="49" charset="-122"/>
              </a:rPr>
              <a:t>在解决探险之“险”时，人物一定有很多的内心活动，如何把这次探险活动的心理活动写好呢？</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540" y="1331327"/>
            <a:ext cx="1694180" cy="2248535"/>
          </a:xfrm>
          <a:prstGeom prst="rect">
            <a:avLst/>
          </a:prstGeom>
        </p:spPr>
      </p:pic>
    </p:spTree>
    <p:extLst>
      <p:ext uri="{BB962C8B-B14F-4D97-AF65-F5344CB8AC3E}">
        <p14:creationId xmlns:p14="http://schemas.microsoft.com/office/powerpoint/2010/main" val="518602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3"/>
          <p:cNvSpPr txBox="1">
            <a:spLocks noChangeArrowheads="1"/>
          </p:cNvSpPr>
          <p:nvPr/>
        </p:nvSpPr>
        <p:spPr bwMode="auto">
          <a:xfrm>
            <a:off x="395536" y="465934"/>
            <a:ext cx="7704856" cy="523220"/>
          </a:xfrm>
          <a:prstGeom prst="rect">
            <a:avLst/>
          </a:prstGeom>
          <a:noFill/>
          <a:ln w="9525">
            <a:noFill/>
            <a:miter lim="800000"/>
          </a:ln>
        </p:spPr>
        <p:txBody>
          <a:bodyPr vert="horz" wrap="square">
            <a:spAutoFit/>
          </a:bodyPr>
          <a:lstStyle/>
          <a:p>
            <a:pPr eaLnBrk="1" hangingPunct="1">
              <a:buFont typeface="Arial" panose="020B0604020202020204" pitchFamily="34" charset="0"/>
              <a:buNone/>
            </a:pPr>
            <a:r>
              <a:rPr lang="zh-CN" altLang="en-US" sz="2800" b="1" noProof="1">
                <a:latin typeface="黑体" panose="02010609060101010101" pitchFamily="49" charset="-122"/>
                <a:ea typeface="黑体" panose="02010609060101010101" pitchFamily="49" charset="-122"/>
              </a:rPr>
              <a:t>语段示例：</a:t>
            </a:r>
          </a:p>
        </p:txBody>
      </p:sp>
      <p:sp>
        <p:nvSpPr>
          <p:cNvPr id="7" name="文本框 2"/>
          <p:cNvSpPr txBox="1"/>
          <p:nvPr/>
        </p:nvSpPr>
        <p:spPr>
          <a:xfrm>
            <a:off x="458669" y="961531"/>
            <a:ext cx="7866621" cy="3293209"/>
          </a:xfrm>
          <a:prstGeom prst="rect">
            <a:avLst/>
          </a:prstGeom>
          <a:noFill/>
        </p:spPr>
        <p:txBody>
          <a:bodyPr wrap="square" rtlCol="0">
            <a:spAutoFit/>
          </a:bodyPr>
          <a:lstStyle/>
          <a:p>
            <a:r>
              <a:rPr lang="zh-CN" altLang="en-US" sz="2600" b="1" dirty="0">
                <a:latin typeface="楷体" panose="02010609060101010101" pitchFamily="49" charset="-122"/>
                <a:ea typeface="楷体" panose="02010609060101010101" pitchFamily="49" charset="-122"/>
              </a:rPr>
              <a:t>    别看我平时敢于徒手登上上百米的高塔，但激烈的项目几乎不参与。望着差不多有</a:t>
            </a:r>
            <a:r>
              <a:rPr lang="en-US" altLang="zh-CN" sz="2600" b="1" dirty="0">
                <a:latin typeface="楷体" panose="02010609060101010101" pitchFamily="49" charset="-122"/>
                <a:ea typeface="楷体" panose="02010609060101010101" pitchFamily="49" charset="-122"/>
              </a:rPr>
              <a:t>80</a:t>
            </a:r>
            <a:r>
              <a:rPr lang="zh-CN" altLang="en-US" sz="2600" b="1" dirty="0">
                <a:latin typeface="楷体" panose="02010609060101010101" pitchFamily="49" charset="-122"/>
                <a:ea typeface="楷体" panose="02010609060101010101" pitchFamily="49" charset="-122"/>
              </a:rPr>
              <a:t>度的沙坡，</a:t>
            </a:r>
            <a:r>
              <a:rPr lang="zh-CN" altLang="en-US" sz="2600" b="1" dirty="0">
                <a:solidFill>
                  <a:srgbClr val="FF0000"/>
                </a:solidFill>
                <a:latin typeface="楷体" panose="02010609060101010101" pitchFamily="49" charset="-122"/>
                <a:ea typeface="楷体" panose="02010609060101010101" pitchFamily="49" charset="-122"/>
              </a:rPr>
              <a:t>心想：要是吉普车翻了，就麻烦了。</a:t>
            </a:r>
            <a:r>
              <a:rPr lang="zh-CN" altLang="en-US" sz="2600" b="1" dirty="0">
                <a:latin typeface="楷体" panose="02010609060101010101" pitchFamily="49" charset="-122"/>
                <a:ea typeface="楷体" panose="02010609060101010101" pitchFamily="49" charset="-122"/>
              </a:rPr>
              <a:t>可是，看着表哥尖叫着同大家一起乘着大吉普去沙漠里冲浪那么激动和过瘾，</a:t>
            </a:r>
            <a:r>
              <a:rPr lang="zh-CN" altLang="en-US" sz="2600" b="1" dirty="0">
                <a:solidFill>
                  <a:srgbClr val="FF0000"/>
                </a:solidFill>
                <a:latin typeface="楷体" panose="02010609060101010101" pitchFamily="49" charset="-122"/>
                <a:ea typeface="楷体" panose="02010609060101010101" pitchFamily="49" charset="-122"/>
              </a:rPr>
              <a:t>让我生出与自然融为一体的愿望</a:t>
            </a:r>
            <a:r>
              <a:rPr lang="zh-CN" altLang="en-US" sz="2600" b="1" dirty="0">
                <a:latin typeface="楷体" panose="02010609060101010101" pitchFamily="49" charset="-122"/>
                <a:ea typeface="楷体" panose="02010609060101010101" pitchFamily="49" charset="-122"/>
              </a:rPr>
              <a:t>，我一咬牙，坐上了吉普车。当我们在大漠上迎接火红的日出，在广阔起伏蜿蜿的沙漠上乘着大吉普狂野地冲沙，</a:t>
            </a:r>
            <a:r>
              <a:rPr lang="zh-CN" altLang="en-US" sz="2600" b="1" dirty="0">
                <a:solidFill>
                  <a:srgbClr val="FF0000"/>
                </a:solidFill>
                <a:latin typeface="楷体" panose="02010609060101010101" pitchFamily="49" charset="-122"/>
                <a:ea typeface="楷体" panose="02010609060101010101" pitchFamily="49" charset="-122"/>
              </a:rPr>
              <a:t>那份恐惧和刺激就像吃麻辣烫，越辣越想吃，欲罢不能。</a:t>
            </a:r>
          </a:p>
        </p:txBody>
      </p:sp>
      <p:sp>
        <p:nvSpPr>
          <p:cNvPr id="2" name="圆角矩形标注 1"/>
          <p:cNvSpPr/>
          <p:nvPr/>
        </p:nvSpPr>
        <p:spPr>
          <a:xfrm>
            <a:off x="899592" y="4363491"/>
            <a:ext cx="7272808" cy="503723"/>
          </a:xfrm>
          <a:prstGeom prst="wedgeRoundRectCallout">
            <a:avLst>
              <a:gd name="adj1" fmla="val -20695"/>
              <a:gd name="adj2" fmla="val -76986"/>
              <a:gd name="adj3" fmla="val 16667"/>
            </a:avLst>
          </a:prstGeom>
          <a:solidFill>
            <a:schemeClr val="accent3">
              <a:lumMod val="20000"/>
              <a:lumOff val="80000"/>
            </a:schemeClr>
          </a:solidFill>
          <a:ln w="6350">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chemeClr val="tx1"/>
                </a:solidFill>
                <a:latin typeface="宋体" pitchFamily="2" charset="-122"/>
                <a:ea typeface="宋体" pitchFamily="2" charset="-122"/>
              </a:rPr>
              <a:t>运用比喻</a:t>
            </a:r>
            <a:r>
              <a:rPr lang="zh-CN" altLang="en-US" sz="2400" b="1" dirty="0">
                <a:solidFill>
                  <a:schemeClr val="tx1"/>
                </a:solidFill>
                <a:latin typeface="宋体" pitchFamily="2" charset="-122"/>
                <a:ea typeface="宋体" pitchFamily="2" charset="-122"/>
              </a:rPr>
              <a:t>的修辞</a:t>
            </a:r>
            <a:r>
              <a:rPr lang="zh-CN" altLang="en-US" sz="2400" b="1" dirty="0" smtClean="0">
                <a:solidFill>
                  <a:schemeClr val="tx1"/>
                </a:solidFill>
                <a:latin typeface="宋体" pitchFamily="2" charset="-122"/>
                <a:ea typeface="宋体" pitchFamily="2" charset="-122"/>
              </a:rPr>
              <a:t>手法，生动</a:t>
            </a:r>
            <a:r>
              <a:rPr lang="zh-CN" altLang="en-US" sz="2400" b="1" dirty="0">
                <a:solidFill>
                  <a:schemeClr val="tx1"/>
                </a:solidFill>
                <a:latin typeface="宋体" pitchFamily="2" charset="-122"/>
                <a:ea typeface="宋体" pitchFamily="2" charset="-122"/>
              </a:rPr>
              <a:t>描写恐惧和刺激的</a:t>
            </a:r>
            <a:r>
              <a:rPr lang="zh-CN" altLang="en-US" sz="2400" b="1" dirty="0" smtClean="0">
                <a:solidFill>
                  <a:schemeClr val="tx1"/>
                </a:solidFill>
                <a:latin typeface="宋体" pitchFamily="2" charset="-122"/>
                <a:ea typeface="宋体" pitchFamily="2" charset="-122"/>
              </a:rPr>
              <a:t>感觉。</a:t>
            </a:r>
            <a:endParaRPr lang="zh-CN" altLang="en-US" sz="2400" b="1" dirty="0">
              <a:solidFill>
                <a:schemeClr val="tx1"/>
              </a:solidFill>
              <a:latin typeface="宋体" pitchFamily="2" charset="-122"/>
              <a:ea typeface="宋体" pitchFamily="2" charset="-122"/>
            </a:endParaRPr>
          </a:p>
        </p:txBody>
      </p:sp>
    </p:spTree>
    <p:extLst>
      <p:ext uri="{BB962C8B-B14F-4D97-AF65-F5344CB8AC3E}">
        <p14:creationId xmlns:p14="http://schemas.microsoft.com/office/powerpoint/2010/main" val="30897305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
          <p:cNvSpPr txBox="1"/>
          <p:nvPr/>
        </p:nvSpPr>
        <p:spPr>
          <a:xfrm>
            <a:off x="683568" y="759351"/>
            <a:ext cx="7722605" cy="3108543"/>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rPr>
              <a:t>    索道过黄河，听着都惊险。这是我第一次乘索道，并且下面是滔滔黄河水，</a:t>
            </a:r>
            <a:r>
              <a:rPr lang="zh-CN" altLang="en-US" sz="2800" b="1" dirty="0">
                <a:solidFill>
                  <a:srgbClr val="FF0000"/>
                </a:solidFill>
                <a:latin typeface="楷体" panose="02010609060101010101" pitchFamily="49" charset="-122"/>
                <a:ea typeface="楷体" panose="02010609060101010101" pitchFamily="49" charset="-122"/>
              </a:rPr>
              <a:t>我害怕极了，可又不想错过这么刺激的体验。</a:t>
            </a:r>
            <a:r>
              <a:rPr lang="zh-CN" altLang="en-US" sz="2800" b="1" dirty="0">
                <a:latin typeface="楷体" panose="02010609060101010101" pitchFamily="49" charset="-122"/>
                <a:ea typeface="楷体" panose="02010609060101010101" pitchFamily="49" charset="-122"/>
              </a:rPr>
              <a:t>我鼓起勇气，带上手套，紧紧抓住缆索，嗖</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我慢慢滑着这总长</a:t>
            </a:r>
            <a:r>
              <a:rPr lang="en-US" altLang="zh-CN" sz="2800" b="1" dirty="0">
                <a:latin typeface="楷体" panose="02010609060101010101" pitchFamily="49" charset="-122"/>
                <a:ea typeface="楷体" panose="02010609060101010101" pitchFamily="49" charset="-122"/>
              </a:rPr>
              <a:t>800</a:t>
            </a:r>
            <a:r>
              <a:rPr lang="zh-CN" altLang="en-US" sz="2800" b="1" dirty="0">
                <a:latin typeface="楷体" panose="02010609060101010101" pitchFamily="49" charset="-122"/>
                <a:ea typeface="楷体" panose="02010609060101010101" pitchFamily="49" charset="-122"/>
              </a:rPr>
              <a:t>米、横跨黄河的“天下黄河第一索”，向对岸飞去。我在沙头坡也“飞黄腾达”一回，那感觉，终生难忘。</a:t>
            </a:r>
          </a:p>
        </p:txBody>
      </p:sp>
    </p:spTree>
    <p:extLst>
      <p:ext uri="{BB962C8B-B14F-4D97-AF65-F5344CB8AC3E}">
        <p14:creationId xmlns:p14="http://schemas.microsoft.com/office/powerpoint/2010/main" val="2839822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918" y="1500180"/>
            <a:ext cx="6525369" cy="1423467"/>
          </a:xfrm>
          <a:prstGeom prst="rect">
            <a:avLst/>
          </a:prstGeom>
          <a:solidFill>
            <a:schemeClr val="bg1"/>
          </a:solidFill>
          <a:effectLst>
            <a:softEdge rad="127000"/>
          </a:effectLst>
        </p:spPr>
        <p:txBody>
          <a:bodyPr wrap="square" lIns="68580" tIns="34290" rIns="68580" bIns="34290" rtlCol="0">
            <a:spAutoFit/>
          </a:bodyPr>
          <a:lstStyle/>
          <a:p>
            <a:pPr indent="457200" algn="just"/>
            <a:r>
              <a:rPr lang="zh-CN" altLang="en-US" sz="4400" b="1" dirty="0">
                <a:solidFill>
                  <a:prstClr val="black"/>
                </a:solidFill>
                <a:latin typeface="黑体" pitchFamily="49" charset="-122"/>
                <a:ea typeface="黑体" pitchFamily="49" charset="-122"/>
              </a:rPr>
              <a:t>  关于这篇习作，你还有什么好的想法吗？</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154000"/>
            <a:ext cx="1694180" cy="2248535"/>
          </a:xfrm>
          <a:prstGeom prst="rect">
            <a:avLst/>
          </a:prstGeom>
        </p:spPr>
      </p:pic>
    </p:spTree>
    <p:extLst>
      <p:ext uri="{BB962C8B-B14F-4D97-AF65-F5344CB8AC3E}">
        <p14:creationId xmlns:p14="http://schemas.microsoft.com/office/powerpoint/2010/main" val="40622570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11560" y="3318489"/>
            <a:ext cx="7452309" cy="1485509"/>
            <a:chOff x="182334" y="1889124"/>
            <a:chExt cx="7452309" cy="1485509"/>
          </a:xfrm>
        </p:grpSpPr>
        <p:sp>
          <p:nvSpPr>
            <p:cNvPr id="9" name="圆角矩形标注 8"/>
            <p:cNvSpPr/>
            <p:nvPr/>
          </p:nvSpPr>
          <p:spPr>
            <a:xfrm>
              <a:off x="1475656" y="1889124"/>
              <a:ext cx="6158987" cy="1190215"/>
            </a:xfrm>
            <a:prstGeom prst="wedgeRoundRectCallout">
              <a:avLst>
                <a:gd name="adj1" fmla="val -56703"/>
                <a:gd name="adj2" fmla="val 32686"/>
                <a:gd name="adj3" fmla="val 16667"/>
              </a:avLst>
            </a:prstGeom>
            <a:solidFill>
              <a:schemeClr val="bg1"/>
            </a:solidFill>
            <a:ln w="9525">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tx1"/>
                  </a:solidFill>
                  <a:latin typeface="楷体" panose="02010609060101010101" pitchFamily="49" charset="-122"/>
                  <a:ea typeface="楷体" panose="02010609060101010101" pitchFamily="49" charset="-122"/>
                </a:rPr>
                <a:t> </a:t>
              </a:r>
              <a:r>
                <a:rPr lang="zh-CN" altLang="en-US" sz="2800" b="1" dirty="0" smtClean="0">
                  <a:solidFill>
                    <a:schemeClr val="tx1"/>
                  </a:solidFill>
                  <a:latin typeface="楷体" panose="02010609060101010101" pitchFamily="49" charset="-122"/>
                  <a:ea typeface="楷体" panose="02010609060101010101" pitchFamily="49" charset="-122"/>
                </a:rPr>
                <a:t>   我</a:t>
              </a:r>
              <a:r>
                <a:rPr lang="zh-CN" altLang="en-US" sz="2800" b="1" dirty="0">
                  <a:solidFill>
                    <a:schemeClr val="tx1"/>
                  </a:solidFill>
                  <a:latin typeface="楷体" panose="02010609060101010101" pitchFamily="49" charset="-122"/>
                  <a:ea typeface="楷体" panose="02010609060101010101" pitchFamily="49" charset="-122"/>
                </a:rPr>
                <a:t>要按照一定的顺序来写，这样习作才能表达得清楚、有条理。</a:t>
              </a:r>
            </a:p>
          </p:txBody>
        </p:sp>
        <p:pic>
          <p:nvPicPr>
            <p:cNvPr id="10" name="Picture 10" descr="C:\Users\Administrator\Downloads\图片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34" y="2185864"/>
              <a:ext cx="931498" cy="11887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a:off x="440359" y="448978"/>
            <a:ext cx="7588025" cy="1324246"/>
            <a:chOff x="296343" y="100179"/>
            <a:chExt cx="7588025" cy="1324246"/>
          </a:xfrm>
        </p:grpSpPr>
        <p:sp>
          <p:nvSpPr>
            <p:cNvPr id="12" name="圆角矩形标注 11"/>
            <p:cNvSpPr/>
            <p:nvPr/>
          </p:nvSpPr>
          <p:spPr>
            <a:xfrm>
              <a:off x="1691681" y="100179"/>
              <a:ext cx="6192687" cy="1098305"/>
            </a:xfrm>
            <a:prstGeom prst="wedgeRoundRectCallout">
              <a:avLst>
                <a:gd name="adj1" fmla="val -58887"/>
                <a:gd name="adj2" fmla="val 28376"/>
                <a:gd name="adj3" fmla="val 16667"/>
              </a:avLst>
            </a:prstGeom>
            <a:solidFill>
              <a:schemeClr val="bg1"/>
            </a:solidFill>
            <a:ln w="9525">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solidFill>
                    <a:schemeClr val="tx1"/>
                  </a:solidFill>
                  <a:latin typeface="楷体" panose="02010609060101010101" pitchFamily="49" charset="-122"/>
                  <a:ea typeface="楷体" panose="02010609060101010101" pitchFamily="49" charset="-122"/>
                </a:rPr>
                <a:t>    习作</a:t>
              </a:r>
              <a:r>
                <a:rPr lang="zh-CN" altLang="en-US" sz="2800" b="1" dirty="0">
                  <a:solidFill>
                    <a:schemeClr val="tx1"/>
                  </a:solidFill>
                  <a:latin typeface="楷体" panose="02010609060101010101" pitchFamily="49" charset="-122"/>
                  <a:ea typeface="楷体" panose="02010609060101010101" pitchFamily="49" charset="-122"/>
                </a:rPr>
                <a:t>开头，我想开门见山，直接进入主题。</a:t>
              </a:r>
            </a:p>
          </p:txBody>
        </p:sp>
        <p:pic>
          <p:nvPicPr>
            <p:cNvPr id="13" name="Picture 12" descr="C:\Users\Administrator\Downloads\图片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343" y="267494"/>
              <a:ext cx="891281" cy="1156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1213634" y="1889164"/>
            <a:ext cx="7390814" cy="1186642"/>
            <a:chOff x="1284384" y="547984"/>
            <a:chExt cx="7390814" cy="1186642"/>
          </a:xfrm>
        </p:grpSpPr>
        <p:pic>
          <p:nvPicPr>
            <p:cNvPr id="15" name="Picture 8" descr="C:\Users\Administrator\Downloads\图片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2979" y="601464"/>
              <a:ext cx="702219" cy="1133162"/>
            </a:xfrm>
            <a:prstGeom prst="rect">
              <a:avLst/>
            </a:prstGeom>
            <a:noFill/>
            <a:extLst>
              <a:ext uri="{909E8E84-426E-40DD-AFC4-6F175D3DCCD1}">
                <a14:hiddenFill xmlns:a14="http://schemas.microsoft.com/office/drawing/2010/main">
                  <a:solidFill>
                    <a:srgbClr val="FFFFFF"/>
                  </a:solidFill>
                </a14:hiddenFill>
              </a:ext>
            </a:extLst>
          </p:spPr>
        </p:pic>
        <p:sp>
          <p:nvSpPr>
            <p:cNvPr id="16" name="圆角矩形标注 15"/>
            <p:cNvSpPr/>
            <p:nvPr/>
          </p:nvSpPr>
          <p:spPr>
            <a:xfrm>
              <a:off x="1284384" y="547984"/>
              <a:ext cx="6166678" cy="1098305"/>
            </a:xfrm>
            <a:prstGeom prst="wedgeRoundRectCallout">
              <a:avLst>
                <a:gd name="adj1" fmla="val 60079"/>
                <a:gd name="adj2" fmla="val 23614"/>
                <a:gd name="adj3" fmla="val 16667"/>
              </a:avLst>
            </a:prstGeom>
            <a:solidFill>
              <a:schemeClr val="bg1"/>
            </a:solidFill>
            <a:ln w="9525">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tx1"/>
                  </a:solidFill>
                  <a:latin typeface="楷体" panose="02010609060101010101" pitchFamily="49" charset="-122"/>
                  <a:ea typeface="楷体" panose="02010609060101010101" pitchFamily="49" charset="-122"/>
                </a:rPr>
                <a:t> </a:t>
              </a:r>
              <a:r>
                <a:rPr lang="zh-CN" altLang="en-US" sz="2800" b="1" dirty="0" smtClean="0">
                  <a:solidFill>
                    <a:schemeClr val="tx1"/>
                  </a:solidFill>
                  <a:latin typeface="楷体" panose="02010609060101010101" pitchFamily="49" charset="-122"/>
                  <a:ea typeface="楷体" panose="02010609060101010101" pitchFamily="49" charset="-122"/>
                </a:rPr>
                <a:t>   描写</a:t>
              </a:r>
              <a:r>
                <a:rPr lang="zh-CN" altLang="en-US" sz="2800" b="1" dirty="0">
                  <a:solidFill>
                    <a:schemeClr val="tx1"/>
                  </a:solidFill>
                  <a:latin typeface="楷体" panose="02010609060101010101" pitchFamily="49" charset="-122"/>
                  <a:ea typeface="楷体" panose="02010609060101010101" pitchFamily="49" charset="-122"/>
                </a:rPr>
                <a:t>时，我要加入比喻、拟人、排比等修辞，让我的作文更生动！</a:t>
              </a:r>
              <a:endParaRPr lang="zh-CN" sz="2800" b="1" dirty="0">
                <a:solidFill>
                  <a:schemeClr val="tx1"/>
                </a:solidFill>
                <a:latin typeface="楷体" panose="02010609060101010101" pitchFamily="49" charset="-122"/>
                <a:ea typeface="楷体" panose="02010609060101010101" pitchFamily="49" charset="-122"/>
              </a:endParaRPr>
            </a:p>
          </p:txBody>
        </p:sp>
      </p:grpSp>
    </p:spTree>
    <p:extLst>
      <p:ext uri="{BB962C8B-B14F-4D97-AF65-F5344CB8AC3E}">
        <p14:creationId xmlns:p14="http://schemas.microsoft.com/office/powerpoint/2010/main" val="1058245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CD294244-C9A6-41CD-9D8A-66E7986893EA}"/>
              </a:ext>
            </a:extLst>
          </p:cNvPr>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写作提纲</a:t>
            </a:r>
          </a:p>
        </p:txBody>
      </p:sp>
      <p:pic>
        <p:nvPicPr>
          <p:cNvPr id="4" name="图片 3">
            <a:extLst>
              <a:ext uri="{FF2B5EF4-FFF2-40B4-BE49-F238E27FC236}">
                <a16:creationId xmlns:a16="http://schemas.microsoft.com/office/drawing/2014/main" xmlns="" id="{23FB45C4-A51E-4DA3-A4C3-48CE4FA3ED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8824" y="1691225"/>
            <a:ext cx="1543976" cy="1301691"/>
          </a:xfrm>
          <a:prstGeom prst="roundRect">
            <a:avLst/>
          </a:prstGeom>
        </p:spPr>
      </p:pic>
    </p:spTree>
    <p:extLst>
      <p:ext uri="{BB962C8B-B14F-4D97-AF65-F5344CB8AC3E}">
        <p14:creationId xmlns:p14="http://schemas.microsoft.com/office/powerpoint/2010/main" val="1892655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9055" y="426869"/>
            <a:ext cx="2330450" cy="560705"/>
            <a:chOff x="292074" y="533430"/>
            <a:chExt cx="3107265" cy="747607"/>
          </a:xfrm>
        </p:grpSpPr>
        <p:sp>
          <p:nvSpPr>
            <p:cNvPr id="3"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写作提纲</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
        <p:nvSpPr>
          <p:cNvPr id="5" name="矩形 4"/>
          <p:cNvSpPr/>
          <p:nvPr/>
        </p:nvSpPr>
        <p:spPr>
          <a:xfrm>
            <a:off x="2146528" y="1609512"/>
            <a:ext cx="6385912" cy="1754326"/>
          </a:xfrm>
          <a:prstGeom prst="rect">
            <a:avLst/>
          </a:prstGeom>
        </p:spPr>
        <p:txBody>
          <a:bodyPr wrap="square">
            <a:spAutoFit/>
          </a:bodyPr>
          <a:lstStyle/>
          <a:p>
            <a:r>
              <a:rPr lang="zh-CN" altLang="en-US" sz="3600" dirty="0">
                <a:solidFill>
                  <a:prstClr val="black"/>
                </a:solidFill>
                <a:latin typeface="黑体" pitchFamily="49" charset="-122"/>
                <a:ea typeface="黑体" pitchFamily="49" charset="-122"/>
              </a:rPr>
              <a:t>    你想要编写什么样的探险故事呢？不要急于下笔，先好好构思，编写好写作提纲。</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455812"/>
            <a:ext cx="1694180" cy="2248535"/>
          </a:xfrm>
          <a:prstGeom prst="rect">
            <a:avLst/>
          </a:prstGeom>
        </p:spPr>
      </p:pic>
    </p:spTree>
    <p:extLst>
      <p:ext uri="{BB962C8B-B14F-4D97-AF65-F5344CB8AC3E}">
        <p14:creationId xmlns:p14="http://schemas.microsoft.com/office/powerpoint/2010/main" val="2926658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419622"/>
            <a:ext cx="7632848" cy="2785378"/>
          </a:xfrm>
          <a:prstGeom prst="rect">
            <a:avLst/>
          </a:prstGeom>
          <a:solidFill>
            <a:schemeClr val="accent6">
              <a:lumMod val="40000"/>
              <a:lumOff val="60000"/>
            </a:schemeClr>
          </a:solidFill>
          <a:ln w="57150">
            <a:solidFill>
              <a:schemeClr val="bg1"/>
            </a:solidFill>
            <a:prstDash val="sysDash"/>
          </a:ln>
        </p:spPr>
        <p:txBody>
          <a:bodyPr wrap="square">
            <a:spAutoFit/>
          </a:bodyPr>
          <a:lstStyle/>
          <a:p>
            <a:pPr marL="447675" indent="-447675">
              <a:spcBef>
                <a:spcPts val="600"/>
              </a:spcBef>
            </a:pPr>
            <a:r>
              <a:rPr lang="en-US" altLang="zh-CN" sz="3200" b="1" dirty="0">
                <a:solidFill>
                  <a:prstClr val="black"/>
                </a:solidFill>
                <a:latin typeface="楷体" pitchFamily="49" charset="-122"/>
                <a:ea typeface="楷体" pitchFamily="49" charset="-122"/>
              </a:rPr>
              <a:t>1.</a:t>
            </a:r>
            <a:r>
              <a:rPr lang="zh-CN" altLang="en-US" sz="3200" b="1" dirty="0">
                <a:solidFill>
                  <a:prstClr val="black"/>
                </a:solidFill>
                <a:latin typeface="楷体" pitchFamily="49" charset="-122"/>
                <a:ea typeface="楷体" pitchFamily="49" charset="-122"/>
              </a:rPr>
              <a:t>故事发生的背景是什么？</a:t>
            </a:r>
            <a:endParaRPr lang="en-US" altLang="zh-CN" sz="3200" b="1" dirty="0">
              <a:solidFill>
                <a:prstClr val="black"/>
              </a:solidFill>
              <a:latin typeface="楷体" pitchFamily="49" charset="-122"/>
              <a:ea typeface="楷体" pitchFamily="49" charset="-122"/>
            </a:endParaRPr>
          </a:p>
          <a:p>
            <a:pPr marL="447675" indent="-447675">
              <a:spcBef>
                <a:spcPts val="600"/>
              </a:spcBef>
            </a:pPr>
            <a:r>
              <a:rPr lang="en-US" altLang="zh-CN" sz="3200" b="1" dirty="0">
                <a:solidFill>
                  <a:prstClr val="black"/>
                </a:solidFill>
                <a:latin typeface="楷体" pitchFamily="49" charset="-122"/>
                <a:ea typeface="楷体" pitchFamily="49" charset="-122"/>
              </a:rPr>
              <a:t>2.</a:t>
            </a:r>
            <a:r>
              <a:rPr lang="zh-CN" altLang="en-US" sz="3200" b="1" dirty="0">
                <a:solidFill>
                  <a:prstClr val="black"/>
                </a:solidFill>
                <a:latin typeface="楷体" pitchFamily="49" charset="-122"/>
                <a:ea typeface="楷体" pitchFamily="49" charset="-122"/>
              </a:rPr>
              <a:t>发生了怎样的困境，对应的求生方法是什么？</a:t>
            </a:r>
            <a:endParaRPr lang="en-US" altLang="zh-CN" sz="3200" b="1" dirty="0">
              <a:solidFill>
                <a:prstClr val="black"/>
              </a:solidFill>
              <a:latin typeface="楷体" pitchFamily="49" charset="-122"/>
              <a:ea typeface="楷体" pitchFamily="49" charset="-122"/>
            </a:endParaRPr>
          </a:p>
          <a:p>
            <a:pPr marL="447675" indent="-447675">
              <a:spcBef>
                <a:spcPts val="600"/>
              </a:spcBef>
            </a:pPr>
            <a:r>
              <a:rPr lang="en-US" altLang="zh-CN" sz="3200" b="1" dirty="0">
                <a:solidFill>
                  <a:prstClr val="black"/>
                </a:solidFill>
                <a:latin typeface="楷体" pitchFamily="49" charset="-122"/>
                <a:ea typeface="楷体" pitchFamily="49" charset="-122"/>
              </a:rPr>
              <a:t>3.</a:t>
            </a:r>
            <a:r>
              <a:rPr lang="zh-CN" altLang="en-US" sz="3200" b="1" dirty="0">
                <a:solidFill>
                  <a:prstClr val="black"/>
                </a:solidFill>
                <a:latin typeface="楷体" pitchFamily="49" charset="-122"/>
                <a:ea typeface="楷体" pitchFamily="49" charset="-122"/>
              </a:rPr>
              <a:t>人物有怎样的心理活动？</a:t>
            </a:r>
            <a:endParaRPr lang="en-US" altLang="zh-CN" sz="3200" b="1" dirty="0">
              <a:solidFill>
                <a:prstClr val="black"/>
              </a:solidFill>
              <a:latin typeface="楷体" pitchFamily="49" charset="-122"/>
              <a:ea typeface="楷体" pitchFamily="49" charset="-122"/>
            </a:endParaRPr>
          </a:p>
          <a:p>
            <a:pPr marL="447675" indent="-447675">
              <a:spcBef>
                <a:spcPts val="600"/>
              </a:spcBef>
            </a:pPr>
            <a:r>
              <a:rPr lang="en-US" altLang="zh-CN" sz="3200" b="1" dirty="0">
                <a:solidFill>
                  <a:prstClr val="black"/>
                </a:solidFill>
                <a:latin typeface="楷体" pitchFamily="49" charset="-122"/>
                <a:ea typeface="楷体" pitchFamily="49" charset="-122"/>
              </a:rPr>
              <a:t>4.</a:t>
            </a:r>
            <a:r>
              <a:rPr lang="zh-CN" altLang="en-US" sz="3200" b="1" dirty="0">
                <a:solidFill>
                  <a:prstClr val="black"/>
                </a:solidFill>
                <a:latin typeface="楷体" pitchFamily="49" charset="-122"/>
                <a:ea typeface="楷体" pitchFamily="49" charset="-122"/>
              </a:rPr>
              <a:t>打算拟定什么题目？</a:t>
            </a:r>
          </a:p>
        </p:txBody>
      </p:sp>
      <p:sp>
        <p:nvSpPr>
          <p:cNvPr id="3" name="矩形 2"/>
          <p:cNvSpPr/>
          <p:nvPr/>
        </p:nvSpPr>
        <p:spPr>
          <a:xfrm>
            <a:off x="2856731" y="571486"/>
            <a:ext cx="3430538" cy="646331"/>
          </a:xfrm>
          <a:prstGeom prst="rect">
            <a:avLst/>
          </a:prstGeom>
        </p:spPr>
        <p:txBody>
          <a:bodyPr wrap="square">
            <a:spAutoFit/>
          </a:bodyPr>
          <a:lstStyle/>
          <a:p>
            <a:pPr algn="ctr"/>
            <a:r>
              <a:rPr lang="zh-CN" altLang="en-US" sz="3600" b="1" dirty="0">
                <a:latin typeface="黑体" pitchFamily="49" charset="-122"/>
                <a:ea typeface="黑体" pitchFamily="49" charset="-122"/>
              </a:rPr>
              <a:t>习作提纲要求</a:t>
            </a:r>
          </a:p>
        </p:txBody>
      </p:sp>
    </p:spTree>
    <p:extLst>
      <p:ext uri="{BB962C8B-B14F-4D97-AF65-F5344CB8AC3E}">
        <p14:creationId xmlns:p14="http://schemas.microsoft.com/office/powerpoint/2010/main" val="365449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90048" y="798334"/>
            <a:ext cx="3668892" cy="773284"/>
            <a:chOff x="2375756" y="2268826"/>
            <a:chExt cx="2977712" cy="773284"/>
          </a:xfrm>
        </p:grpSpPr>
        <p:sp>
          <p:nvSpPr>
            <p:cNvPr id="4" name="云形 3"/>
            <p:cNvSpPr/>
            <p:nvPr/>
          </p:nvSpPr>
          <p:spPr>
            <a:xfrm>
              <a:off x="2375756" y="2268826"/>
              <a:ext cx="1202661" cy="773284"/>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534780" y="2327730"/>
              <a:ext cx="2818688" cy="584775"/>
            </a:xfrm>
            <a:prstGeom prst="rect">
              <a:avLst/>
            </a:prstGeom>
            <a:noFill/>
          </p:spPr>
          <p:txBody>
            <a:bodyPr wrap="square" rtlCol="0">
              <a:spAutoFit/>
            </a:bodyPr>
            <a:lstStyle/>
            <a:p>
              <a:r>
                <a:rPr lang="zh-CN" altLang="en-US" sz="3200" b="1" dirty="0">
                  <a:latin typeface="楷体" pitchFamily="49" charset="-122"/>
                  <a:ea typeface="楷体" pitchFamily="49" charset="-122"/>
                </a:rPr>
                <a:t>开头</a:t>
              </a:r>
            </a:p>
          </p:txBody>
        </p:sp>
      </p:grpSp>
      <p:sp>
        <p:nvSpPr>
          <p:cNvPr id="6" name="文本框 2"/>
          <p:cNvSpPr txBox="1"/>
          <p:nvPr/>
        </p:nvSpPr>
        <p:spPr>
          <a:xfrm>
            <a:off x="488233" y="886744"/>
            <a:ext cx="595107" cy="3416320"/>
          </a:xfrm>
          <a:prstGeom prst="rect">
            <a:avLst/>
          </a:prstGeom>
          <a:solidFill>
            <a:schemeClr val="accent3">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a:solidFill>
                  <a:schemeClr val="tx1"/>
                </a:solidFill>
                <a:latin typeface="黑体" panose="02010609060101010101" pitchFamily="49" charset="-122"/>
                <a:ea typeface="黑体" panose="02010609060101010101" pitchFamily="49" charset="-122"/>
              </a:rPr>
              <a:t>撒哈拉沙漠探险之旅</a:t>
            </a:r>
          </a:p>
        </p:txBody>
      </p:sp>
      <p:sp>
        <p:nvSpPr>
          <p:cNvPr id="2" name="左大括号 1"/>
          <p:cNvSpPr/>
          <p:nvPr/>
        </p:nvSpPr>
        <p:spPr>
          <a:xfrm>
            <a:off x="1322437" y="1184976"/>
            <a:ext cx="288032" cy="2762726"/>
          </a:xfrm>
          <a:prstGeom prst="leftBrace">
            <a:avLst>
              <a:gd name="adj1" fmla="val 71165"/>
              <a:gd name="adj2" fmla="val 50000"/>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8"/>
          <p:cNvGrpSpPr/>
          <p:nvPr/>
        </p:nvGrpSpPr>
        <p:grpSpPr>
          <a:xfrm>
            <a:off x="2000232" y="1928808"/>
            <a:ext cx="1854880" cy="730908"/>
            <a:chOff x="2098768" y="2336363"/>
            <a:chExt cx="1854880" cy="730908"/>
          </a:xfrm>
        </p:grpSpPr>
        <p:sp>
          <p:nvSpPr>
            <p:cNvPr id="10" name="云形 9"/>
            <p:cNvSpPr/>
            <p:nvPr/>
          </p:nvSpPr>
          <p:spPr>
            <a:xfrm>
              <a:off x="2098768" y="2336363"/>
              <a:ext cx="1752968"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2351537" y="2395986"/>
              <a:ext cx="1602111" cy="584775"/>
            </a:xfrm>
            <a:prstGeom prst="rect">
              <a:avLst/>
            </a:prstGeom>
            <a:noFill/>
          </p:spPr>
          <p:txBody>
            <a:bodyPr wrap="square" rtlCol="0">
              <a:spAutoFit/>
            </a:bodyPr>
            <a:lstStyle/>
            <a:p>
              <a:r>
                <a:rPr lang="zh-CN" altLang="en-US" sz="3200" b="1" dirty="0">
                  <a:latin typeface="楷体" pitchFamily="49" charset="-122"/>
                  <a:ea typeface="楷体" pitchFamily="49" charset="-122"/>
                </a:rPr>
                <a:t>中间</a:t>
              </a:r>
            </a:p>
          </p:txBody>
        </p:sp>
      </p:grpSp>
      <p:grpSp>
        <p:nvGrpSpPr>
          <p:cNvPr id="8" name="组合 12"/>
          <p:cNvGrpSpPr/>
          <p:nvPr/>
        </p:nvGrpSpPr>
        <p:grpSpPr>
          <a:xfrm>
            <a:off x="1883271" y="3298405"/>
            <a:ext cx="1974349" cy="666511"/>
            <a:chOff x="2375756" y="2268826"/>
            <a:chExt cx="1620180" cy="666511"/>
          </a:xfrm>
        </p:grpSpPr>
        <p:sp>
          <p:nvSpPr>
            <p:cNvPr id="14" name="云形 1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688680" y="2290763"/>
              <a:ext cx="994332" cy="584775"/>
            </a:xfrm>
            <a:prstGeom prst="rect">
              <a:avLst/>
            </a:prstGeom>
            <a:noFill/>
          </p:spPr>
          <p:txBody>
            <a:bodyPr wrap="square" rtlCol="0">
              <a:spAutoFit/>
            </a:bodyPr>
            <a:lstStyle/>
            <a:p>
              <a:r>
                <a:rPr lang="zh-CN" altLang="en-US" sz="3200" b="1" dirty="0">
                  <a:latin typeface="楷体" pitchFamily="49" charset="-122"/>
                  <a:ea typeface="楷体" pitchFamily="49" charset="-122"/>
                </a:rPr>
                <a:t>结尾</a:t>
              </a:r>
            </a:p>
          </p:txBody>
        </p:sp>
      </p:grpSp>
      <p:sp>
        <p:nvSpPr>
          <p:cNvPr id="16" name="左大括号 15"/>
          <p:cNvSpPr/>
          <p:nvPr/>
        </p:nvSpPr>
        <p:spPr>
          <a:xfrm>
            <a:off x="3946675" y="1635646"/>
            <a:ext cx="306264" cy="1361966"/>
          </a:xfrm>
          <a:prstGeom prst="leftBrace">
            <a:avLst>
              <a:gd name="adj1" fmla="val 42544"/>
              <a:gd name="adj2" fmla="val 50000"/>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TextBox 19"/>
          <p:cNvSpPr txBox="1"/>
          <p:nvPr/>
        </p:nvSpPr>
        <p:spPr>
          <a:xfrm>
            <a:off x="4211962" y="1543613"/>
            <a:ext cx="4391348" cy="400110"/>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遇到缺水困难：喝水，甚至喝尿解决</a:t>
            </a:r>
          </a:p>
        </p:txBody>
      </p:sp>
      <p:sp>
        <p:nvSpPr>
          <p:cNvPr id="22" name="TextBox 21"/>
          <p:cNvSpPr txBox="1"/>
          <p:nvPr/>
        </p:nvSpPr>
        <p:spPr>
          <a:xfrm>
            <a:off x="4211960" y="1982019"/>
            <a:ext cx="3887293" cy="400110"/>
          </a:xfrm>
          <a:prstGeom prst="rect">
            <a:avLst/>
          </a:prstGeom>
          <a:noFill/>
        </p:spPr>
        <p:txBody>
          <a:bodyPr wrap="square" rtlCol="0">
            <a:spAutoFit/>
          </a:bodyPr>
          <a:lstStyle/>
          <a:p>
            <a:r>
              <a:rPr lang="zh-CN" altLang="en-US" sz="2000" b="1" dirty="0">
                <a:solidFill>
                  <a:srgbClr val="0000FF"/>
                </a:solidFill>
                <a:latin typeface="楷体" charset="-122"/>
                <a:ea typeface="楷体" charset="-122"/>
              </a:rPr>
              <a:t>失去半壶淡水，要杀骆驼被阻止</a:t>
            </a:r>
            <a:endParaRPr lang="zh-CN" altLang="en-US" sz="2000" b="1" dirty="0">
              <a:solidFill>
                <a:srgbClr val="0000FF"/>
              </a:solidFill>
              <a:latin typeface="楷体" pitchFamily="49" charset="-122"/>
              <a:ea typeface="楷体" pitchFamily="49" charset="-122"/>
            </a:endParaRPr>
          </a:p>
        </p:txBody>
      </p:sp>
      <p:sp>
        <p:nvSpPr>
          <p:cNvPr id="21" name="矩形 20"/>
          <p:cNvSpPr/>
          <p:nvPr/>
        </p:nvSpPr>
        <p:spPr>
          <a:xfrm>
            <a:off x="3995936" y="857238"/>
            <a:ext cx="1627369" cy="523220"/>
          </a:xfrm>
          <a:prstGeom prst="rect">
            <a:avLst/>
          </a:prstGeom>
        </p:spPr>
        <p:txBody>
          <a:bodyPr wrap="none">
            <a:spAutoFit/>
          </a:bodyPr>
          <a:lstStyle/>
          <a:p>
            <a:r>
              <a:rPr lang="zh-CN" altLang="en-US" sz="2800" b="1" dirty="0">
                <a:latin typeface="楷体" panose="02010609060101010101" pitchFamily="49" charset="-122"/>
                <a:ea typeface="楷体" panose="02010609060101010101" pitchFamily="49" charset="-122"/>
              </a:rPr>
              <a:t>交代背景</a:t>
            </a:r>
            <a:endParaRPr lang="zh-CN" altLang="en-US" sz="2800" dirty="0"/>
          </a:p>
        </p:txBody>
      </p:sp>
      <p:sp>
        <p:nvSpPr>
          <p:cNvPr id="23" name="矩形 22"/>
          <p:cNvSpPr/>
          <p:nvPr/>
        </p:nvSpPr>
        <p:spPr>
          <a:xfrm>
            <a:off x="4211962" y="2483361"/>
            <a:ext cx="4227022" cy="707886"/>
          </a:xfrm>
          <a:prstGeom prst="rect">
            <a:avLst/>
          </a:prstGeom>
        </p:spPr>
        <p:txBody>
          <a:bodyPr wrap="square">
            <a:spAutoFit/>
          </a:bodyPr>
          <a:lstStyle/>
          <a:p>
            <a:r>
              <a:rPr lang="zh-CN" altLang="en-US" sz="2000" b="1" dirty="0">
                <a:solidFill>
                  <a:srgbClr val="0000FF"/>
                </a:solidFill>
                <a:latin typeface="楷体" charset="-122"/>
                <a:ea typeface="楷体" charset="-122"/>
              </a:rPr>
              <a:t>魏叔叔用自己的探险经验和智慧，带领大家找到水</a:t>
            </a:r>
            <a:endParaRPr lang="zh-CN" altLang="en-US" sz="2000" dirty="0">
              <a:solidFill>
                <a:srgbClr val="0000FF"/>
              </a:solidFill>
            </a:endParaRPr>
          </a:p>
        </p:txBody>
      </p:sp>
      <p:sp>
        <p:nvSpPr>
          <p:cNvPr id="24" name="矩形 23"/>
          <p:cNvSpPr/>
          <p:nvPr/>
        </p:nvSpPr>
        <p:spPr>
          <a:xfrm>
            <a:off x="4143372" y="3363838"/>
            <a:ext cx="2339102" cy="523220"/>
          </a:xfrm>
          <a:prstGeom prst="rect">
            <a:avLst/>
          </a:prstGeom>
        </p:spPr>
        <p:txBody>
          <a:bodyPr wrap="none">
            <a:spAutoFit/>
          </a:bodyPr>
          <a:lstStyle/>
          <a:p>
            <a:r>
              <a:rPr lang="zh-CN" altLang="en-US" sz="2800" b="1" dirty="0">
                <a:latin typeface="楷体" panose="02010609060101010101" pitchFamily="49" charset="-122"/>
                <a:ea typeface="楷体" panose="02010609060101010101" pitchFamily="49" charset="-122"/>
              </a:rPr>
              <a:t>顺利走出沙漠</a:t>
            </a:r>
          </a:p>
        </p:txBody>
      </p:sp>
    </p:spTree>
    <p:extLst>
      <p:ext uri="{BB962C8B-B14F-4D97-AF65-F5344CB8AC3E}">
        <p14:creationId xmlns:p14="http://schemas.microsoft.com/office/powerpoint/2010/main" val="11713276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2" grpId="0"/>
      <p:bldP spid="21" grpId="0"/>
      <p:bldP spid="23"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714348" y="987574"/>
            <a:ext cx="720080" cy="3046988"/>
          </a:xfrm>
          <a:prstGeom prst="rect">
            <a:avLst/>
          </a:prstGeom>
          <a:solidFill>
            <a:schemeClr val="accent3">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chemeClr val="tx1"/>
                </a:solidFill>
                <a:latin typeface="黑体" panose="02010609060101010101" pitchFamily="49" charset="-122"/>
                <a:ea typeface="黑体" panose="02010609060101010101" pitchFamily="49" charset="-122"/>
              </a:defRPr>
            </a:lvl1pPr>
          </a:lstStyle>
          <a:p>
            <a:r>
              <a:rPr lang="zh-CN" altLang="en-US" sz="3200" dirty="0"/>
              <a:t>热带雨林探险</a:t>
            </a:r>
          </a:p>
        </p:txBody>
      </p:sp>
      <p:sp>
        <p:nvSpPr>
          <p:cNvPr id="2" name="左大括号 1"/>
          <p:cNvSpPr/>
          <p:nvPr/>
        </p:nvSpPr>
        <p:spPr>
          <a:xfrm>
            <a:off x="1595239" y="1131590"/>
            <a:ext cx="288032" cy="2762726"/>
          </a:xfrm>
          <a:prstGeom prst="leftBrace">
            <a:avLst>
              <a:gd name="adj1" fmla="val 67858"/>
              <a:gd name="adj2" fmla="val 50000"/>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8"/>
          <p:cNvGrpSpPr/>
          <p:nvPr/>
        </p:nvGrpSpPr>
        <p:grpSpPr>
          <a:xfrm>
            <a:off x="2048513" y="1995686"/>
            <a:ext cx="1587383" cy="730908"/>
            <a:chOff x="2098767" y="2336363"/>
            <a:chExt cx="2106167" cy="730908"/>
          </a:xfrm>
        </p:grpSpPr>
        <p:sp>
          <p:nvSpPr>
            <p:cNvPr id="10" name="云形 9"/>
            <p:cNvSpPr/>
            <p:nvPr/>
          </p:nvSpPr>
          <p:spPr>
            <a:xfrm>
              <a:off x="2098767" y="2336363"/>
              <a:ext cx="2106167"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2358165" y="2395356"/>
              <a:ext cx="1602110" cy="584775"/>
            </a:xfrm>
            <a:prstGeom prst="rect">
              <a:avLst/>
            </a:prstGeom>
            <a:noFill/>
          </p:spPr>
          <p:txBody>
            <a:bodyPr wrap="square" rtlCol="0">
              <a:spAutoFit/>
            </a:bodyPr>
            <a:lstStyle/>
            <a:p>
              <a:r>
                <a:rPr lang="zh-CN" altLang="en-US" sz="3200" b="1" dirty="0">
                  <a:latin typeface="楷体" pitchFamily="49" charset="-122"/>
                  <a:ea typeface="楷体" pitchFamily="49" charset="-122"/>
                </a:rPr>
                <a:t>中间</a:t>
              </a:r>
            </a:p>
          </p:txBody>
        </p:sp>
      </p:grpSp>
      <p:grpSp>
        <p:nvGrpSpPr>
          <p:cNvPr id="8" name="组合 12"/>
          <p:cNvGrpSpPr/>
          <p:nvPr/>
        </p:nvGrpSpPr>
        <p:grpSpPr>
          <a:xfrm>
            <a:off x="1883271" y="3298405"/>
            <a:ext cx="1831473" cy="666511"/>
            <a:chOff x="2375756" y="2268826"/>
            <a:chExt cx="1620180" cy="666511"/>
          </a:xfrm>
        </p:grpSpPr>
        <p:sp>
          <p:nvSpPr>
            <p:cNvPr id="14" name="云形 1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688680" y="2290763"/>
              <a:ext cx="994332" cy="584775"/>
            </a:xfrm>
            <a:prstGeom prst="rect">
              <a:avLst/>
            </a:prstGeom>
            <a:noFill/>
          </p:spPr>
          <p:txBody>
            <a:bodyPr wrap="square" rtlCol="0">
              <a:spAutoFit/>
            </a:bodyPr>
            <a:lstStyle/>
            <a:p>
              <a:r>
                <a:rPr lang="zh-CN" altLang="en-US" sz="3200" b="1" dirty="0">
                  <a:latin typeface="楷体" pitchFamily="49" charset="-122"/>
                  <a:ea typeface="楷体" pitchFamily="49" charset="-122"/>
                </a:rPr>
                <a:t>结尾</a:t>
              </a:r>
            </a:p>
          </p:txBody>
        </p:sp>
      </p:grpSp>
      <p:sp>
        <p:nvSpPr>
          <p:cNvPr id="20" name="TextBox 19"/>
          <p:cNvSpPr txBox="1"/>
          <p:nvPr/>
        </p:nvSpPr>
        <p:spPr>
          <a:xfrm>
            <a:off x="4139952" y="1707654"/>
            <a:ext cx="4536504" cy="1323439"/>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住：做床、燃火</a:t>
            </a:r>
            <a:endParaRPr lang="en-US" altLang="zh-CN" sz="2000" b="1" dirty="0">
              <a:solidFill>
                <a:srgbClr val="0000FF"/>
              </a:solidFill>
              <a:latin typeface="楷体" pitchFamily="49" charset="-122"/>
              <a:ea typeface="楷体" pitchFamily="49" charset="-122"/>
            </a:endParaRPr>
          </a:p>
          <a:p>
            <a:r>
              <a:rPr lang="zh-CN" altLang="en-US" sz="2000" b="1" dirty="0">
                <a:solidFill>
                  <a:srgbClr val="0000FF"/>
                </a:solidFill>
                <a:latin typeface="楷体" pitchFamily="49" charset="-122"/>
                <a:ea typeface="楷体" pitchFamily="49" charset="-122"/>
              </a:rPr>
              <a:t>吃：水果</a:t>
            </a:r>
            <a:endParaRPr lang="en-US" altLang="zh-CN" sz="2000" b="1" dirty="0">
              <a:solidFill>
                <a:srgbClr val="0000FF"/>
              </a:solidFill>
              <a:latin typeface="楷体" pitchFamily="49" charset="-122"/>
              <a:ea typeface="楷体" pitchFamily="49" charset="-122"/>
            </a:endParaRPr>
          </a:p>
          <a:p>
            <a:r>
              <a:rPr lang="zh-CN" altLang="en-US" sz="2000" b="1" dirty="0">
                <a:solidFill>
                  <a:srgbClr val="0000FF"/>
                </a:solidFill>
                <a:latin typeface="楷体" pitchFamily="49" charset="-122"/>
                <a:ea typeface="楷体" pitchFamily="49" charset="-122"/>
              </a:rPr>
              <a:t>用：用斧子做拐杖，用猎枪与野兽搏斗</a:t>
            </a:r>
            <a:endParaRPr lang="en-US" altLang="zh-CN" sz="2000" b="1" dirty="0">
              <a:solidFill>
                <a:srgbClr val="0000FF"/>
              </a:solidFill>
              <a:latin typeface="楷体" pitchFamily="49" charset="-122"/>
              <a:ea typeface="楷体" pitchFamily="49" charset="-122"/>
            </a:endParaRPr>
          </a:p>
          <a:p>
            <a:r>
              <a:rPr lang="zh-CN" altLang="en-US" sz="2000" b="1" dirty="0">
                <a:solidFill>
                  <a:srgbClr val="0000FF"/>
                </a:solidFill>
                <a:latin typeface="楷体" pitchFamily="49" charset="-122"/>
                <a:ea typeface="楷体" pitchFamily="49" charset="-122"/>
              </a:rPr>
              <a:t>见闻：雨林景色美丽</a:t>
            </a:r>
          </a:p>
        </p:txBody>
      </p:sp>
      <p:sp>
        <p:nvSpPr>
          <p:cNvPr id="29" name="TextBox 28"/>
          <p:cNvSpPr txBox="1"/>
          <p:nvPr/>
        </p:nvSpPr>
        <p:spPr>
          <a:xfrm>
            <a:off x="4211960" y="3363838"/>
            <a:ext cx="1862471" cy="523220"/>
          </a:xfrm>
          <a:prstGeom prst="rect">
            <a:avLst/>
          </a:prstGeom>
          <a:noFill/>
        </p:spPr>
        <p:txBody>
          <a:bodyPr wrap="square" rtlCol="0">
            <a:spAutoFit/>
          </a:bodyPr>
          <a:lstStyle/>
          <a:p>
            <a:r>
              <a:rPr lang="zh-CN" altLang="en-US" sz="2800" b="1" dirty="0">
                <a:latin typeface="楷体" pitchFamily="49" charset="-122"/>
                <a:ea typeface="楷体" pitchFamily="49" charset="-122"/>
              </a:rPr>
              <a:t>感到自豪</a:t>
            </a:r>
          </a:p>
        </p:txBody>
      </p:sp>
      <p:grpSp>
        <p:nvGrpSpPr>
          <p:cNvPr id="19" name="组合 18"/>
          <p:cNvGrpSpPr/>
          <p:nvPr/>
        </p:nvGrpSpPr>
        <p:grpSpPr>
          <a:xfrm>
            <a:off x="2099785" y="798334"/>
            <a:ext cx="3696398" cy="773284"/>
            <a:chOff x="2375756" y="2268826"/>
            <a:chExt cx="2977712" cy="773284"/>
          </a:xfrm>
        </p:grpSpPr>
        <p:sp>
          <p:nvSpPr>
            <p:cNvPr id="21" name="云形 20"/>
            <p:cNvSpPr/>
            <p:nvPr/>
          </p:nvSpPr>
          <p:spPr>
            <a:xfrm>
              <a:off x="2375756" y="2268826"/>
              <a:ext cx="1202661" cy="773284"/>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534780" y="2327730"/>
              <a:ext cx="2818688" cy="584775"/>
            </a:xfrm>
            <a:prstGeom prst="rect">
              <a:avLst/>
            </a:prstGeom>
            <a:noFill/>
          </p:spPr>
          <p:txBody>
            <a:bodyPr wrap="square" rtlCol="0">
              <a:spAutoFit/>
            </a:bodyPr>
            <a:lstStyle/>
            <a:p>
              <a:r>
                <a:rPr lang="zh-CN" altLang="en-US" sz="3200" b="1" dirty="0">
                  <a:latin typeface="楷体" pitchFamily="49" charset="-122"/>
                  <a:ea typeface="楷体" pitchFamily="49" charset="-122"/>
                </a:rPr>
                <a:t>开头</a:t>
              </a:r>
            </a:p>
          </p:txBody>
        </p:sp>
      </p:grpSp>
      <p:sp>
        <p:nvSpPr>
          <p:cNvPr id="24" name="矩形 23"/>
          <p:cNvSpPr/>
          <p:nvPr/>
        </p:nvSpPr>
        <p:spPr>
          <a:xfrm>
            <a:off x="4067944" y="843558"/>
            <a:ext cx="3024336" cy="523220"/>
          </a:xfrm>
          <a:prstGeom prst="rect">
            <a:avLst/>
          </a:prstGeom>
        </p:spPr>
        <p:txBody>
          <a:bodyPr wrap="square">
            <a:spAutoFit/>
          </a:bodyPr>
          <a:lstStyle/>
          <a:p>
            <a:r>
              <a:rPr lang="zh-CN" altLang="en-US" sz="2800" b="1" dirty="0">
                <a:latin typeface="楷体" pitchFamily="49" charset="-122"/>
                <a:ea typeface="楷体" pitchFamily="49" charset="-122"/>
              </a:rPr>
              <a:t>交代探险背景</a:t>
            </a:r>
          </a:p>
        </p:txBody>
      </p:sp>
      <p:sp>
        <p:nvSpPr>
          <p:cNvPr id="26" name="左大括号 25"/>
          <p:cNvSpPr/>
          <p:nvPr/>
        </p:nvSpPr>
        <p:spPr>
          <a:xfrm>
            <a:off x="3851920" y="1757036"/>
            <a:ext cx="306264" cy="1238151"/>
          </a:xfrm>
          <a:prstGeom prst="leftBrace">
            <a:avLst>
              <a:gd name="adj1" fmla="val 42544"/>
              <a:gd name="adj2" fmla="val 50000"/>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0595930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9" grpId="0"/>
      <p:bldP spid="24" grpId="0"/>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683568" y="1203598"/>
            <a:ext cx="720080" cy="2554545"/>
          </a:xfrm>
          <a:prstGeom prst="rect">
            <a:avLst/>
          </a:prstGeom>
          <a:solidFill>
            <a:schemeClr val="accent3">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chemeClr val="tx1"/>
                </a:solidFill>
                <a:latin typeface="黑体" panose="02010609060101010101" pitchFamily="49" charset="-122"/>
                <a:ea typeface="黑体" panose="02010609060101010101" pitchFamily="49" charset="-122"/>
              </a:defRPr>
            </a:lvl1pPr>
          </a:lstStyle>
          <a:p>
            <a:r>
              <a:rPr lang="zh-CN" altLang="en-US" sz="3200" dirty="0"/>
              <a:t>银河洞探险</a:t>
            </a:r>
          </a:p>
        </p:txBody>
      </p:sp>
      <p:sp>
        <p:nvSpPr>
          <p:cNvPr id="2" name="左大括号 1"/>
          <p:cNvSpPr/>
          <p:nvPr/>
        </p:nvSpPr>
        <p:spPr>
          <a:xfrm>
            <a:off x="1595239" y="1131590"/>
            <a:ext cx="288032" cy="2762726"/>
          </a:xfrm>
          <a:prstGeom prst="leftBrace">
            <a:avLst>
              <a:gd name="adj1" fmla="val 51323"/>
              <a:gd name="adj2" fmla="val 50000"/>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 name="组合 8"/>
          <p:cNvGrpSpPr/>
          <p:nvPr/>
        </p:nvGrpSpPr>
        <p:grpSpPr>
          <a:xfrm>
            <a:off x="1938035" y="1869185"/>
            <a:ext cx="1625853" cy="730908"/>
            <a:chOff x="2075026" y="2336363"/>
            <a:chExt cx="1625853" cy="730908"/>
          </a:xfrm>
        </p:grpSpPr>
        <p:sp>
          <p:nvSpPr>
            <p:cNvPr id="10" name="云形 9"/>
            <p:cNvSpPr/>
            <p:nvPr/>
          </p:nvSpPr>
          <p:spPr>
            <a:xfrm>
              <a:off x="2075026" y="2336363"/>
              <a:ext cx="1625853" cy="730908"/>
            </a:xfrm>
            <a:prstGeom prst="cloud">
              <a:avLst/>
            </a:prstGeom>
            <a:solidFill>
              <a:schemeClr val="accent3">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2332727" y="2395356"/>
              <a:ext cx="1152128" cy="584775"/>
            </a:xfrm>
            <a:prstGeom prst="rect">
              <a:avLst/>
            </a:prstGeom>
            <a:noFill/>
          </p:spPr>
          <p:txBody>
            <a:bodyPr wrap="square" rtlCol="0">
              <a:spAutoFit/>
            </a:bodyPr>
            <a:lstStyle/>
            <a:p>
              <a:r>
                <a:rPr lang="zh-CN" altLang="en-US" sz="3200" b="1" dirty="0">
                  <a:latin typeface="楷体" pitchFamily="49" charset="-122"/>
                  <a:ea typeface="楷体" pitchFamily="49" charset="-122"/>
                </a:rPr>
                <a:t>中间</a:t>
              </a:r>
            </a:p>
          </p:txBody>
        </p:sp>
      </p:grpSp>
      <p:grpSp>
        <p:nvGrpSpPr>
          <p:cNvPr id="8" name="组合 12"/>
          <p:cNvGrpSpPr/>
          <p:nvPr/>
        </p:nvGrpSpPr>
        <p:grpSpPr>
          <a:xfrm>
            <a:off x="1883271" y="3298405"/>
            <a:ext cx="1831473" cy="666511"/>
            <a:chOff x="2375756" y="2268826"/>
            <a:chExt cx="1620180" cy="666511"/>
          </a:xfrm>
        </p:grpSpPr>
        <p:sp>
          <p:nvSpPr>
            <p:cNvPr id="14" name="云形 13"/>
            <p:cNvSpPr/>
            <p:nvPr/>
          </p:nvSpPr>
          <p:spPr>
            <a:xfrm>
              <a:off x="2375756" y="2268826"/>
              <a:ext cx="1620180" cy="666511"/>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688680" y="2290763"/>
              <a:ext cx="994332" cy="584775"/>
            </a:xfrm>
            <a:prstGeom prst="rect">
              <a:avLst/>
            </a:prstGeom>
            <a:noFill/>
          </p:spPr>
          <p:txBody>
            <a:bodyPr wrap="square" rtlCol="0">
              <a:spAutoFit/>
            </a:bodyPr>
            <a:lstStyle/>
            <a:p>
              <a:r>
                <a:rPr lang="zh-CN" altLang="en-US" sz="3200" b="1" dirty="0">
                  <a:latin typeface="楷体" pitchFamily="49" charset="-122"/>
                  <a:ea typeface="楷体" pitchFamily="49" charset="-122"/>
                </a:rPr>
                <a:t>结尾</a:t>
              </a:r>
            </a:p>
          </p:txBody>
        </p:sp>
      </p:grpSp>
      <p:sp>
        <p:nvSpPr>
          <p:cNvPr id="16" name="左大括号 15"/>
          <p:cNvSpPr/>
          <p:nvPr/>
        </p:nvSpPr>
        <p:spPr>
          <a:xfrm>
            <a:off x="3779912" y="1672622"/>
            <a:ext cx="295198" cy="1331176"/>
          </a:xfrm>
          <a:prstGeom prst="leftBrace">
            <a:avLst>
              <a:gd name="adj1" fmla="val 43000"/>
              <a:gd name="adj2" fmla="val 50000"/>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TextBox 19"/>
          <p:cNvSpPr txBox="1"/>
          <p:nvPr/>
        </p:nvSpPr>
        <p:spPr>
          <a:xfrm>
            <a:off x="4139952" y="1524322"/>
            <a:ext cx="2786082" cy="400110"/>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观看钟乳石</a:t>
            </a:r>
          </a:p>
        </p:txBody>
      </p:sp>
      <p:sp>
        <p:nvSpPr>
          <p:cNvPr id="29" name="TextBox 28"/>
          <p:cNvSpPr txBox="1"/>
          <p:nvPr/>
        </p:nvSpPr>
        <p:spPr>
          <a:xfrm>
            <a:off x="4139952" y="3363838"/>
            <a:ext cx="3426306" cy="523220"/>
          </a:xfrm>
          <a:prstGeom prst="rect">
            <a:avLst/>
          </a:prstGeom>
          <a:noFill/>
        </p:spPr>
        <p:txBody>
          <a:bodyPr wrap="square" rtlCol="0">
            <a:spAutoFit/>
          </a:bodyPr>
          <a:lstStyle/>
          <a:p>
            <a:r>
              <a:rPr lang="zh-CN" altLang="en-US" sz="2800" b="1" dirty="0">
                <a:latin typeface="楷体" pitchFamily="49" charset="-122"/>
                <a:ea typeface="楷体" pitchFamily="49" charset="-122"/>
              </a:rPr>
              <a:t>战胜恐惧，产生豪气</a:t>
            </a:r>
          </a:p>
        </p:txBody>
      </p:sp>
      <p:sp>
        <p:nvSpPr>
          <p:cNvPr id="19" name="矩形 18"/>
          <p:cNvSpPr/>
          <p:nvPr/>
        </p:nvSpPr>
        <p:spPr>
          <a:xfrm>
            <a:off x="3995936" y="824394"/>
            <a:ext cx="3714776" cy="523220"/>
          </a:xfrm>
          <a:prstGeom prst="rect">
            <a:avLst/>
          </a:prstGeom>
        </p:spPr>
        <p:txBody>
          <a:bodyPr wrap="square">
            <a:spAutoFit/>
          </a:bodyPr>
          <a:lstStyle/>
          <a:p>
            <a:r>
              <a:rPr lang="zh-CN" altLang="en-US" sz="2800" b="1" dirty="0">
                <a:latin typeface="楷体" pitchFamily="49" charset="-122"/>
                <a:ea typeface="楷体" pitchFamily="49" charset="-122"/>
              </a:rPr>
              <a:t>交代背景、探险装备</a:t>
            </a:r>
          </a:p>
        </p:txBody>
      </p:sp>
      <p:grpSp>
        <p:nvGrpSpPr>
          <p:cNvPr id="21" name="组合 20"/>
          <p:cNvGrpSpPr/>
          <p:nvPr/>
        </p:nvGrpSpPr>
        <p:grpSpPr>
          <a:xfrm>
            <a:off x="1909970" y="833484"/>
            <a:ext cx="2733467" cy="702985"/>
            <a:chOff x="2165754" y="2303976"/>
            <a:chExt cx="3187714" cy="702985"/>
          </a:xfrm>
        </p:grpSpPr>
        <p:sp>
          <p:nvSpPr>
            <p:cNvPr id="23" name="云形 22"/>
            <p:cNvSpPr/>
            <p:nvPr/>
          </p:nvSpPr>
          <p:spPr>
            <a:xfrm>
              <a:off x="2165754" y="2303976"/>
              <a:ext cx="1760816" cy="702985"/>
            </a:xfrm>
            <a:prstGeom prst="cloud">
              <a:avLst/>
            </a:prstGeom>
            <a:solidFill>
              <a:schemeClr val="accent6">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2534780" y="2327730"/>
              <a:ext cx="2818688" cy="584775"/>
            </a:xfrm>
            <a:prstGeom prst="rect">
              <a:avLst/>
            </a:prstGeom>
            <a:noFill/>
          </p:spPr>
          <p:txBody>
            <a:bodyPr wrap="square" rtlCol="0">
              <a:spAutoFit/>
            </a:bodyPr>
            <a:lstStyle/>
            <a:p>
              <a:r>
                <a:rPr lang="zh-CN" altLang="en-US" sz="3200" b="1" dirty="0">
                  <a:latin typeface="楷体" pitchFamily="49" charset="-122"/>
                  <a:ea typeface="楷体" pitchFamily="49" charset="-122"/>
                </a:rPr>
                <a:t>开头</a:t>
              </a:r>
            </a:p>
          </p:txBody>
        </p:sp>
      </p:grpSp>
      <p:sp>
        <p:nvSpPr>
          <p:cNvPr id="25" name="矩形 24"/>
          <p:cNvSpPr/>
          <p:nvPr/>
        </p:nvSpPr>
        <p:spPr>
          <a:xfrm>
            <a:off x="4139952" y="1923678"/>
            <a:ext cx="2857520" cy="400110"/>
          </a:xfrm>
          <a:prstGeom prst="rect">
            <a:avLst/>
          </a:prstGeom>
        </p:spPr>
        <p:txBody>
          <a:bodyPr wrap="square">
            <a:spAutoFit/>
          </a:bodyPr>
          <a:lstStyle/>
          <a:p>
            <a:r>
              <a:rPr lang="zh-CN" altLang="en-US" sz="2000" b="1" dirty="0">
                <a:solidFill>
                  <a:srgbClr val="0000FF"/>
                </a:solidFill>
                <a:latin typeface="楷体" pitchFamily="49" charset="-122"/>
                <a:ea typeface="楷体" pitchFamily="49" charset="-122"/>
              </a:rPr>
              <a:t>遇到小蛇</a:t>
            </a:r>
          </a:p>
        </p:txBody>
      </p:sp>
      <p:sp>
        <p:nvSpPr>
          <p:cNvPr id="22" name="TextBox 21"/>
          <p:cNvSpPr txBox="1"/>
          <p:nvPr/>
        </p:nvSpPr>
        <p:spPr>
          <a:xfrm>
            <a:off x="4139952" y="2297246"/>
            <a:ext cx="3212562" cy="400110"/>
          </a:xfrm>
          <a:prstGeom prst="rect">
            <a:avLst/>
          </a:prstGeom>
          <a:noFill/>
        </p:spPr>
        <p:txBody>
          <a:bodyPr wrap="square" rtlCol="0">
            <a:spAutoFit/>
          </a:bodyPr>
          <a:lstStyle/>
          <a:p>
            <a:r>
              <a:rPr lang="zh-CN" altLang="en-US" sz="2000" b="1" dirty="0">
                <a:solidFill>
                  <a:srgbClr val="0000FF"/>
                </a:solidFill>
                <a:latin typeface="楷体" pitchFamily="49" charset="-122"/>
                <a:ea typeface="楷体" pitchFamily="49" charset="-122"/>
              </a:rPr>
              <a:t>地下暗河打水漂，遇蝙蝠</a:t>
            </a:r>
          </a:p>
        </p:txBody>
      </p:sp>
      <p:sp>
        <p:nvSpPr>
          <p:cNvPr id="26" name="矩形 25"/>
          <p:cNvSpPr/>
          <p:nvPr/>
        </p:nvSpPr>
        <p:spPr>
          <a:xfrm>
            <a:off x="4139952" y="2696602"/>
            <a:ext cx="2857520" cy="400110"/>
          </a:xfrm>
          <a:prstGeom prst="rect">
            <a:avLst/>
          </a:prstGeom>
        </p:spPr>
        <p:txBody>
          <a:bodyPr wrap="square">
            <a:spAutoFit/>
          </a:bodyPr>
          <a:lstStyle/>
          <a:p>
            <a:r>
              <a:rPr lang="zh-CN" altLang="en-US" sz="2000" b="1" dirty="0">
                <a:solidFill>
                  <a:srgbClr val="0000FF"/>
                </a:solidFill>
                <a:latin typeface="楷体" pitchFamily="49" charset="-122"/>
                <a:ea typeface="楷体" pitchFamily="49" charset="-122"/>
              </a:rPr>
              <a:t>走到尽头，原路返回</a:t>
            </a:r>
          </a:p>
        </p:txBody>
      </p:sp>
    </p:spTree>
    <p:extLst>
      <p:ext uri="{BB962C8B-B14F-4D97-AF65-F5344CB8AC3E}">
        <p14:creationId xmlns:p14="http://schemas.microsoft.com/office/powerpoint/2010/main" val="2013118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9" grpId="0"/>
      <p:bldP spid="19" grpId="0"/>
      <p:bldP spid="25" grpId="0"/>
      <p:bldP spid="22"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576" y="1779663"/>
            <a:ext cx="5542989" cy="68475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80" tIns="34290" rIns="68580" bIns="34290" rtlCol="0">
            <a:spAutoFit/>
          </a:bodyPr>
          <a:lstStyle/>
          <a:p>
            <a:r>
              <a:rPr lang="zh-CN" altLang="en-US" sz="4000" b="1" dirty="0">
                <a:latin typeface="楷体" panose="02010609060101010101" pitchFamily="49" charset="-122"/>
                <a:ea typeface="楷体" panose="02010609060101010101" pitchFamily="49" charset="-122"/>
              </a:rPr>
              <a:t>    快快写起来吧！</a:t>
            </a:r>
          </a:p>
        </p:txBody>
      </p:sp>
      <p:pic>
        <p:nvPicPr>
          <p:cNvPr id="15" name="图片 14" descr="234757-160Z616032990[1]"/>
          <p:cNvPicPr>
            <a:picLocks noChangeAspect="1"/>
          </p:cNvPicPr>
          <p:nvPr/>
        </p:nvPicPr>
        <p:blipFill>
          <a:blip r:embed="rId2">
            <a:clrChange>
              <a:clrFrom>
                <a:srgbClr val="FFFCF3">
                  <a:alpha val="100000"/>
                </a:srgbClr>
              </a:clrFrom>
              <a:clrTo>
                <a:srgbClr val="FFFCF3">
                  <a:alpha val="100000"/>
                  <a:alpha val="0"/>
                </a:srgbClr>
              </a:clrTo>
            </a:clrChange>
          </a:blip>
          <a:srcRect l="67163" t="48737"/>
          <a:stretch>
            <a:fillRect/>
          </a:stretch>
        </p:blipFill>
        <p:spPr>
          <a:xfrm>
            <a:off x="6156176" y="1541910"/>
            <a:ext cx="2085975" cy="3028315"/>
          </a:xfrm>
          <a:prstGeom prst="rect">
            <a:avLst/>
          </a:prstGeom>
          <a:effectLst>
            <a:innerShdw blurRad="63500" dist="50800">
              <a:prstClr val="black">
                <a:alpha val="50000"/>
              </a:prstClr>
            </a:innerShdw>
          </a:effec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6582" y="3770259"/>
            <a:ext cx="7758290" cy="500137"/>
          </a:xfrm>
          <a:prstGeom prst="rect">
            <a:avLst/>
          </a:prstGeom>
          <a:noFill/>
        </p:spPr>
        <p:txBody>
          <a:bodyPr wrap="square" lIns="68580" tIns="34290" rIns="68580" bIns="34290">
            <a:spAutoFit/>
          </a:bodyPr>
          <a:lstStyle/>
          <a:p>
            <a:pPr algn="ctr"/>
            <a:r>
              <a:rPr lang="zh-CN" altLang="en-US" sz="2800" b="1" dirty="0">
                <a:latin typeface="楷体" panose="02010609060101010101" pitchFamily="49" charset="-122"/>
                <a:ea typeface="楷体" panose="02010609060101010101" pitchFamily="49" charset="-122"/>
              </a:rPr>
              <a:t>写好之后，和同位交换一下，看看谁写的最好。</a:t>
            </a:r>
          </a:p>
        </p:txBody>
      </p:sp>
      <p:pic>
        <p:nvPicPr>
          <p:cNvPr id="5" name="图片 4">
            <a:extLst>
              <a:ext uri="{FF2B5EF4-FFF2-40B4-BE49-F238E27FC236}">
                <a16:creationId xmlns:a16="http://schemas.microsoft.com/office/drawing/2014/main" xmlns="" id="{C075380D-DC87-415D-A6BF-7E5DC75AE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7245" y="631284"/>
            <a:ext cx="4629510" cy="2925850"/>
          </a:xfrm>
          <a:prstGeom prst="roundRect">
            <a:avLst>
              <a:gd name="adj" fmla="val 5281"/>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CD294244-C9A6-41CD-9D8A-66E7986893EA}"/>
              </a:ext>
            </a:extLst>
          </p:cNvPr>
          <p:cNvSpPr txBox="1"/>
          <p:nvPr/>
        </p:nvSpPr>
        <p:spPr>
          <a:xfrm>
            <a:off x="3594897" y="1891948"/>
            <a:ext cx="2953387" cy="900246"/>
          </a:xfrm>
          <a:prstGeom prst="rect">
            <a:avLst/>
          </a:prstGeom>
          <a:noFill/>
        </p:spPr>
        <p:txBody>
          <a:bodyPr wrap="square" lIns="68580" tIns="34290" rIns="68580" bIns="34290" rtlCol="0">
            <a:spAutoFit/>
          </a:bodyPr>
          <a:lstStyle/>
          <a:p>
            <a:r>
              <a:rPr lang="zh-CN" altLang="en-US" sz="5400" b="1" dirty="0">
                <a:solidFill>
                  <a:srgbClr val="875000"/>
                </a:solidFill>
                <a:latin typeface="幼圆" panose="02010509060101010101" pitchFamily="49" charset="-122"/>
                <a:ea typeface="幼圆" panose="02010509060101010101" pitchFamily="49" charset="-122"/>
              </a:rPr>
              <a:t>作文修改</a:t>
            </a:r>
          </a:p>
        </p:txBody>
      </p:sp>
      <p:pic>
        <p:nvPicPr>
          <p:cNvPr id="5" name="图片 4" descr="图片包含 游戏机, 标志&#10;&#10;描述已自动生成">
            <a:extLst>
              <a:ext uri="{FF2B5EF4-FFF2-40B4-BE49-F238E27FC236}">
                <a16:creationId xmlns:a16="http://schemas.microsoft.com/office/drawing/2014/main" xmlns="" id="{C76596A0-96D8-4E73-AF71-7CE0F978150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09" t="3514" r="24574" b="24134"/>
          <a:stretch/>
        </p:blipFill>
        <p:spPr>
          <a:xfrm>
            <a:off x="2147776" y="1678691"/>
            <a:ext cx="1307805" cy="1326759"/>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435" y="491570"/>
            <a:ext cx="1438370" cy="334166"/>
          </a:xfrm>
          <a:prstGeom prst="rect">
            <a:avLst/>
          </a:prstGeom>
          <a:ln>
            <a:noFill/>
          </a:ln>
          <a:effectLst>
            <a:outerShdw blurRad="292100" dist="139700" dir="2700000" algn="tl" rotWithShape="0">
              <a:srgbClr val="333333">
                <a:alpha val="65000"/>
              </a:srgbClr>
            </a:outerShdw>
          </a:effectLst>
        </p:spPr>
      </p:pic>
      <p:sp>
        <p:nvSpPr>
          <p:cNvPr id="12" name="文本框 14">
            <a:hlinkClick r:id="" action="ppaction://noaction"/>
          </p:cNvPr>
          <p:cNvSpPr txBox="1"/>
          <p:nvPr/>
        </p:nvSpPr>
        <p:spPr>
          <a:xfrm>
            <a:off x="251520" y="483518"/>
            <a:ext cx="1086986" cy="346249"/>
          </a:xfrm>
          <a:prstGeom prst="rect">
            <a:avLst/>
          </a:prstGeom>
          <a:noFill/>
        </p:spPr>
        <p:txBody>
          <a:bodyPr wrap="square" lIns="68580" tIns="34290" rIns="68580" bIns="34290" rtlCol="0">
            <a:spAutoFit/>
          </a:bodyPr>
          <a:lstStyle/>
          <a:p>
            <a:pPr algn="ctr" defTabSz="914400"/>
            <a:r>
              <a:rPr kumimoji="1" lang="zh-CN" altLang="en-US" sz="1800" dirty="0">
                <a:solidFill>
                  <a:prstClr val="white"/>
                </a:solidFill>
              </a:rPr>
              <a:t>第二课时</a:t>
            </a:r>
          </a:p>
        </p:txBody>
      </p:sp>
    </p:spTree>
    <p:extLst>
      <p:ext uri="{BB962C8B-B14F-4D97-AF65-F5344CB8AC3E}">
        <p14:creationId xmlns:p14="http://schemas.microsoft.com/office/powerpoint/2010/main" val="1990738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1472" y="1857370"/>
            <a:ext cx="6215106" cy="2308324"/>
          </a:xfrm>
          <a:prstGeom prst="rect">
            <a:avLst/>
          </a:prstGeom>
        </p:spPr>
        <p:txBody>
          <a:bodyPr wrap="square">
            <a:spAutoFit/>
          </a:bodyPr>
          <a:lstStyle/>
          <a:p>
            <a:pPr indent="457200"/>
            <a:r>
              <a:rPr lang="zh-CN" altLang="en-US" sz="2400" b="1" dirty="0" smtClean="0">
                <a:solidFill>
                  <a:srgbClr val="FF0000"/>
                </a:solidFill>
                <a:latin typeface="楷体" panose="02010609060101010101" pitchFamily="49" charset="-122"/>
                <a:ea typeface="楷体" panose="02010609060101010101" pitchFamily="49" charset="-122"/>
              </a:rPr>
              <a:t>暑假，</a:t>
            </a:r>
            <a:r>
              <a:rPr lang="en-US" altLang="zh-CN" sz="2400" b="1" dirty="0">
                <a:solidFill>
                  <a:srgbClr val="FF0000"/>
                </a:solidFill>
                <a:latin typeface="楷体" panose="02010609060101010101" pitchFamily="49" charset="-122"/>
                <a:ea typeface="楷体" panose="02010609060101010101" pitchFamily="49" charset="-122"/>
              </a:rPr>
              <a:t>30</a:t>
            </a:r>
            <a:r>
              <a:rPr lang="zh-CN" altLang="en-US" sz="2400" b="1" dirty="0">
                <a:solidFill>
                  <a:srgbClr val="FF0000"/>
                </a:solidFill>
                <a:latin typeface="楷体" panose="02010609060101010101" pitchFamily="49" charset="-122"/>
                <a:ea typeface="楷体" panose="02010609060101010101" pitchFamily="49" charset="-122"/>
              </a:rPr>
              <a:t>多</a:t>
            </a:r>
            <a:r>
              <a:rPr lang="zh-CN" altLang="en-US" sz="2400" b="1" dirty="0" smtClean="0">
                <a:solidFill>
                  <a:srgbClr val="FF0000"/>
                </a:solidFill>
                <a:latin typeface="楷体" panose="02010609060101010101" pitchFamily="49" charset="-122"/>
                <a:ea typeface="楷体" panose="02010609060101010101" pitchFamily="49" charset="-122"/>
              </a:rPr>
              <a:t>岁的魏叔叔</a:t>
            </a:r>
            <a:r>
              <a:rPr lang="zh-CN" altLang="en-US" sz="2400" b="1" dirty="0">
                <a:solidFill>
                  <a:srgbClr val="FF0000"/>
                </a:solidFill>
                <a:latin typeface="楷体" panose="02010609060101010101" pitchFamily="49" charset="-122"/>
                <a:ea typeface="楷体" panose="02010609060101010101" pitchFamily="49" charset="-122"/>
              </a:rPr>
              <a:t>、</a:t>
            </a:r>
            <a:r>
              <a:rPr lang="en-US" altLang="zh-CN" sz="2400" b="1" dirty="0">
                <a:solidFill>
                  <a:srgbClr val="FF0000"/>
                </a:solidFill>
                <a:latin typeface="楷体" panose="02010609060101010101" pitchFamily="49" charset="-122"/>
                <a:ea typeface="楷体" panose="02010609060101010101" pitchFamily="49" charset="-122"/>
              </a:rPr>
              <a:t>20</a:t>
            </a:r>
            <a:r>
              <a:rPr lang="zh-CN" altLang="en-US" sz="2400" b="1" dirty="0">
                <a:solidFill>
                  <a:srgbClr val="FF0000"/>
                </a:solidFill>
                <a:latin typeface="楷体" panose="02010609060101010101" pitchFamily="49" charset="-122"/>
                <a:ea typeface="楷体" panose="02010609060101010101" pitchFamily="49" charset="-122"/>
              </a:rPr>
              <a:t>岁的表哥和</a:t>
            </a:r>
            <a:r>
              <a:rPr lang="en-US" altLang="zh-CN" sz="2400" b="1" dirty="0">
                <a:solidFill>
                  <a:srgbClr val="FF0000"/>
                </a:solidFill>
                <a:latin typeface="楷体" panose="02010609060101010101" pitchFamily="49" charset="-122"/>
                <a:ea typeface="楷体" panose="02010609060101010101" pitchFamily="49" charset="-122"/>
              </a:rPr>
              <a:t>11</a:t>
            </a:r>
            <a:r>
              <a:rPr lang="zh-CN" altLang="en-US" sz="2400" b="1" dirty="0">
                <a:solidFill>
                  <a:srgbClr val="FF0000"/>
                </a:solidFill>
                <a:latin typeface="楷体" panose="02010609060101010101" pitchFamily="49" charset="-122"/>
                <a:ea typeface="楷体" panose="02010609060101010101" pitchFamily="49" charset="-122"/>
              </a:rPr>
              <a:t>岁的我一起去沙漠探险。</a:t>
            </a:r>
          </a:p>
          <a:p>
            <a:pPr indent="457200"/>
            <a:r>
              <a:rPr lang="zh-CN" altLang="en-US" sz="2400" b="1" dirty="0">
                <a:latin typeface="楷体" panose="02010609060101010101" pitchFamily="49" charset="-122"/>
                <a:ea typeface="楷体" panose="02010609060101010101" pitchFamily="49" charset="-122"/>
              </a:rPr>
              <a:t>魏叔叔是一位经验丰富的探险爱好者，是表哥大学时的老师。表哥是旅游学院刚毕业的的高材生。我是一名五年级的小学生，对外</a:t>
            </a:r>
            <a:r>
              <a:rPr lang="zh-CN" altLang="en-US" sz="2400" b="1" dirty="0" smtClean="0">
                <a:latin typeface="楷体" panose="02010609060101010101" pitchFamily="49" charset="-122"/>
                <a:ea typeface="楷体" panose="02010609060101010101" pitchFamily="49" charset="-122"/>
              </a:rPr>
              <a:t>面的世界</a:t>
            </a:r>
            <a:r>
              <a:rPr lang="zh-CN" altLang="en-US" sz="2400" b="1" dirty="0">
                <a:latin typeface="楷体" panose="02010609060101010101" pitchFamily="49" charset="-122"/>
                <a:ea typeface="楷体" panose="02010609060101010101" pitchFamily="49" charset="-122"/>
              </a:rPr>
              <a:t>充满好奇。</a:t>
            </a:r>
          </a:p>
        </p:txBody>
      </p:sp>
      <p:sp>
        <p:nvSpPr>
          <p:cNvPr id="7" name="矩形 6"/>
          <p:cNvSpPr/>
          <p:nvPr/>
        </p:nvSpPr>
        <p:spPr>
          <a:xfrm>
            <a:off x="7236296" y="2003766"/>
            <a:ext cx="1606406" cy="1323439"/>
          </a:xfrm>
          <a:prstGeom prst="rect">
            <a:avLst/>
          </a:prstGeom>
        </p:spPr>
        <p:txBody>
          <a:bodyPr wrap="square">
            <a:spAutoFit/>
          </a:bodyPr>
          <a:lstStyle/>
          <a:p>
            <a:r>
              <a:rPr lang="zh-CN" altLang="en-US" sz="2000" b="1" dirty="0">
                <a:latin typeface="仿宋" pitchFamily="49" charset="-122"/>
                <a:ea typeface="仿宋" pitchFamily="49" charset="-122"/>
              </a:rPr>
              <a:t>开头扣题，交代时间、人物和探险的地点。</a:t>
            </a:r>
          </a:p>
        </p:txBody>
      </p:sp>
      <p:cxnSp>
        <p:nvCxnSpPr>
          <p:cNvPr id="10" name="直接连接符 9"/>
          <p:cNvCxnSpPr/>
          <p:nvPr/>
        </p:nvCxnSpPr>
        <p:spPr>
          <a:xfrm>
            <a:off x="7143768" y="1357304"/>
            <a:ext cx="0" cy="2905355"/>
          </a:xfrm>
          <a:prstGeom prst="line">
            <a:avLst/>
          </a:prstGeom>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2952394" y="1064916"/>
            <a:ext cx="1832553" cy="584775"/>
          </a:xfrm>
          <a:prstGeom prst="rect">
            <a:avLst/>
          </a:prstGeom>
        </p:spPr>
        <p:txBody>
          <a:bodyPr wrap="none">
            <a:spAutoFit/>
          </a:bodyPr>
          <a:lstStyle/>
          <a:p>
            <a:r>
              <a:rPr lang="zh-CN" altLang="en-US" sz="3200" b="1" dirty="0">
                <a:ln w="0"/>
                <a:latin typeface="楷体" pitchFamily="49" charset="-122"/>
                <a:ea typeface="楷体" pitchFamily="49" charset="-122"/>
              </a:rPr>
              <a:t>沙漠之旅</a:t>
            </a: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237" y="411510"/>
            <a:ext cx="366860" cy="456338"/>
          </a:xfrm>
          <a:prstGeom prst="rect">
            <a:avLst/>
          </a:prstGeom>
        </p:spPr>
      </p:pic>
      <p:sp>
        <p:nvSpPr>
          <p:cNvPr id="9" name="文本框 14"/>
          <p:cNvSpPr txBox="1"/>
          <p:nvPr/>
        </p:nvSpPr>
        <p:spPr>
          <a:xfrm>
            <a:off x="781033" y="411538"/>
            <a:ext cx="2147372"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例文赏析</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rot="5400000">
            <a:off x="5251455" y="2535237"/>
            <a:ext cx="3786214"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85720" y="500048"/>
            <a:ext cx="6715172" cy="4154984"/>
          </a:xfrm>
          <a:prstGeom prst="rect">
            <a:avLst/>
          </a:prstGeom>
        </p:spPr>
        <p:txBody>
          <a:bodyPr wrap="square">
            <a:spAutoFit/>
          </a:bodyPr>
          <a:lstStyle/>
          <a:p>
            <a:r>
              <a:rPr lang="zh-CN" altLang="en-US" sz="2400" b="1" dirty="0">
                <a:latin typeface="楷体" pitchFamily="49" charset="-122"/>
                <a:ea typeface="楷体" pitchFamily="49" charset="-122"/>
              </a:rPr>
              <a:t>    </a:t>
            </a:r>
            <a:r>
              <a:rPr lang="zh-CN" altLang="en-US" sz="2400" b="1" dirty="0">
                <a:solidFill>
                  <a:srgbClr val="FF0000"/>
                </a:solidFill>
                <a:latin typeface="楷体" pitchFamily="49" charset="-122"/>
                <a:ea typeface="楷体" pitchFamily="49" charset="-122"/>
              </a:rPr>
              <a:t>我们来沙漠已经三天了，挨过了蒸笼似的中午，度过了寒冬似的夜晚，陪伴我们的只有一只高大矫健的骆驼</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它是我们唯一的依靠了。</a:t>
            </a:r>
          </a:p>
          <a:p>
            <a:r>
              <a:rPr lang="zh-CN" altLang="en-US" sz="2400" b="1" dirty="0">
                <a:solidFill>
                  <a:srgbClr val="FF0000"/>
                </a:solidFill>
                <a:latin typeface="楷体" pitchFamily="49" charset="-122"/>
                <a:ea typeface="楷体" pitchFamily="49" charset="-122"/>
              </a:rPr>
              <a:t>   魏叔叔摇了摇水壶</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还剩下大半壶水</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他用涩涩的嗓音说</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同伴们</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现在滴水贵如油啊</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从今天起</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千万别浪费了一滴水</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不到万不得已时不要喝水</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大家都点头表示赞同。</a:t>
            </a:r>
            <a:endParaRPr lang="en-US" altLang="zh-CN" sz="2400" b="1" dirty="0">
              <a:solidFill>
                <a:srgbClr val="FF0000"/>
              </a:solidFill>
              <a:latin typeface="楷体" pitchFamily="49" charset="-122"/>
              <a:ea typeface="楷体" pitchFamily="49" charset="-122"/>
            </a:endParaRPr>
          </a:p>
          <a:p>
            <a:r>
              <a:rPr lang="zh-CN" altLang="en-US" sz="2400" b="1" dirty="0">
                <a:solidFill>
                  <a:srgbClr val="FF0000"/>
                </a:solidFill>
                <a:latin typeface="楷体" pitchFamily="49" charset="-122"/>
                <a:ea typeface="楷体" pitchFamily="49" charset="-122"/>
              </a:rPr>
              <a:t>    </a:t>
            </a:r>
            <a:r>
              <a:rPr lang="zh-CN" altLang="en-US" sz="2400" b="1" dirty="0">
                <a:latin typeface="楷体" pitchFamily="49" charset="-122"/>
                <a:ea typeface="楷体" pitchFamily="49" charset="-122"/>
              </a:rPr>
              <a:t>表哥的包里还有几块干面包</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他立刻拿来与大家分享。可因为干渴</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面包根本无法下咽。</a:t>
            </a:r>
            <a:r>
              <a:rPr lang="zh-CN" altLang="en-US" sz="2400" b="1" dirty="0">
                <a:solidFill>
                  <a:srgbClr val="FF0000"/>
                </a:solidFill>
                <a:latin typeface="楷体" pitchFamily="49" charset="-122"/>
                <a:ea typeface="楷体" pitchFamily="49" charset="-122"/>
              </a:rPr>
              <a:t>为了保存一些淡水</a:t>
            </a:r>
            <a:r>
              <a:rPr lang="en-US" altLang="zh-CN" sz="2400" b="1" dirty="0">
                <a:solidFill>
                  <a:srgbClr val="FF0000"/>
                </a:solidFill>
                <a:latin typeface="楷体" pitchFamily="49" charset="-122"/>
                <a:ea typeface="楷体" pitchFamily="49" charset="-122"/>
              </a:rPr>
              <a:t>,</a:t>
            </a:r>
            <a:r>
              <a:rPr lang="zh-CN" altLang="en-US" sz="2400" b="1" dirty="0">
                <a:solidFill>
                  <a:srgbClr val="FF0000"/>
                </a:solidFill>
                <a:latin typeface="楷体" pitchFamily="49" charset="-122"/>
                <a:ea typeface="楷体" pitchFamily="49" charset="-122"/>
              </a:rPr>
              <a:t>大家只好喝晚上利用温差收集的露珠，甚至尿液。</a:t>
            </a:r>
          </a:p>
        </p:txBody>
      </p:sp>
      <p:sp>
        <p:nvSpPr>
          <p:cNvPr id="5" name="矩形 4"/>
          <p:cNvSpPr/>
          <p:nvPr/>
        </p:nvSpPr>
        <p:spPr>
          <a:xfrm>
            <a:off x="7208356" y="902037"/>
            <a:ext cx="1758031" cy="1323439"/>
          </a:xfrm>
          <a:prstGeom prst="rect">
            <a:avLst/>
          </a:prstGeom>
        </p:spPr>
        <p:txBody>
          <a:bodyPr wrap="square">
            <a:spAutoFit/>
          </a:bodyPr>
          <a:lstStyle/>
          <a:p>
            <a:r>
              <a:rPr lang="zh-CN" altLang="en-US" sz="2000" b="1" dirty="0">
                <a:latin typeface="仿宋" pitchFamily="49" charset="-122"/>
                <a:ea typeface="仿宋" pitchFamily="49" charset="-122"/>
              </a:rPr>
              <a:t>交代“我们”的处境，为下文故事的进行打下基础。</a:t>
            </a:r>
          </a:p>
        </p:txBody>
      </p:sp>
      <p:sp>
        <p:nvSpPr>
          <p:cNvPr id="3" name="矩形 2"/>
          <p:cNvSpPr/>
          <p:nvPr/>
        </p:nvSpPr>
        <p:spPr>
          <a:xfrm>
            <a:off x="7230607" y="3291830"/>
            <a:ext cx="1735781" cy="707886"/>
          </a:xfrm>
          <a:prstGeom prst="rect">
            <a:avLst/>
          </a:prstGeom>
        </p:spPr>
        <p:txBody>
          <a:bodyPr wrap="square">
            <a:spAutoFit/>
          </a:bodyPr>
          <a:lstStyle/>
          <a:p>
            <a:pPr lvl="0"/>
            <a:r>
              <a:rPr lang="zh-CN" altLang="en-US" sz="2000" b="1" dirty="0">
                <a:solidFill>
                  <a:prstClr val="black"/>
                </a:solidFill>
                <a:latin typeface="仿宋" pitchFamily="49" charset="-122"/>
                <a:ea typeface="仿宋" pitchFamily="49" charset="-122"/>
              </a:rPr>
              <a:t>概括写克服困难的方法。</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720" y="571254"/>
            <a:ext cx="7000924" cy="3785652"/>
          </a:xfrm>
          <a:prstGeom prst="rect">
            <a:avLst/>
          </a:prstGeom>
        </p:spPr>
        <p:txBody>
          <a:bodyPr wrap="square">
            <a:spAutoFit/>
          </a:bodyPr>
          <a:lstStyle/>
          <a:p>
            <a:pPr fontAlgn="auto">
              <a:lnSpc>
                <a:spcPct val="100000"/>
              </a:lnSpc>
            </a:pPr>
            <a:r>
              <a:rPr lang="zh-CN" altLang="en-US" sz="2400" b="1" dirty="0">
                <a:latin typeface="楷体" pitchFamily="49" charset="-122"/>
                <a:ea typeface="楷体" pitchFamily="49" charset="-122"/>
                <a:sym typeface="+mn-ea"/>
              </a:rPr>
              <a:t>    半壶水支撑着我们走了一程又一程。    </a:t>
            </a:r>
          </a:p>
          <a:p>
            <a:pPr fontAlgn="auto">
              <a:lnSpc>
                <a:spcPct val="100000"/>
              </a:lnSpc>
            </a:pPr>
            <a:r>
              <a:rPr lang="zh-CN" altLang="en-US" sz="2400" b="1" dirty="0">
                <a:latin typeface="楷体" pitchFamily="49" charset="-122"/>
                <a:ea typeface="楷体" pitchFamily="49" charset="-122"/>
                <a:sym typeface="+mn-ea"/>
              </a:rPr>
              <a:t>    可是</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大家都不知道</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危险正等待着我们。可怕的沙尘暴来了</a:t>
            </a:r>
            <a:r>
              <a:rPr lang="en-US" altLang="zh-CN" sz="2400" b="1" dirty="0">
                <a:latin typeface="楷体" pitchFamily="49" charset="-122"/>
                <a:ea typeface="楷体" pitchFamily="49" charset="-122"/>
                <a:sym typeface="+mn-ea"/>
              </a:rPr>
              <a:t>!</a:t>
            </a:r>
          </a:p>
          <a:p>
            <a:pPr fontAlgn="auto">
              <a:lnSpc>
                <a:spcPct val="100000"/>
              </a:lnSpc>
            </a:pPr>
            <a:r>
              <a:rPr lang="en-US" altLang="zh-CN" sz="2400" b="1" dirty="0">
                <a:latin typeface="楷体" pitchFamily="49" charset="-122"/>
                <a:ea typeface="楷体" pitchFamily="49" charset="-122"/>
                <a:sym typeface="+mn-ea"/>
              </a:rPr>
              <a:t>    </a:t>
            </a:r>
            <a:r>
              <a:rPr lang="zh-CN" altLang="en-US" sz="2400" b="1" dirty="0">
                <a:latin typeface="楷体" pitchFamily="49" charset="-122"/>
                <a:ea typeface="楷体" pitchFamily="49" charset="-122"/>
                <a:sym typeface="+mn-ea"/>
              </a:rPr>
              <a:t>狂风肆虐</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沙尘漫天卷地般向我们涌去。只觉得天昏地暗</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一片沙子的世界。沙漠露出了狰狞的面目</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咆哮着</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疯狂地跳着 “死神之舞”</a:t>
            </a:r>
            <a:r>
              <a:rPr lang="en-US" altLang="zh-CN" sz="2400" b="1" dirty="0">
                <a:latin typeface="楷体" pitchFamily="49" charset="-122"/>
                <a:ea typeface="楷体" pitchFamily="49" charset="-122"/>
                <a:sym typeface="+mn-ea"/>
              </a:rPr>
              <a:t>!</a:t>
            </a:r>
          </a:p>
          <a:p>
            <a:pPr fontAlgn="auto">
              <a:lnSpc>
                <a:spcPct val="100000"/>
              </a:lnSpc>
            </a:pPr>
            <a:r>
              <a:rPr lang="zh-CN" altLang="en-US" sz="2400" b="1" dirty="0">
                <a:latin typeface="楷体" pitchFamily="49" charset="-122"/>
                <a:ea typeface="楷体" pitchFamily="49" charset="-122"/>
                <a:sym typeface="+mn-ea"/>
              </a:rPr>
              <a:t>    </a:t>
            </a:r>
            <a:r>
              <a:rPr lang="zh-CN" altLang="en-US" sz="2400" b="1" dirty="0">
                <a:solidFill>
                  <a:srgbClr val="FF0000"/>
                </a:solidFill>
                <a:latin typeface="楷体" pitchFamily="49" charset="-122"/>
                <a:ea typeface="楷体" pitchFamily="49" charset="-122"/>
                <a:sym typeface="+mn-ea"/>
              </a:rPr>
              <a:t>大家连滚带爬跑向骆驼</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可就在这个时候</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魏叔叔摔倒了</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那壶生命之水</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唯一的淡水</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洒了</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水立即被沙子吞噬了。    </a:t>
            </a:r>
          </a:p>
          <a:p>
            <a:pPr fontAlgn="auto">
              <a:lnSpc>
                <a:spcPct val="100000"/>
              </a:lnSpc>
            </a:pPr>
            <a:endParaRPr lang="en-US" altLang="zh-CN" sz="2400" b="1" dirty="0">
              <a:latin typeface="楷体" pitchFamily="49" charset="-122"/>
              <a:ea typeface="楷体" pitchFamily="49" charset="-122"/>
              <a:sym typeface="+mn-ea"/>
            </a:endParaRPr>
          </a:p>
        </p:txBody>
      </p:sp>
      <p:cxnSp>
        <p:nvCxnSpPr>
          <p:cNvPr id="7" name="直接连接符 6"/>
          <p:cNvCxnSpPr/>
          <p:nvPr/>
        </p:nvCxnSpPr>
        <p:spPr>
          <a:xfrm rot="5400000">
            <a:off x="5358612" y="2428080"/>
            <a:ext cx="3856858" cy="794"/>
          </a:xfrm>
          <a:prstGeom prst="line">
            <a:avLst/>
          </a:prstGeom>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7287438" y="2780223"/>
            <a:ext cx="1533034" cy="1015663"/>
          </a:xfrm>
          <a:prstGeom prst="rect">
            <a:avLst/>
          </a:prstGeom>
        </p:spPr>
        <p:txBody>
          <a:bodyPr wrap="square">
            <a:spAutoFit/>
          </a:bodyPr>
          <a:lstStyle/>
          <a:p>
            <a:r>
              <a:rPr lang="zh-CN" altLang="zh-CN" sz="2000" b="1" dirty="0">
                <a:latin typeface="仿宋" pitchFamily="49" charset="-122"/>
                <a:ea typeface="仿宋" pitchFamily="49" charset="-122"/>
              </a:rPr>
              <a:t>遇到更大的困难：沙尘暴中水洒了。</a:t>
            </a:r>
          </a:p>
        </p:txBody>
      </p:sp>
    </p:spTree>
    <p:extLst>
      <p:ext uri="{BB962C8B-B14F-4D97-AF65-F5344CB8AC3E}">
        <p14:creationId xmlns:p14="http://schemas.microsoft.com/office/powerpoint/2010/main" val="1070037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00034" y="785800"/>
            <a:ext cx="6520238" cy="3046988"/>
          </a:xfrm>
          <a:prstGeom prst="rect">
            <a:avLst/>
          </a:prstGeom>
        </p:spPr>
        <p:txBody>
          <a:bodyPr wrap="square">
            <a:spAutoFit/>
          </a:bodyPr>
          <a:lstStyle/>
          <a:p>
            <a:pPr fontAlgn="auto">
              <a:lnSpc>
                <a:spcPct val="100000"/>
              </a:lnSpc>
            </a:pPr>
            <a:r>
              <a:rPr lang="zh-CN" altLang="en-US" sz="2400" b="1" dirty="0">
                <a:latin typeface="楷体" pitchFamily="49" charset="-122"/>
                <a:ea typeface="楷体" pitchFamily="49" charset="-122"/>
                <a:sym typeface="+mn-ea"/>
              </a:rPr>
              <a:t>    大约二十分钟后</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沙漠恢复了平静。可大家都徘徊在死亡的边缘。这沙漠没个尽头</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不喝水怎么行呢</a:t>
            </a:r>
            <a:r>
              <a:rPr lang="en-US" altLang="zh-CN" sz="2400" b="1" dirty="0">
                <a:latin typeface="楷体" pitchFamily="49" charset="-122"/>
                <a:ea typeface="楷体" pitchFamily="49" charset="-122"/>
                <a:sym typeface="+mn-ea"/>
              </a:rPr>
              <a:t>?</a:t>
            </a:r>
          </a:p>
          <a:p>
            <a:pPr fontAlgn="auto">
              <a:lnSpc>
                <a:spcPct val="100000"/>
              </a:lnSpc>
            </a:pPr>
            <a:r>
              <a:rPr lang="en-US" altLang="zh-CN" sz="2400" b="1" dirty="0">
                <a:latin typeface="楷体" pitchFamily="49" charset="-122"/>
                <a:ea typeface="楷体" pitchFamily="49" charset="-122"/>
                <a:sym typeface="+mn-ea"/>
              </a:rPr>
              <a:t>    </a:t>
            </a:r>
            <a:r>
              <a:rPr lang="zh-CN" altLang="en-US" sz="2400" b="1" dirty="0">
                <a:solidFill>
                  <a:srgbClr val="FF0000"/>
                </a:solidFill>
                <a:latin typeface="楷体" pitchFamily="49" charset="-122"/>
                <a:ea typeface="楷体" pitchFamily="49" charset="-122"/>
                <a:sym typeface="+mn-ea"/>
              </a:rPr>
              <a:t>表哥和我的目光齐刷刷地投向魏叔叔</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又投向骆驼。“不！”魏叔叔喊道。    </a:t>
            </a:r>
          </a:p>
          <a:p>
            <a:pPr fontAlgn="auto">
              <a:lnSpc>
                <a:spcPct val="100000"/>
              </a:lnSpc>
            </a:pPr>
            <a:r>
              <a:rPr lang="zh-CN" altLang="en-US" sz="2400" b="1" dirty="0">
                <a:latin typeface="楷体" pitchFamily="49" charset="-122"/>
                <a:ea typeface="楷体" pitchFamily="49" charset="-122"/>
                <a:sym typeface="+mn-ea"/>
              </a:rPr>
              <a:t>    魏叔叔咽了口唾沫</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用颤抖的手抚摸着骆驼的毛</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他落泪了</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骆驼是我们的伙伴</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怎么能杀死自己的同伴呢</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这绝对不行</a:t>
            </a:r>
            <a:r>
              <a:rPr lang="en-US" altLang="zh-CN" sz="2400" b="1" dirty="0">
                <a:latin typeface="楷体" pitchFamily="49" charset="-122"/>
                <a:ea typeface="楷体" pitchFamily="49" charset="-122"/>
                <a:sym typeface="+mn-ea"/>
              </a:rPr>
              <a:t>!”</a:t>
            </a:r>
          </a:p>
        </p:txBody>
      </p:sp>
      <p:sp>
        <p:nvSpPr>
          <p:cNvPr id="4" name="矩形 3"/>
          <p:cNvSpPr/>
          <p:nvPr/>
        </p:nvSpPr>
        <p:spPr>
          <a:xfrm>
            <a:off x="7020272" y="1935872"/>
            <a:ext cx="1656184" cy="707886"/>
          </a:xfrm>
          <a:prstGeom prst="rect">
            <a:avLst/>
          </a:prstGeom>
        </p:spPr>
        <p:txBody>
          <a:bodyPr wrap="square">
            <a:spAutoFit/>
          </a:bodyPr>
          <a:lstStyle/>
          <a:p>
            <a:r>
              <a:rPr lang="zh-CN" altLang="zh-CN" sz="2000" b="1" dirty="0">
                <a:latin typeface="仿宋" pitchFamily="49" charset="-122"/>
                <a:ea typeface="仿宋" pitchFamily="49" charset="-122"/>
              </a:rPr>
              <a:t>杀骆驼缓解危机被阻止。</a:t>
            </a:r>
          </a:p>
        </p:txBody>
      </p:sp>
      <p:cxnSp>
        <p:nvCxnSpPr>
          <p:cNvPr id="7" name="直接连接符 6"/>
          <p:cNvCxnSpPr/>
          <p:nvPr/>
        </p:nvCxnSpPr>
        <p:spPr>
          <a:xfrm>
            <a:off x="7020272" y="857238"/>
            <a:ext cx="0" cy="302433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797212"/>
            <a:ext cx="6664254" cy="3416320"/>
          </a:xfrm>
          <a:prstGeom prst="rect">
            <a:avLst/>
          </a:prstGeom>
        </p:spPr>
        <p:txBody>
          <a:bodyPr wrap="square">
            <a:spAutoFit/>
          </a:bodyPr>
          <a:lstStyle/>
          <a:p>
            <a:pPr fontAlgn="auto">
              <a:lnSpc>
                <a:spcPct val="100000"/>
              </a:lnSpc>
            </a:pPr>
            <a:r>
              <a:rPr lang="zh-CN" altLang="en-US" sz="2400" b="1" dirty="0">
                <a:latin typeface="楷体" pitchFamily="49" charset="-122"/>
                <a:ea typeface="楷体" pitchFamily="49" charset="-122"/>
                <a:sym typeface="+mn-ea"/>
              </a:rPr>
              <a:t>    大家也都流泪了。这时</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魏叔叔抹了抹眼睛说</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我们一个伙伴也不能失去</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要一起走出这片沙漠去</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听了他那坚定的话</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大家都不说什么了。</a:t>
            </a:r>
          </a:p>
          <a:p>
            <a:pPr fontAlgn="auto">
              <a:lnSpc>
                <a:spcPct val="100000"/>
              </a:lnSpc>
            </a:pPr>
            <a:r>
              <a:rPr lang="zh-CN" altLang="en-US" sz="2400" b="1" dirty="0">
                <a:latin typeface="楷体" pitchFamily="49" charset="-122"/>
                <a:ea typeface="楷体" pitchFamily="49" charset="-122"/>
                <a:sym typeface="+mn-ea"/>
              </a:rPr>
              <a:t>    走了一段路</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我忽然眼睛一亮</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那是什么</a:t>
            </a:r>
            <a:r>
              <a:rPr lang="en-US" altLang="zh-CN" sz="2400" b="1" dirty="0">
                <a:latin typeface="楷体" pitchFamily="49" charset="-122"/>
                <a:ea typeface="楷体" pitchFamily="49" charset="-122"/>
                <a:sym typeface="+mn-ea"/>
              </a:rPr>
              <a:t>!”</a:t>
            </a:r>
          </a:p>
          <a:p>
            <a:pPr fontAlgn="auto">
              <a:lnSpc>
                <a:spcPct val="100000"/>
              </a:lnSpc>
            </a:pPr>
            <a:r>
              <a:rPr lang="zh-CN" altLang="en-US" sz="2400" b="1" dirty="0">
                <a:solidFill>
                  <a:srgbClr val="FF0000"/>
                </a:solidFill>
                <a:latin typeface="楷体" pitchFamily="49" charset="-122"/>
                <a:ea typeface="楷体" pitchFamily="49" charset="-122"/>
                <a:sym typeface="+mn-ea"/>
              </a:rPr>
              <a:t>    大家停住脚步</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向前望去</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原来是几只马鹿。魏叔叔</a:t>
            </a:r>
            <a:r>
              <a:rPr lang="zh-CN" altLang="en-US" sz="2400" b="1" dirty="0" smtClean="0">
                <a:solidFill>
                  <a:srgbClr val="FF0000"/>
                </a:solidFill>
                <a:latin typeface="楷体" pitchFamily="49" charset="-122"/>
                <a:ea typeface="楷体" pitchFamily="49" charset="-122"/>
                <a:sym typeface="+mn-ea"/>
              </a:rPr>
              <a:t>惊喜地喊</a:t>
            </a:r>
            <a:r>
              <a:rPr lang="zh-CN" altLang="en-US" sz="2400" b="1" dirty="0">
                <a:solidFill>
                  <a:srgbClr val="FF0000"/>
                </a:solidFill>
                <a:latin typeface="楷体" pitchFamily="49" charset="-122"/>
                <a:ea typeface="楷体" pitchFamily="49" charset="-122"/>
                <a:sym typeface="+mn-ea"/>
              </a:rPr>
              <a:t>道：“我们有救了！”</a:t>
            </a:r>
          </a:p>
          <a:p>
            <a:pPr fontAlgn="auto">
              <a:lnSpc>
                <a:spcPct val="100000"/>
              </a:lnSpc>
            </a:pPr>
            <a:r>
              <a:rPr lang="zh-CN" altLang="en-US" sz="2400" b="1" dirty="0">
                <a:latin typeface="楷体" pitchFamily="49" charset="-122"/>
                <a:ea typeface="楷体" pitchFamily="49" charset="-122"/>
                <a:sym typeface="+mn-ea"/>
              </a:rPr>
              <a:t>    魏叔叔就带领大家顺着马鹿的踪迹寻找，终于发现一个小湖泊。大家欣喜若狂</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奔过去痛饮了一番，又把我们盛水的用具都灌满。</a:t>
            </a:r>
          </a:p>
        </p:txBody>
      </p:sp>
      <p:sp>
        <p:nvSpPr>
          <p:cNvPr id="4" name="矩形 3"/>
          <p:cNvSpPr/>
          <p:nvPr/>
        </p:nvSpPr>
        <p:spPr>
          <a:xfrm>
            <a:off x="7322554" y="2629356"/>
            <a:ext cx="1785950" cy="400110"/>
          </a:xfrm>
          <a:prstGeom prst="rect">
            <a:avLst/>
          </a:prstGeom>
        </p:spPr>
        <p:txBody>
          <a:bodyPr wrap="square">
            <a:spAutoFit/>
          </a:bodyPr>
          <a:lstStyle/>
          <a:p>
            <a:r>
              <a:rPr lang="zh-CN" altLang="zh-CN" sz="2000" b="1" dirty="0">
                <a:latin typeface="仿宋" pitchFamily="49" charset="-122"/>
                <a:ea typeface="仿宋" pitchFamily="49" charset="-122"/>
              </a:rPr>
              <a:t>我们得救了！</a:t>
            </a:r>
          </a:p>
        </p:txBody>
      </p:sp>
      <p:cxnSp>
        <p:nvCxnSpPr>
          <p:cNvPr id="7" name="直接连接符 6"/>
          <p:cNvCxnSpPr/>
          <p:nvPr/>
        </p:nvCxnSpPr>
        <p:spPr>
          <a:xfrm>
            <a:off x="7236296" y="901164"/>
            <a:ext cx="0" cy="33267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17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00034" y="627534"/>
            <a:ext cx="6215106" cy="1938992"/>
          </a:xfrm>
          <a:prstGeom prst="rect">
            <a:avLst/>
          </a:prstGeom>
        </p:spPr>
        <p:txBody>
          <a:bodyPr wrap="square">
            <a:spAutoFit/>
          </a:bodyPr>
          <a:lstStyle/>
          <a:p>
            <a:pPr fontAlgn="auto">
              <a:lnSpc>
                <a:spcPct val="100000"/>
              </a:lnSpc>
            </a:pPr>
            <a:r>
              <a:rPr lang="zh-CN" altLang="en-US" sz="2400" b="1" dirty="0">
                <a:latin typeface="楷体" pitchFamily="49" charset="-122"/>
                <a:ea typeface="楷体" pitchFamily="49" charset="-122"/>
                <a:sym typeface="+mn-ea"/>
              </a:rPr>
              <a:t>    表哥拍了拍骆驼的背</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开心地说</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朋友呀朋友</a:t>
            </a:r>
            <a:r>
              <a:rPr lang="en-US" altLang="zh-CN" sz="2400" b="1" dirty="0">
                <a:latin typeface="楷体" pitchFamily="49" charset="-122"/>
                <a:ea typeface="楷体" pitchFamily="49" charset="-122"/>
                <a:sym typeface="+mn-ea"/>
              </a:rPr>
              <a:t>,</a:t>
            </a:r>
            <a:r>
              <a:rPr lang="zh-CN" altLang="en-US" sz="2400" b="1" dirty="0">
                <a:latin typeface="楷体" pitchFamily="49" charset="-122"/>
                <a:ea typeface="楷体" pitchFamily="49" charset="-122"/>
                <a:sym typeface="+mn-ea"/>
              </a:rPr>
              <a:t>我们一起走出沙漠</a:t>
            </a:r>
            <a:r>
              <a:rPr lang="en-US" altLang="zh-CN" sz="2400" b="1" dirty="0">
                <a:latin typeface="楷体" pitchFamily="49" charset="-122"/>
                <a:ea typeface="楷体" pitchFamily="49" charset="-122"/>
                <a:sym typeface="+mn-ea"/>
              </a:rPr>
              <a:t>!”</a:t>
            </a:r>
          </a:p>
          <a:p>
            <a:pPr fontAlgn="auto">
              <a:lnSpc>
                <a:spcPct val="100000"/>
              </a:lnSpc>
            </a:pPr>
            <a:r>
              <a:rPr lang="en-US" altLang="zh-CN" sz="2400" b="1" dirty="0">
                <a:latin typeface="楷体" pitchFamily="49" charset="-122"/>
                <a:ea typeface="楷体" pitchFamily="49" charset="-122"/>
                <a:sym typeface="+mn-ea"/>
              </a:rPr>
              <a:t>    </a:t>
            </a:r>
            <a:r>
              <a:rPr lang="zh-CN" altLang="en-US" sz="2400" b="1" dirty="0">
                <a:solidFill>
                  <a:srgbClr val="FF0000"/>
                </a:solidFill>
                <a:latin typeface="楷体" pitchFamily="49" charset="-122"/>
                <a:ea typeface="楷体" pitchFamily="49" charset="-122"/>
                <a:sym typeface="+mn-ea"/>
              </a:rPr>
              <a:t>大家踏着坚定的步伐走在沙漠上</a:t>
            </a:r>
            <a:r>
              <a:rPr lang="en-US" altLang="zh-CN" sz="2400" b="1" dirty="0">
                <a:solidFill>
                  <a:srgbClr val="FF0000"/>
                </a:solidFill>
                <a:latin typeface="楷体" pitchFamily="49" charset="-122"/>
                <a:ea typeface="楷体" pitchFamily="49" charset="-122"/>
                <a:sym typeface="+mn-ea"/>
              </a:rPr>
              <a:t>,</a:t>
            </a:r>
            <a:r>
              <a:rPr lang="zh-CN" altLang="en-US" sz="2400" b="1" dirty="0">
                <a:solidFill>
                  <a:srgbClr val="FF0000"/>
                </a:solidFill>
                <a:latin typeface="楷体" pitchFamily="49" charset="-122"/>
                <a:ea typeface="楷体" pitchFamily="49" charset="-122"/>
                <a:sym typeface="+mn-ea"/>
              </a:rPr>
              <a:t>驼铃在轻松的步伐中响得更加清脆。这仿佛在告诉</a:t>
            </a:r>
            <a:r>
              <a:rPr lang="zh-CN" altLang="en-US" sz="2400" b="1" dirty="0" smtClean="0">
                <a:solidFill>
                  <a:srgbClr val="FF0000"/>
                </a:solidFill>
                <a:latin typeface="楷体" pitchFamily="49" charset="-122"/>
                <a:ea typeface="楷体" pitchFamily="49" charset="-122"/>
                <a:sym typeface="+mn-ea"/>
              </a:rPr>
              <a:t>人们：胜利</a:t>
            </a:r>
            <a:r>
              <a:rPr lang="zh-CN" altLang="en-US" sz="2400" b="1" dirty="0">
                <a:solidFill>
                  <a:srgbClr val="FF0000"/>
                </a:solidFill>
                <a:latin typeface="楷体" pitchFamily="49" charset="-122"/>
                <a:ea typeface="楷体" pitchFamily="49" charset="-122"/>
                <a:sym typeface="+mn-ea"/>
              </a:rPr>
              <a:t>就应该属于这样的探险队</a:t>
            </a:r>
            <a:r>
              <a:rPr lang="en-US" altLang="zh-CN" sz="2400" b="1" dirty="0">
                <a:solidFill>
                  <a:srgbClr val="FF0000"/>
                </a:solidFill>
                <a:latin typeface="楷体" pitchFamily="49" charset="-122"/>
                <a:ea typeface="楷体" pitchFamily="49" charset="-122"/>
                <a:sym typeface="+mn-ea"/>
              </a:rPr>
              <a:t>!</a:t>
            </a:r>
          </a:p>
        </p:txBody>
      </p:sp>
      <p:cxnSp>
        <p:nvCxnSpPr>
          <p:cNvPr id="7" name="直接连接符 6"/>
          <p:cNvCxnSpPr/>
          <p:nvPr/>
        </p:nvCxnSpPr>
        <p:spPr>
          <a:xfrm>
            <a:off x="6786578" y="699542"/>
            <a:ext cx="0" cy="1944216"/>
          </a:xfrm>
          <a:prstGeom prst="line">
            <a:avLst/>
          </a:prstGeom>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876256" y="1203598"/>
            <a:ext cx="1785950" cy="707886"/>
          </a:xfrm>
          <a:prstGeom prst="rect">
            <a:avLst/>
          </a:prstGeom>
        </p:spPr>
        <p:txBody>
          <a:bodyPr wrap="square">
            <a:spAutoFit/>
          </a:bodyPr>
          <a:lstStyle/>
          <a:p>
            <a:r>
              <a:rPr lang="zh-CN" altLang="en-US" sz="2000" b="1" dirty="0">
                <a:latin typeface="仿宋" pitchFamily="49" charset="-122"/>
                <a:ea typeface="仿宋" pitchFamily="49" charset="-122"/>
              </a:rPr>
              <a:t>自然结尾，故事完整。</a:t>
            </a:r>
            <a:endParaRPr lang="zh-CN" altLang="zh-CN" sz="2000" b="1" dirty="0">
              <a:latin typeface="仿宋" pitchFamily="49" charset="-122"/>
              <a:ea typeface="仿宋" pitchFamily="49" charset="-122"/>
            </a:endParaRPr>
          </a:p>
        </p:txBody>
      </p:sp>
    </p:spTree>
    <p:extLst>
      <p:ext uri="{BB962C8B-B14F-4D97-AF65-F5344CB8AC3E}">
        <p14:creationId xmlns:p14="http://schemas.microsoft.com/office/powerpoint/2010/main" val="1867860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57223" y="627534"/>
            <a:ext cx="7429552" cy="2736304"/>
            <a:chOff x="736458" y="154237"/>
            <a:chExt cx="6663055" cy="3312368"/>
          </a:xfrm>
        </p:grpSpPr>
        <p:sp>
          <p:nvSpPr>
            <p:cNvPr id="15" name="圆角矩形 14"/>
            <p:cNvSpPr/>
            <p:nvPr/>
          </p:nvSpPr>
          <p:spPr>
            <a:xfrm>
              <a:off x="736458" y="180457"/>
              <a:ext cx="6663055" cy="3286148"/>
            </a:xfrm>
            <a:prstGeom prst="roundRect">
              <a:avLst>
                <a:gd name="adj" fmla="val 11053"/>
              </a:avLst>
            </a:prstGeom>
            <a:grpFill/>
            <a:ln w="28575">
              <a:solidFill>
                <a:srgbClr val="00B050"/>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64595" y="154237"/>
              <a:ext cx="6495415" cy="3241373"/>
            </a:xfrm>
            <a:prstGeom prst="rect">
              <a:avLst/>
            </a:prstGeom>
            <a:noFill/>
          </p:spPr>
          <p:txBody>
            <a:bodyPr wrap="square" rtlCol="0" anchor="t">
              <a:spAutoFit/>
            </a:bodyPr>
            <a:lstStyle/>
            <a:p>
              <a:r>
                <a:rPr lang="zh-CN" altLang="en-US" sz="2800" b="1" dirty="0">
                  <a:latin typeface="楷体" pitchFamily="49" charset="-122"/>
                  <a:ea typeface="楷体" pitchFamily="49" charset="-122"/>
                  <a:cs typeface="楷体"/>
                </a:rPr>
                <a:t>    小作者合理想像，写“我”和魏叔叔、表哥一起去沙漠探险的故事。故事一波三折情节生动。一次次遇到困难，又一次次解决困难，故事具体生动。同时，通过对人物的语言、动作、心理等描写，使故事人物栩栩如生。</a:t>
              </a:r>
              <a:endParaRPr lang="zh-CN" altLang="en-US" sz="2800" dirty="0">
                <a:latin typeface="楷体" pitchFamily="49" charset="-122"/>
                <a:ea typeface="楷体" pitchFamily="49" charset="-122"/>
              </a:endParaRPr>
            </a:p>
          </p:txBody>
        </p:sp>
      </p:grpSp>
      <p:pic>
        <p:nvPicPr>
          <p:cNvPr id="6" name="图片 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3585600" y="3646602"/>
            <a:ext cx="335280" cy="472440"/>
          </a:xfrm>
          <a:prstGeom prst="rect">
            <a:avLst/>
          </a:prstGeom>
        </p:spPr>
      </p:pic>
      <p:sp>
        <p:nvSpPr>
          <p:cNvPr id="7" name="文本框 14">
            <a:hlinkClick r:id="rId4" action="ppaction://hlinkpres?slideindex=1&amp;slidetitle="/>
          </p:cNvPr>
          <p:cNvSpPr txBox="1"/>
          <p:nvPr/>
        </p:nvSpPr>
        <p:spPr>
          <a:xfrm>
            <a:off x="1381960" y="3507854"/>
            <a:ext cx="336763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更多例文一</a:t>
            </a:r>
          </a:p>
        </p:txBody>
      </p:sp>
      <p:sp>
        <p:nvSpPr>
          <p:cNvPr id="8" name="文本框 14">
            <a:hlinkClick r:id="rId5" action="ppaction://hlinkpres?slideindex=1&amp;slidetitle="/>
          </p:cNvPr>
          <p:cNvSpPr txBox="1"/>
          <p:nvPr/>
        </p:nvSpPr>
        <p:spPr>
          <a:xfrm>
            <a:off x="4870000" y="3565470"/>
            <a:ext cx="265432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更多例文二</a:t>
            </a:r>
          </a:p>
        </p:txBody>
      </p:sp>
      <p:pic>
        <p:nvPicPr>
          <p:cNvPr id="9" name="图片 8">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7073640" y="3632210"/>
            <a:ext cx="335280" cy="4724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a:extLst>
              <a:ext uri="{FF2B5EF4-FFF2-40B4-BE49-F238E27FC236}">
                <a16:creationId xmlns:a16="http://schemas.microsoft.com/office/drawing/2014/main" xmlns="" id="{3AD783B0-B245-466C-9600-B0B83FC69779}"/>
              </a:ext>
            </a:extLst>
          </p:cNvPr>
          <p:cNvGraphicFramePr/>
          <p:nvPr>
            <p:extLst>
              <p:ext uri="{D42A27DB-BD31-4B8C-83A1-F6EECF244321}">
                <p14:modId xmlns:p14="http://schemas.microsoft.com/office/powerpoint/2010/main" val="1442363366"/>
              </p:ext>
            </p:extLst>
          </p:nvPr>
        </p:nvGraphicFramePr>
        <p:xfrm>
          <a:off x="419811" y="1028855"/>
          <a:ext cx="8302158" cy="3170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矩形 2">
            <a:extLst>
              <a:ext uri="{FF2B5EF4-FFF2-40B4-BE49-F238E27FC236}">
                <a16:creationId xmlns:a16="http://schemas.microsoft.com/office/drawing/2014/main" xmlns="" id="{158E89CF-6510-4CCE-8988-E78A01373B24}"/>
              </a:ext>
            </a:extLst>
          </p:cNvPr>
          <p:cNvSpPr/>
          <p:nvPr/>
        </p:nvSpPr>
        <p:spPr>
          <a:xfrm>
            <a:off x="3401339" y="463480"/>
            <a:ext cx="2339102" cy="523220"/>
          </a:xfrm>
          <a:prstGeom prst="rect">
            <a:avLst/>
          </a:prstGeom>
        </p:spPr>
        <p:txBody>
          <a:bodyPr wrap="none">
            <a:spAutoFit/>
          </a:bodyPr>
          <a:lstStyle/>
          <a:p>
            <a:r>
              <a:rPr lang="en-US" altLang="zh-CN" sz="2800" dirty="0">
                <a:latin typeface="黑体" panose="02010609060101010101" pitchFamily="49" charset="-122"/>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优点借鉴</a:t>
            </a:r>
            <a:r>
              <a:rPr lang="en-US" altLang="zh-CN" sz="2800" dirty="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301593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3899FDAA-39EC-4BBA-877A-2DAAAB0E37B8}"/>
              </a:ext>
            </a:extLst>
          </p:cNvPr>
          <p:cNvPicPr>
            <a:picLocks noChangeAspect="1"/>
          </p:cNvPicPr>
          <p:nvPr/>
        </p:nvPicPr>
        <p:blipFill>
          <a:blip r:embed="rId2"/>
          <a:stretch>
            <a:fillRect/>
          </a:stretch>
        </p:blipFill>
        <p:spPr>
          <a:xfrm>
            <a:off x="246549" y="140233"/>
            <a:ext cx="8650901" cy="5085783"/>
          </a:xfrm>
          <a:prstGeom prst="rect">
            <a:avLst/>
          </a:prstGeom>
        </p:spPr>
      </p:pic>
      <p:sp>
        <p:nvSpPr>
          <p:cNvPr id="5" name="文本框 4">
            <a:extLst>
              <a:ext uri="{FF2B5EF4-FFF2-40B4-BE49-F238E27FC236}">
                <a16:creationId xmlns:a16="http://schemas.microsoft.com/office/drawing/2014/main" xmlns="" id="{20568207-036A-483E-A611-414AA42BF3C3}"/>
              </a:ext>
            </a:extLst>
          </p:cNvPr>
          <p:cNvSpPr txBox="1"/>
          <p:nvPr/>
        </p:nvSpPr>
        <p:spPr>
          <a:xfrm>
            <a:off x="3131840" y="921376"/>
            <a:ext cx="4565497" cy="2246769"/>
          </a:xfrm>
          <a:prstGeom prst="rect">
            <a:avLst/>
          </a:prstGeom>
          <a:noFill/>
        </p:spPr>
        <p:txBody>
          <a:bodyPr wrap="square" rtlCol="0">
            <a:spAutoFit/>
          </a:bodyPr>
          <a:lstStyle/>
          <a:p>
            <a:pPr lvl="0" indent="444500"/>
            <a:r>
              <a:rPr lang="zh-CN" altLang="en-US" sz="2800" b="1" dirty="0">
                <a:solidFill>
                  <a:srgbClr val="FFFF00"/>
                </a:solidFill>
              </a:rPr>
              <a:t>下面请和同位交换作文，根据“评分标准”相互批改。</a:t>
            </a:r>
            <a:endParaRPr lang="en-US" altLang="zh-CN" sz="2800" b="1" dirty="0">
              <a:solidFill>
                <a:srgbClr val="FFFF00"/>
              </a:solidFill>
            </a:endParaRPr>
          </a:p>
          <a:p>
            <a:pPr lvl="0" indent="444500"/>
            <a:r>
              <a:rPr lang="zh-CN" altLang="en-US" sz="2800" b="1" dirty="0">
                <a:solidFill>
                  <a:srgbClr val="FFFF00"/>
                </a:solidFill>
              </a:rPr>
              <a:t>要使用作文评改符号，最后得出总分，并写出评价。</a:t>
            </a:r>
            <a:endParaRPr lang="en-US" altLang="zh-CN" sz="2800" b="1" dirty="0">
              <a:solidFill>
                <a:srgbClr val="FFFF00"/>
              </a:solidFill>
            </a:endParaRPr>
          </a:p>
          <a:p>
            <a:pPr lvl="0" indent="444500"/>
            <a:endParaRPr lang="zh-CN" altLang="en-US" sz="2800" b="1"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A81C7FBC-45B9-46F9-A999-1DB4CE1A76E5}"/>
              </a:ext>
            </a:extLst>
          </p:cNvPr>
          <p:cNvSpPr/>
          <p:nvPr/>
        </p:nvSpPr>
        <p:spPr>
          <a:xfrm>
            <a:off x="2059269" y="763732"/>
            <a:ext cx="5439642" cy="3616036"/>
          </a:xfrm>
          <a:prstGeom prst="rect">
            <a:avLst/>
          </a:prstGeom>
          <a:solidFill>
            <a:schemeClr val="accent5">
              <a:lumMod val="20000"/>
              <a:lumOff val="80000"/>
            </a:schemeClr>
          </a:solidFill>
        </p:spPr>
        <p:txBody>
          <a:bodyPr/>
          <a:lstStyle/>
          <a:p>
            <a:pPr marL="342900" lvl="0" indent="-342900">
              <a:buFont typeface="+mj-lt"/>
              <a:buAutoNum type="arabicPeriod"/>
            </a:pPr>
            <a:r>
              <a:rPr lang="zh-CN" sz="1800" b="1" dirty="0">
                <a:latin typeface="黑体" panose="02010609060101010101" pitchFamily="49" charset="-122"/>
                <a:ea typeface="黑体" panose="02010609060101010101" pitchFamily="49" charset="-122"/>
              </a:rPr>
              <a:t>没有错别字，语句通顺，表达流畅。</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用词准确生动，意思表达清楚明确。</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文章结构清晰，详略得当，重点突出。</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开头能</a:t>
            </a:r>
            <a:r>
              <a:rPr lang="zh-CN" altLang="en-US" sz="1800" b="1" dirty="0">
                <a:latin typeface="黑体" panose="02010609060101010101" pitchFamily="49" charset="-122"/>
                <a:ea typeface="黑体" panose="02010609060101010101" pitchFamily="49" charset="-122"/>
              </a:rPr>
              <a:t>点明</a:t>
            </a:r>
            <a:r>
              <a:rPr lang="zh-CN" sz="1800" b="1" dirty="0">
                <a:latin typeface="黑体" panose="02010609060101010101" pitchFamily="49" charset="-122"/>
                <a:ea typeface="黑体" panose="02010609060101010101" pitchFamily="49" charset="-122"/>
              </a:rPr>
              <a:t>主题，结尾能恰当呼应、升华。</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文章立意较好，符合主流价值观。</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文章主旨明确，有真情实感，抒发手法多样。</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语言生动有个性，恰当使用修辞手法。</a:t>
            </a:r>
          </a:p>
          <a:p>
            <a:pPr marL="342900" lvl="0" indent="-342900">
              <a:buFont typeface="+mj-lt"/>
              <a:buAutoNum type="arabicPeriod"/>
            </a:pPr>
            <a:r>
              <a:rPr lang="zh-CN" sz="1800" b="1" dirty="0">
                <a:latin typeface="黑体" panose="02010609060101010101" pitchFamily="49" charset="-122"/>
                <a:ea typeface="黑体" panose="02010609060101010101" pitchFamily="49" charset="-122"/>
              </a:rPr>
              <a:t>符合本次作文要求：</a:t>
            </a:r>
          </a:p>
          <a:p>
            <a:pPr marL="800100" lvl="1" indent="-457200">
              <a:buFont typeface="+mj-ea"/>
              <a:buAutoNum type="circleNumDbPlain"/>
            </a:pPr>
            <a:r>
              <a:rPr lang="zh-CN" altLang="en-US" sz="2000" b="1" dirty="0"/>
              <a:t>内容主题是探险之旅。</a:t>
            </a:r>
            <a:endParaRPr lang="en-US" altLang="zh-CN" sz="2000" b="1" dirty="0"/>
          </a:p>
          <a:p>
            <a:pPr marL="800100" lvl="1" indent="-457200">
              <a:buFont typeface="+mj-ea"/>
              <a:buAutoNum type="circleNumDbPlain"/>
            </a:pPr>
            <a:r>
              <a:rPr lang="zh-CN" altLang="en-US" sz="2000" b="1" dirty="0"/>
              <a:t>故事背景交代很清楚。</a:t>
            </a:r>
            <a:endParaRPr lang="en-US" altLang="zh-CN" sz="2000" b="1" dirty="0"/>
          </a:p>
          <a:p>
            <a:pPr marL="800100" lvl="1" indent="-457200">
              <a:buFont typeface="+mj-ea"/>
              <a:buAutoNum type="circleNumDbPlain"/>
            </a:pPr>
            <a:r>
              <a:rPr lang="zh-CN" altLang="en-US" sz="2000" b="1" dirty="0"/>
              <a:t>运用了多种手法，将探险内容写得生动。</a:t>
            </a:r>
            <a:endParaRPr lang="en-US" altLang="zh-CN" sz="2000" b="1" dirty="0"/>
          </a:p>
          <a:p>
            <a:pPr marL="800100" lvl="1" indent="-457200">
              <a:buFont typeface="+mj-ea"/>
              <a:buAutoNum type="circleNumDbPlain"/>
            </a:pPr>
            <a:r>
              <a:rPr lang="zh-CN" altLang="en-US" sz="2000" b="1" dirty="0"/>
              <a:t>刻画了人物的心理活动。</a:t>
            </a:r>
          </a:p>
        </p:txBody>
      </p:sp>
      <p:sp>
        <p:nvSpPr>
          <p:cNvPr id="5" name="矩形 4">
            <a:extLst>
              <a:ext uri="{FF2B5EF4-FFF2-40B4-BE49-F238E27FC236}">
                <a16:creationId xmlns:a16="http://schemas.microsoft.com/office/drawing/2014/main" xmlns="" id="{31538545-A9CB-446C-9913-6A68198DCADC}"/>
              </a:ext>
            </a:extLst>
          </p:cNvPr>
          <p:cNvSpPr/>
          <p:nvPr/>
        </p:nvSpPr>
        <p:spPr>
          <a:xfrm>
            <a:off x="1659875" y="763732"/>
            <a:ext cx="399394" cy="3616036"/>
          </a:xfrm>
          <a:prstGeom prst="rect">
            <a:avLst/>
          </a:prstGeom>
          <a:solidFill>
            <a:srgbClr val="C0000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等线"/>
                <a:ea typeface="等线" panose="02010600030101010101" pitchFamily="2" charset="-122"/>
                <a:cs typeface="+mn-cs"/>
              </a:rPr>
              <a:t> </a:t>
            </a:r>
            <a:r>
              <a:rPr kumimoji="0" lang="zh-CN" altLang="en-US" sz="2000" b="1" i="0" u="none" strike="noStrike" kern="1200" cap="none" spc="0" normalizeH="0" baseline="0" noProof="0" dirty="0" smtClean="0">
                <a:ln>
                  <a:noFill/>
                </a:ln>
                <a:solidFill>
                  <a:prstClr val="white"/>
                </a:solidFill>
                <a:effectLst/>
                <a:uLnTx/>
                <a:uFillTx/>
                <a:latin typeface="等线"/>
                <a:ea typeface="等线" panose="02010600030101010101" pitchFamily="2" charset="-122"/>
                <a:cs typeface="+mn-cs"/>
              </a:rPr>
              <a:t>评   </a:t>
            </a:r>
            <a:r>
              <a:rPr kumimoji="0" lang="zh-CN" altLang="en-US" sz="2000" b="1" i="0" u="none" strike="noStrike" kern="1200" cap="none" spc="0" normalizeH="0" baseline="0" noProof="0" dirty="0">
                <a:ln>
                  <a:noFill/>
                </a:ln>
                <a:solidFill>
                  <a:prstClr val="white"/>
                </a:solidFill>
                <a:effectLst/>
                <a:uLnTx/>
                <a:uFillTx/>
                <a:latin typeface="等线"/>
                <a:ea typeface="等线" panose="02010600030101010101" pitchFamily="2" charset="-122"/>
                <a:cs typeface="+mn-cs"/>
              </a:rPr>
              <a:t>价   标   准</a:t>
            </a:r>
          </a:p>
        </p:txBody>
      </p:sp>
    </p:spTree>
    <p:extLst>
      <p:ext uri="{BB962C8B-B14F-4D97-AF65-F5344CB8AC3E}">
        <p14:creationId xmlns:p14="http://schemas.microsoft.com/office/powerpoint/2010/main" val="38878571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AF7BBB61-35FB-4E99-8090-555922CFD95B}"/>
              </a:ext>
            </a:extLst>
          </p:cNvPr>
          <p:cNvSpPr/>
          <p:nvPr/>
        </p:nvSpPr>
        <p:spPr>
          <a:xfrm>
            <a:off x="525704" y="1460683"/>
            <a:ext cx="8072196" cy="2308324"/>
          </a:xfrm>
          <a:prstGeom prst="rect">
            <a:avLst/>
          </a:prstGeom>
          <a:solidFill>
            <a:srgbClr val="E3F3F9"/>
          </a:solidFill>
        </p:spPr>
        <p:txBody>
          <a:bodyPr wrap="square">
            <a:spAutoFit/>
          </a:bodyPr>
          <a:lstStyle/>
          <a:p>
            <a:pPr indent="622300"/>
            <a:r>
              <a:rPr lang="zh-CN" altLang="en-US" sz="2400" b="1" dirty="0">
                <a:latin typeface="楷体" panose="02010609060101010101" pitchFamily="49" charset="-122"/>
                <a:ea typeface="楷体" panose="02010609060101010101" pitchFamily="49" charset="-122"/>
              </a:rPr>
              <a:t>好不容易绕过沼泽地，我刚松了一口气，眼前出现了一只老虎，它瞪着一双凶猛的眼睛盯着我，好像随时都有可能扑过来把我吃掉。李阳提醒我：“爬树！”我们以最快的速度爬到了身边的树上，老虎不会爬树，我们坐在树杈上，牢牢地抱着树杆，跟老虎僵持着，过了一会儿，老虎无奈地离开了，我终于虎口脱险了。</a:t>
            </a:r>
          </a:p>
        </p:txBody>
      </p:sp>
      <p:sp>
        <p:nvSpPr>
          <p:cNvPr id="8" name="矩形 7">
            <a:extLst>
              <a:ext uri="{FF2B5EF4-FFF2-40B4-BE49-F238E27FC236}">
                <a16:creationId xmlns:a16="http://schemas.microsoft.com/office/drawing/2014/main" xmlns="" id="{4289152B-4228-4D80-B8D1-BF92C2687CFE}"/>
              </a:ext>
            </a:extLst>
          </p:cNvPr>
          <p:cNvSpPr/>
          <p:nvPr/>
        </p:nvSpPr>
        <p:spPr>
          <a:xfrm>
            <a:off x="501554" y="373193"/>
            <a:ext cx="1793491" cy="581828"/>
          </a:xfrm>
          <a:prstGeom prst="rect">
            <a:avLst/>
          </a:prstGeom>
          <a:noFill/>
          <a:ln>
            <a:noFill/>
            <a:prstDash val="sysDash"/>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Deflate">
              <a:avLst/>
            </a:prstTxWarp>
          </a:bodyPr>
          <a:lstStyle/>
          <a:p>
            <a:pPr algn="ctr"/>
            <a:r>
              <a:rPr lang="zh-CN" altLang="en-US" sz="2800" b="1" dirty="0">
                <a:solidFill>
                  <a:srgbClr val="00B0F0"/>
                </a:solidFill>
                <a:latin typeface="黑体" panose="02010609060101010101" pitchFamily="49" charset="-122"/>
                <a:ea typeface="黑体" panose="02010609060101010101" pitchFamily="49" charset="-122"/>
              </a:rPr>
              <a:t>评改范例</a:t>
            </a:r>
          </a:p>
        </p:txBody>
      </p:sp>
      <p:sp>
        <p:nvSpPr>
          <p:cNvPr id="9" name="文本框 3">
            <a:extLst>
              <a:ext uri="{FF2B5EF4-FFF2-40B4-BE49-F238E27FC236}">
                <a16:creationId xmlns:a16="http://schemas.microsoft.com/office/drawing/2014/main" xmlns="" id="{1B9F11C6-7157-4411-A0A0-805F831F92C5}"/>
              </a:ext>
            </a:extLst>
          </p:cNvPr>
          <p:cNvSpPr txBox="1"/>
          <p:nvPr/>
        </p:nvSpPr>
        <p:spPr>
          <a:xfrm>
            <a:off x="393563" y="915566"/>
            <a:ext cx="8445637" cy="52322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rPr>
              <a:t>下面是评改前的段落</a:t>
            </a:r>
            <a:r>
              <a:rPr lang="zh-CN" altLang="en-US" sz="2800" b="1" dirty="0" smtClean="0">
                <a:latin typeface="黑体" panose="02010609060101010101" pitchFamily="49" charset="-122"/>
                <a:ea typeface="黑体" panose="02010609060101010101" pitchFamily="49" charset="-122"/>
              </a:rPr>
              <a:t>，读一读</a:t>
            </a:r>
            <a:r>
              <a:rPr lang="zh-CN" altLang="en-US" sz="2800" b="1" dirty="0">
                <a:latin typeface="黑体" panose="02010609060101010101" pitchFamily="49" charset="-122"/>
                <a:ea typeface="黑体" panose="02010609060101010101" pitchFamily="49" charset="-122"/>
              </a:rPr>
              <a:t>，看看有什么问题吗？</a:t>
            </a:r>
          </a:p>
        </p:txBody>
      </p:sp>
      <p:grpSp>
        <p:nvGrpSpPr>
          <p:cNvPr id="10" name="组合 9"/>
          <p:cNvGrpSpPr/>
          <p:nvPr/>
        </p:nvGrpSpPr>
        <p:grpSpPr>
          <a:xfrm>
            <a:off x="577652" y="3836501"/>
            <a:ext cx="7994848" cy="861581"/>
            <a:chOff x="539552" y="3929333"/>
            <a:chExt cx="7994848" cy="861581"/>
          </a:xfrm>
        </p:grpSpPr>
        <p:sp>
          <p:nvSpPr>
            <p:cNvPr id="11" name="矩形 10">
              <a:extLst>
                <a:ext uri="{FF2B5EF4-FFF2-40B4-BE49-F238E27FC236}">
                  <a16:creationId xmlns:a16="http://schemas.microsoft.com/office/drawing/2014/main" xmlns="" id="{F462FA75-25DE-425D-8EA9-88F718F2EA5E}"/>
                </a:ext>
              </a:extLst>
            </p:cNvPr>
            <p:cNvSpPr/>
            <p:nvPr/>
          </p:nvSpPr>
          <p:spPr>
            <a:xfrm>
              <a:off x="539552" y="3929333"/>
              <a:ext cx="821300" cy="861581"/>
            </a:xfrm>
            <a:prstGeom prst="rect">
              <a:avLst/>
            </a:prstGeom>
            <a:solidFill>
              <a:schemeClr val="accent6">
                <a:lumMod val="75000"/>
              </a:schemeClr>
            </a:solid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rPr>
                <a:t>问题分析</a:t>
              </a:r>
            </a:p>
          </p:txBody>
        </p:sp>
        <p:sp>
          <p:nvSpPr>
            <p:cNvPr id="12" name="文本框 5">
              <a:extLst>
                <a:ext uri="{FF2B5EF4-FFF2-40B4-BE49-F238E27FC236}">
                  <a16:creationId xmlns:a16="http://schemas.microsoft.com/office/drawing/2014/main" xmlns="" id="{ED96414E-4FD0-4AA5-B7FF-AFDA91B97518}"/>
                </a:ext>
              </a:extLst>
            </p:cNvPr>
            <p:cNvSpPr txBox="1"/>
            <p:nvPr/>
          </p:nvSpPr>
          <p:spPr>
            <a:xfrm>
              <a:off x="1372899" y="3939723"/>
              <a:ext cx="7161501" cy="830997"/>
            </a:xfrm>
            <a:prstGeom prst="rect">
              <a:avLst/>
            </a:prstGeom>
            <a:solidFill>
              <a:schemeClr val="bg1"/>
            </a:solidFill>
            <a:ln w="28575">
              <a:solidFill>
                <a:srgbClr val="FFC000"/>
              </a:solidFill>
            </a:ln>
          </p:spPr>
          <p:txBody>
            <a:bodyPr wrap="square" rtlCol="0">
              <a:spAutoFit/>
            </a:bodyPr>
            <a:lstStyle/>
            <a:p>
              <a:r>
                <a:rPr lang="zh-CN" altLang="en-US" sz="2400" b="1" dirty="0" smtClean="0"/>
                <a:t>      这里</a:t>
              </a:r>
              <a:r>
                <a:rPr lang="zh-CN" altLang="en-US" sz="2400" b="1" dirty="0"/>
                <a:t>描写了虎口脱险，但是对老虎缺少细节描写，“老虎不会爬树”，不符合事实。</a:t>
              </a:r>
            </a:p>
          </p:txBody>
        </p:sp>
      </p:grpSp>
    </p:spTree>
    <p:extLst>
      <p:ext uri="{BB962C8B-B14F-4D97-AF65-F5344CB8AC3E}">
        <p14:creationId xmlns:p14="http://schemas.microsoft.com/office/powerpoint/2010/main" val="409116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3186BB3D-C5A0-4D79-B186-2F261035445D}"/>
              </a:ext>
            </a:extLst>
          </p:cNvPr>
          <p:cNvSpPr txBox="1"/>
          <p:nvPr/>
        </p:nvSpPr>
        <p:spPr>
          <a:xfrm>
            <a:off x="611560" y="3819346"/>
            <a:ext cx="7842442" cy="830997"/>
          </a:xfrm>
          <a:prstGeom prst="rect">
            <a:avLst/>
          </a:prstGeom>
          <a:noFill/>
        </p:spPr>
        <p:txBody>
          <a:bodyPr wrap="square" rtlCol="0" anchor="t">
            <a:spAutoFit/>
          </a:bodyPr>
          <a:lstStyle>
            <a:defPPr>
              <a:defRPr lang="zh-CN"/>
            </a:defPPr>
            <a:lvl1pPr marL="342900" indent="-342900">
              <a:buClr>
                <a:srgbClr val="FF0000"/>
              </a:buClr>
              <a:buFont typeface="Wingdings" panose="05000000000000000000" pitchFamily="2" charset="2"/>
              <a:buChar char="Ø"/>
              <a:defRPr sz="2400" b="1"/>
            </a:lvl1pPr>
          </a:lstStyle>
          <a:p>
            <a:r>
              <a:rPr lang="zh-CN" altLang="en-US" dirty="0"/>
              <a:t>改成了“狮子”，与事实相符；对老虎的神态动作描写细腻，过程更加细致，也加入了人物的心理描写。</a:t>
            </a:r>
          </a:p>
        </p:txBody>
      </p:sp>
      <p:sp>
        <p:nvSpPr>
          <p:cNvPr id="6" name="文本框 3">
            <a:extLst>
              <a:ext uri="{FF2B5EF4-FFF2-40B4-BE49-F238E27FC236}">
                <a16:creationId xmlns:a16="http://schemas.microsoft.com/office/drawing/2014/main" xmlns="" id="{35A6EE0D-FF74-4A0E-855B-283855883BE1}"/>
              </a:ext>
            </a:extLst>
          </p:cNvPr>
          <p:cNvSpPr txBox="1"/>
          <p:nvPr/>
        </p:nvSpPr>
        <p:spPr>
          <a:xfrm>
            <a:off x="251209" y="420018"/>
            <a:ext cx="8727690" cy="461665"/>
          </a:xfrm>
          <a:prstGeom prst="rect">
            <a:avLst/>
          </a:prstGeom>
          <a:noFill/>
        </p:spPr>
        <p:txBody>
          <a:bodyPr wrap="square" rtlCol="0">
            <a:spAutoFit/>
          </a:bodyPr>
          <a:lstStyle>
            <a:defPPr>
              <a:defRPr lang="zh-CN"/>
            </a:defPPr>
            <a:lvl1pPr>
              <a:defRPr sz="2800" b="1">
                <a:latin typeface="黑体" panose="02010609060101010101" pitchFamily="49" charset="-122"/>
                <a:ea typeface="黑体" panose="02010609060101010101" pitchFamily="49" charset="-122"/>
              </a:defRPr>
            </a:lvl1pPr>
          </a:lstStyle>
          <a:p>
            <a:r>
              <a:rPr lang="zh-CN" altLang="en-US" sz="2400" dirty="0"/>
              <a:t>这是修改后的段落，和原段落对比一下</a:t>
            </a:r>
            <a:r>
              <a:rPr lang="zh-CN" altLang="en-US" sz="2400" dirty="0" smtClean="0"/>
              <a:t>，说说</a:t>
            </a:r>
            <a:r>
              <a:rPr lang="zh-CN" altLang="en-US" sz="2400" dirty="0"/>
              <a:t>为什么这么修改。</a:t>
            </a:r>
          </a:p>
        </p:txBody>
      </p:sp>
      <p:sp>
        <p:nvSpPr>
          <p:cNvPr id="7" name="矩形 6">
            <a:extLst>
              <a:ext uri="{FF2B5EF4-FFF2-40B4-BE49-F238E27FC236}">
                <a16:creationId xmlns:a16="http://schemas.microsoft.com/office/drawing/2014/main" xmlns="" id="{AF7BBB61-35FB-4E99-8090-555922CFD95B}"/>
              </a:ext>
            </a:extLst>
          </p:cNvPr>
          <p:cNvSpPr/>
          <p:nvPr/>
        </p:nvSpPr>
        <p:spPr>
          <a:xfrm>
            <a:off x="323527" y="907266"/>
            <a:ext cx="8389299" cy="2800767"/>
          </a:xfrm>
          <a:prstGeom prst="rect">
            <a:avLst/>
          </a:prstGeom>
          <a:solidFill>
            <a:srgbClr val="E3F3F9"/>
          </a:solidFill>
        </p:spPr>
        <p:txBody>
          <a:bodyPr wrap="square">
            <a:spAutoFit/>
          </a:bodyPr>
          <a:lstStyle/>
          <a:p>
            <a:r>
              <a:rPr lang="zh-CN" altLang="en-US" sz="2200" b="1" dirty="0" smtClean="0">
                <a:solidFill>
                  <a:srgbClr val="0000FF"/>
                </a:solidFill>
                <a:latin typeface="楷体" panose="02010609060101010101" pitchFamily="49" charset="-122"/>
                <a:ea typeface="楷体" panose="02010609060101010101" pitchFamily="49" charset="-122"/>
              </a:rPr>
              <a:t>    </a:t>
            </a:r>
            <a:r>
              <a:rPr lang="zh-CN" altLang="en-US" sz="2200" b="1" dirty="0" smtClean="0">
                <a:latin typeface="楷体" panose="02010609060101010101" pitchFamily="49" charset="-122"/>
                <a:ea typeface="楷体" panose="02010609060101010101" pitchFamily="49" charset="-122"/>
              </a:rPr>
              <a:t>好不容易</a:t>
            </a:r>
            <a:r>
              <a:rPr lang="zh-CN" altLang="en-US" sz="2200" b="1" dirty="0">
                <a:latin typeface="楷体" panose="02010609060101010101" pitchFamily="49" charset="-122"/>
                <a:ea typeface="楷体" panose="02010609060101010101" pitchFamily="49" charset="-122"/>
              </a:rPr>
              <a:t>绕过沼泽地，我刚松了一口气，</a:t>
            </a:r>
            <a:r>
              <a:rPr lang="zh-CN" altLang="en-US" sz="2200" b="1" dirty="0">
                <a:solidFill>
                  <a:srgbClr val="FF0000"/>
                </a:solidFill>
                <a:latin typeface="楷体" panose="02010609060101010101" pitchFamily="49" charset="-122"/>
                <a:ea typeface="楷体" panose="02010609060101010101" pitchFamily="49" charset="-122"/>
              </a:rPr>
              <a:t>一阵腥风迎面扑来，</a:t>
            </a:r>
            <a:r>
              <a:rPr lang="zh-CN" altLang="en-US" sz="2200" b="1" dirty="0">
                <a:latin typeface="楷体" panose="02010609060101010101" pitchFamily="49" charset="-122"/>
                <a:ea typeface="楷体" panose="02010609060101010101" pitchFamily="49" charset="-122"/>
              </a:rPr>
              <a:t>眼前出现了一只狮子，它瞪着一双凶猛的眼睛盯着我，</a:t>
            </a:r>
            <a:r>
              <a:rPr lang="zh-CN" altLang="en-US" sz="2200" b="1" dirty="0">
                <a:solidFill>
                  <a:srgbClr val="FF0000"/>
                </a:solidFill>
                <a:latin typeface="楷体" panose="02010609060101010101" pitchFamily="49" charset="-122"/>
                <a:ea typeface="楷体" panose="02010609060101010101" pitchFamily="49" charset="-122"/>
              </a:rPr>
              <a:t>爪子紧扣地面，背弓着，嘴巴发出一阵阵低吼声，好像随时都有可能扑过来把我吃掉，我吓得腿都发软了，</a:t>
            </a:r>
            <a:r>
              <a:rPr lang="zh-CN" altLang="en-US" sz="2200" b="1" dirty="0">
                <a:latin typeface="楷体" panose="02010609060101010101" pitchFamily="49" charset="-122"/>
                <a:ea typeface="楷体" panose="02010609060101010101" pitchFamily="49" charset="-122"/>
              </a:rPr>
              <a:t>李阳提醒我：“爬树！”我们以最快的速度爬到了身边的树上，狮子不会爬树，</a:t>
            </a:r>
            <a:r>
              <a:rPr lang="zh-CN" altLang="en-US" sz="2200" b="1" dirty="0">
                <a:solidFill>
                  <a:srgbClr val="FF0000"/>
                </a:solidFill>
                <a:latin typeface="楷体" panose="02010609060101010101" pitchFamily="49" charset="-122"/>
                <a:ea typeface="楷体" panose="02010609060101010101" pitchFamily="49" charset="-122"/>
              </a:rPr>
              <a:t>它在树下看着我这个到手的猎物从嘴边溜走，焦急万分，它不时用身体撞撞这棵树，撞撞那棵树，</a:t>
            </a:r>
            <a:r>
              <a:rPr lang="zh-CN" altLang="en-US" sz="2200" b="1" dirty="0">
                <a:latin typeface="楷体" panose="02010609060101010101" pitchFamily="49" charset="-122"/>
                <a:ea typeface="楷体" panose="02010609060101010101" pitchFamily="49" charset="-122"/>
              </a:rPr>
              <a:t>我们坐在树杈上，牢牢地抱着树杆，跟狮子僵持着，过了一会儿，狮子无奈地离开了，我终于狮口脱险了。</a:t>
            </a:r>
          </a:p>
        </p:txBody>
      </p:sp>
    </p:spTree>
    <p:extLst>
      <p:ext uri="{BB962C8B-B14F-4D97-AF65-F5344CB8AC3E}">
        <p14:creationId xmlns:p14="http://schemas.microsoft.com/office/powerpoint/2010/main" val="24001407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80741CA3-BA9B-4011-8504-C5D2AD953DE7}"/>
              </a:ext>
            </a:extLst>
          </p:cNvPr>
          <p:cNvSpPr/>
          <p:nvPr/>
        </p:nvSpPr>
        <p:spPr>
          <a:xfrm>
            <a:off x="864158" y="691022"/>
            <a:ext cx="7174523" cy="3642804"/>
          </a:xfrm>
          <a:prstGeom prst="roundRect">
            <a:avLst>
              <a:gd name="adj" fmla="val 3952"/>
            </a:avLst>
          </a:prstGeom>
          <a:solidFill>
            <a:srgbClr val="222222"/>
          </a:solidFill>
          <a:ln w="76200">
            <a:solidFill>
              <a:srgbClr val="BC7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xmlns="" id="{20568207-036A-483E-A611-414AA42BF3C3}"/>
              </a:ext>
            </a:extLst>
          </p:cNvPr>
          <p:cNvSpPr txBox="1"/>
          <p:nvPr/>
        </p:nvSpPr>
        <p:spPr>
          <a:xfrm>
            <a:off x="2302854" y="882013"/>
            <a:ext cx="4297129" cy="584775"/>
          </a:xfrm>
          <a:prstGeom prst="rect">
            <a:avLst/>
          </a:prstGeom>
          <a:noFill/>
        </p:spPr>
        <p:txBody>
          <a:bodyPr wrap="square" rtlCol="0">
            <a:spAutoFit/>
          </a:bodyPr>
          <a:lstStyle/>
          <a:p>
            <a:pPr lvl="0" algn="ctr"/>
            <a:r>
              <a:rPr lang="zh-CN" altLang="en-US" sz="3200" b="1" dirty="0">
                <a:solidFill>
                  <a:srgbClr val="FFFF00"/>
                </a:solidFill>
              </a:rPr>
              <a:t>技巧总结</a:t>
            </a:r>
          </a:p>
        </p:txBody>
      </p:sp>
      <p:sp>
        <p:nvSpPr>
          <p:cNvPr id="7" name="文本框 6">
            <a:extLst>
              <a:ext uri="{FF2B5EF4-FFF2-40B4-BE49-F238E27FC236}">
                <a16:creationId xmlns:a16="http://schemas.microsoft.com/office/drawing/2014/main" xmlns="" id="{4C925F52-5EC7-49BB-A436-FB31AEEEAF56}"/>
              </a:ext>
            </a:extLst>
          </p:cNvPr>
          <p:cNvSpPr txBox="1"/>
          <p:nvPr/>
        </p:nvSpPr>
        <p:spPr>
          <a:xfrm>
            <a:off x="1115616" y="1491630"/>
            <a:ext cx="6768752" cy="2677656"/>
          </a:xfrm>
          <a:prstGeom prst="rect">
            <a:avLst/>
          </a:prstGeom>
          <a:noFill/>
        </p:spPr>
        <p:txBody>
          <a:bodyPr wrap="square" rtlCol="0">
            <a:spAutoFit/>
          </a:bodyPr>
          <a:lstStyle/>
          <a:p>
            <a:pPr marL="342900" lvl="0" indent="-342900">
              <a:lnSpc>
                <a:spcPct val="150000"/>
              </a:lnSpc>
              <a:buFont typeface="Wingdings" panose="05000000000000000000" pitchFamily="2" charset="2"/>
              <a:buChar char="n"/>
            </a:pPr>
            <a:r>
              <a:rPr lang="zh-CN" altLang="en-US" sz="2800" b="1" dirty="0">
                <a:solidFill>
                  <a:srgbClr val="FFFF00"/>
                </a:solidFill>
              </a:rPr>
              <a:t>可借鉴现成的探险故事，进行剪接组合。</a:t>
            </a:r>
            <a:endParaRPr lang="en-US" altLang="zh-CN" sz="2800" b="1" dirty="0">
              <a:solidFill>
                <a:srgbClr val="FFFF00"/>
              </a:solidFill>
            </a:endParaRPr>
          </a:p>
          <a:p>
            <a:pPr marL="342900" lvl="0" indent="-342900">
              <a:lnSpc>
                <a:spcPct val="150000"/>
              </a:lnSpc>
              <a:buFont typeface="Wingdings" panose="05000000000000000000" pitchFamily="2" charset="2"/>
              <a:buChar char="n"/>
            </a:pPr>
            <a:r>
              <a:rPr lang="zh-CN" altLang="en-US" sz="2800" b="1" dirty="0">
                <a:solidFill>
                  <a:srgbClr val="FFFF00"/>
                </a:solidFill>
              </a:rPr>
              <a:t>要掌握一定的探险知识。</a:t>
            </a:r>
            <a:endParaRPr lang="en-US" altLang="zh-CN" sz="2800" b="1" dirty="0">
              <a:solidFill>
                <a:srgbClr val="FFFF00"/>
              </a:solidFill>
            </a:endParaRPr>
          </a:p>
          <a:p>
            <a:pPr marL="342900" lvl="0" indent="-342900">
              <a:lnSpc>
                <a:spcPct val="150000"/>
              </a:lnSpc>
              <a:buFont typeface="Wingdings" panose="05000000000000000000" pitchFamily="2" charset="2"/>
              <a:buChar char="n"/>
            </a:pPr>
            <a:r>
              <a:rPr lang="zh-CN" altLang="en-US" sz="2800" b="1" dirty="0">
                <a:solidFill>
                  <a:srgbClr val="FFFF00"/>
                </a:solidFill>
              </a:rPr>
              <a:t>过程要突出遇险、脱险。</a:t>
            </a:r>
            <a:endParaRPr lang="en-US" altLang="zh-CN" sz="2800" b="1" dirty="0">
              <a:solidFill>
                <a:srgbClr val="FFFF00"/>
              </a:solidFill>
            </a:endParaRPr>
          </a:p>
          <a:p>
            <a:pPr marL="342900" lvl="0" indent="-342900">
              <a:lnSpc>
                <a:spcPct val="150000"/>
              </a:lnSpc>
              <a:buFont typeface="Wingdings" panose="05000000000000000000" pitchFamily="2" charset="2"/>
              <a:buChar char="n"/>
            </a:pPr>
            <a:r>
              <a:rPr lang="zh-CN" altLang="en-US" sz="2800" b="1" dirty="0">
                <a:solidFill>
                  <a:srgbClr val="FFFF00"/>
                </a:solidFill>
              </a:rPr>
              <a:t>通过心理旁白等刻画人物心理。</a:t>
            </a:r>
          </a:p>
        </p:txBody>
      </p:sp>
    </p:spTree>
    <p:extLst>
      <p:ext uri="{BB962C8B-B14F-4D97-AF65-F5344CB8AC3E}">
        <p14:creationId xmlns:p14="http://schemas.microsoft.com/office/powerpoint/2010/main" val="17822182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98edffae-633b-4976-97f9-85139d261080}"/>
</p:tagLst>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2964</Words>
  <Application>Microsoft Office PowerPoint</Application>
  <PresentationFormat>全屏显示(16:9)</PresentationFormat>
  <Paragraphs>181</Paragraphs>
  <Slides>49</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49</vt:i4>
      </vt:variant>
    </vt:vector>
  </HeadingPairs>
  <TitlesOfParts>
    <vt:vector size="62" baseType="lpstr">
      <vt:lpstr>Arial</vt:lpstr>
      <vt:lpstr>宋体</vt:lpstr>
      <vt:lpstr>黑体</vt:lpstr>
      <vt:lpstr>Wingdings</vt:lpstr>
      <vt:lpstr>等线</vt:lpstr>
      <vt:lpstr>幼圆</vt:lpstr>
      <vt:lpstr>Times New Roman</vt:lpstr>
      <vt:lpstr>Calibri</vt:lpstr>
      <vt:lpstr>Xingkai SC</vt:lpstr>
      <vt:lpstr>微软雅黑</vt:lpstr>
      <vt:lpstr>仿宋</vt:lpstr>
      <vt:lpstr>楷体</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
  <cp:revision>114</cp:revision>
  <dcterms:created xsi:type="dcterms:W3CDTF">2017-03-17T02:28:00Z</dcterms:created>
  <dcterms:modified xsi:type="dcterms:W3CDTF">2023-11-01T07:02:54Z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