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107" r:id="rId2"/>
    <p:sldId id="1882" r:id="rId3"/>
    <p:sldId id="1880" r:id="rId4"/>
    <p:sldId id="2108" r:id="rId5"/>
    <p:sldId id="1881" r:id="rId6"/>
    <p:sldId id="1547" r:id="rId7"/>
    <p:sldId id="2097" r:id="rId8"/>
    <p:sldId id="2109" r:id="rId9"/>
    <p:sldId id="2102" r:id="rId10"/>
    <p:sldId id="1818" r:id="rId11"/>
    <p:sldId id="2098" r:id="rId12"/>
    <p:sldId id="2112" r:id="rId13"/>
    <p:sldId id="2117" r:id="rId14"/>
    <p:sldId id="2114" r:id="rId15"/>
    <p:sldId id="2116" r:id="rId16"/>
    <p:sldId id="2118" r:id="rId17"/>
    <p:sldId id="2119" r:id="rId18"/>
    <p:sldId id="2122" r:id="rId19"/>
    <p:sldId id="2121" r:id="rId20"/>
    <p:sldId id="2111" r:id="rId21"/>
    <p:sldId id="1940" r:id="rId22"/>
    <p:sldId id="2123" r:id="rId23"/>
    <p:sldId id="2113" r:id="rId24"/>
    <p:sldId id="2124" r:id="rId25"/>
    <p:sldId id="2125" r:id="rId26"/>
    <p:sldId id="2126" r:id="rId27"/>
    <p:sldId id="2075" r:id="rId28"/>
    <p:sldId id="1985" r:id="rId29"/>
    <p:sldId id="2128" r:id="rId30"/>
    <p:sldId id="2130" r:id="rId31"/>
    <p:sldId id="2129" r:id="rId32"/>
    <p:sldId id="2127" r:id="rId33"/>
    <p:sldId id="1833" r:id="rId34"/>
    <p:sldId id="2069" r:id="rId35"/>
    <p:sldId id="1822" r:id="rId36"/>
    <p:sldId id="1847" r:id="rId37"/>
    <p:sldId id="1008" r:id="rId38"/>
  </p:sldIdLst>
  <p:sldSz cx="9144000" cy="5143500" type="screen16x9"/>
  <p:notesSz cx="6858000" cy="9144000"/>
  <p:embeddedFontLst>
    <p:embeddedFont>
      <p:font typeface="黑体" pitchFamily="49" charset="-122"/>
      <p:regular r:id="rId41"/>
    </p:embeddedFont>
    <p:embeddedFont>
      <p:font typeface="仿宋" pitchFamily="49" charset="-122"/>
      <p:regular r:id="rId42"/>
    </p:embeddedFont>
    <p:embeddedFont>
      <p:font typeface="汉语拼音" pitchFamily="34" charset="0"/>
      <p:regular r:id="rId43"/>
    </p:embeddedFont>
    <p:embeddedFont>
      <p:font typeface="幼圆" pitchFamily="49" charset="-122"/>
      <p:regular r:id="rId44"/>
    </p:embeddedFont>
    <p:embeddedFont>
      <p:font typeface="Calibri" pitchFamily="34" charset="0"/>
      <p:regular r:id="rId45"/>
      <p:bold r:id="rId46"/>
      <p:italic r:id="rId47"/>
      <p:boldItalic r:id="rId48"/>
    </p:embeddedFont>
    <p:embeddedFont>
      <p:font typeface="楷体" pitchFamily="49" charset="-122"/>
      <p:regular r:id="rId49"/>
    </p:embeddedFont>
    <p:embeddedFont>
      <p:font typeface="微软雅黑" pitchFamily="34" charset="-122"/>
      <p:regular r:id="rId50"/>
      <p:bold r:id="rId51"/>
    </p:embeddedFont>
    <p:embeddedFont>
      <p:font typeface="华文楷体" pitchFamily="2" charset="-122"/>
      <p:regular r:id="rId5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35">
          <p15:clr>
            <a:srgbClr val="A4A3A4"/>
          </p15:clr>
        </p15:guide>
        <p15:guide id="2" pos="56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306">
          <p15:clr>
            <a:srgbClr val="A4A3A4"/>
          </p15:clr>
        </p15:guide>
        <p15:guide id="2" pos="222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0066FF"/>
    <a:srgbClr val="DDF6FF"/>
    <a:srgbClr val="FFF5E5"/>
    <a:srgbClr val="FFE7E7"/>
    <a:srgbClr val="640000"/>
    <a:srgbClr val="F8F8F8"/>
    <a:srgbClr val="FFFF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4222" autoAdjust="0"/>
  </p:normalViewPr>
  <p:slideViewPr>
    <p:cSldViewPr>
      <p:cViewPr varScale="1">
        <p:scale>
          <a:sx n="107" d="100"/>
          <a:sy n="107" d="100"/>
        </p:scale>
        <p:origin x="-480" y="-90"/>
      </p:cViewPr>
      <p:guideLst>
        <p:guide orient="horz" pos="1348"/>
        <p:guide pos="45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306"/>
        <p:guide pos="22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258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90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4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459" y="38381"/>
            <a:ext cx="1132008" cy="444951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680" y1="61905" x2="36680" y2="61905"/>
                        <a14:foregroundMark x1="48263" y1="53333" x2="48263" y2="53333"/>
                        <a14:foregroundMark x1="54440" y1="53333" x2="54440" y2="53333"/>
                        <a14:foregroundMark x1="63320" y1="53333" x2="63320" y2="53333"/>
                        <a14:foregroundMark x1="76448" y1="53333" x2="76448" y2="53333"/>
                        <a14:foregroundMark x1="83012" y1="55238" x2="85328" y2="58095"/>
                        <a14:foregroundMark x1="89961" y1="61905" x2="89961" y2="61905"/>
                        <a14:foregroundMark x1="94208" y1="70476" x2="94208" y2="70476"/>
                        <a14:foregroundMark x1="70270" y1="60000" x2="70270" y2="60000"/>
                        <a14:foregroundMark x1="40154" y1="60000" x2="40154" y2="60000"/>
                        <a14:foregroundMark x1="30502" y1="60000" x2="30502" y2="60000"/>
                        <a14:foregroundMark x1="26255" y1="75238" x2="26255" y2="75238"/>
                        <a14:foregroundMark x1="31274" y1="75238" x2="31274" y2="75238"/>
                        <a14:foregroundMark x1="33205" y1="70476" x2="33205" y2="70476"/>
                        <a14:foregroundMark x1="44015" y1="38095" x2="44015" y2="38095"/>
                        <a14:foregroundMark x1="42857" y1="57143" x2="42857" y2="57143"/>
                        <a14:foregroundMark x1="52510" y1="59048" x2="52510" y2="59048"/>
                        <a14:foregroundMark x1="46332" y1="40952" x2="46332" y2="40952"/>
                        <a14:foregroundMark x1="48263" y1="42857" x2="48263" y2="42857"/>
                        <a14:foregroundMark x1="44015" y1="25714" x2="44015" y2="25714"/>
                        <a14:foregroundMark x1="44788" y1="27619" x2="44788" y2="27619"/>
                        <a14:foregroundMark x1="12741" y1="8571" x2="12741" y2="8571"/>
                        <a14:foregroundMark x1="13514" y1="4762" x2="13514" y2="4762"/>
                        <a14:foregroundMark x1="11969" y1="18095" x2="11969" y2="18095"/>
                        <a14:foregroundMark x1="10425" y1="23810" x2="10425" y2="23810"/>
                        <a14:foregroundMark x1="9266" y1="35238" x2="9266" y2="35238"/>
                        <a14:foregroundMark x1="8880" y1="40952" x2="8108" y2="44762"/>
                        <a14:foregroundMark x1="7722" y1="46667" x2="7722" y2="49524"/>
                        <a14:foregroundMark x1="74131" y1="60000" x2="74131" y2="60000"/>
                        <a14:foregroundMark x1="36680" y1="12381" x2="36680" y2="12381"/>
                        <a14:foregroundMark x1="35521" y1="10476" x2="35521" y2="10476"/>
                        <a14:foregroundMark x1="23166" y1="47619" x2="23166" y2="47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0" r="1085" b="1629"/>
          <a:stretch/>
        </p:blipFill>
        <p:spPr bwMode="auto">
          <a:xfrm flipH="1">
            <a:off x="8018462" y="4672328"/>
            <a:ext cx="1046005" cy="42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gif"/><Relationship Id="rId4" Type="http://schemas.openxmlformats.org/officeDocument/2006/relationships/hyperlink" Target="&#36164;&#26009;&#38142;&#25509;/&#35270;&#39057;/&#19971;&#24425;&#20116;&#19979;&#35838;&#25991;&#26391;&#35835;15&#33258;&#30456;&#30683;&#30462;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hyperlink" Target="&#36164;&#26009;&#38142;&#25509;/&#35270;&#39057;/&#19971;&#24425;&#20116;&#19979;&#35838;&#25991;&#26391;&#35835;15&#33258;&#30456;&#30683;&#30462;.mp4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4" Type="http://schemas.openxmlformats.org/officeDocument/2006/relationships/hyperlink" Target="&#36164;&#26009;&#38142;&#25509;/&#35270;&#39057;/&#19971;&#24425;&#20116;&#19979;&#35838;&#25991;&#26391;&#35835;15&#33258;&#30456;&#30683;&#30462;.mp4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43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"/>
          <p:cNvSpPr txBox="1"/>
          <p:nvPr/>
        </p:nvSpPr>
        <p:spPr>
          <a:xfrm>
            <a:off x="107504" y="123478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1350602" y="1563638"/>
            <a:ext cx="6101718" cy="1323439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/>
            <a:r>
              <a:rPr lang="en-US" altLang="zh-CN" sz="8000" b="1" dirty="0" smtClean="0">
                <a:solidFill>
                  <a:schemeClr val="tx1"/>
                </a:solidFill>
                <a:effectLst>
                  <a:glow rad="50800">
                    <a:schemeClr val="bg1"/>
                  </a:glow>
                  <a:outerShdw blurRad="38100" dist="38100" dir="2700000" algn="tl">
                    <a:schemeClr val="bg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altLang="en-US" sz="8000" b="1" dirty="0" smtClean="0">
                <a:solidFill>
                  <a:schemeClr val="tx1"/>
                </a:solidFill>
                <a:effectLst>
                  <a:glow rad="50800">
                    <a:schemeClr val="bg1"/>
                  </a:glow>
                  <a:outerShdw blurRad="38100" dist="38100" dir="2700000" algn="tl">
                    <a:schemeClr val="bg1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自相矛盾</a:t>
            </a:r>
            <a:endParaRPr lang="zh-CN" altLang="en-US" sz="8000" b="1" dirty="0">
              <a:solidFill>
                <a:schemeClr val="tx1"/>
              </a:solidFill>
              <a:effectLst>
                <a:glow rad="50800">
                  <a:schemeClr val="bg1"/>
                </a:glow>
                <a:outerShdw blurRad="38100" dist="38100" dir="2700000" algn="tl">
                  <a:schemeClr val="bg1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1280057" y="1698217"/>
            <a:ext cx="1235703" cy="1235345"/>
            <a:chOff x="1290795" y="876657"/>
            <a:chExt cx="1493989" cy="1493991"/>
          </a:xfrm>
        </p:grpSpPr>
        <p:pic>
          <p:nvPicPr>
            <p:cNvPr id="5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795" y="876657"/>
              <a:ext cx="1493989" cy="1493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6"/>
            <p:cNvSpPr txBox="1">
              <a:spLocks noChangeArrowheads="1"/>
            </p:cNvSpPr>
            <p:nvPr/>
          </p:nvSpPr>
          <p:spPr bwMode="auto">
            <a:xfrm>
              <a:off x="1436287" y="887089"/>
              <a:ext cx="1161286" cy="1339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15</a:t>
              </a:r>
              <a:endParaRPr kumimoji="1" lang="zh-CN" altLang="en-US" sz="72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7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292279" y="4232925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8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282754" y="3440763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9" name="iconfont-1191-870150"/>
          <p:cNvSpPr>
            <a:spLocks noChangeAspect="1"/>
          </p:cNvSpPr>
          <p:nvPr/>
        </p:nvSpPr>
        <p:spPr bwMode="auto">
          <a:xfrm>
            <a:off x="8816404" y="3585225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iconfont-1191-870150"/>
          <p:cNvSpPr>
            <a:spLocks noChangeAspect="1"/>
          </p:cNvSpPr>
          <p:nvPr/>
        </p:nvSpPr>
        <p:spPr bwMode="auto">
          <a:xfrm rot="10800000">
            <a:off x="6282754" y="3585225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iconfont-1191-870150"/>
          <p:cNvSpPr>
            <a:spLocks noChangeAspect="1"/>
          </p:cNvSpPr>
          <p:nvPr/>
        </p:nvSpPr>
        <p:spPr bwMode="auto">
          <a:xfrm>
            <a:off x="8816404" y="441866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iconfont-1191-870150"/>
          <p:cNvSpPr>
            <a:spLocks noChangeAspect="1"/>
          </p:cNvSpPr>
          <p:nvPr/>
        </p:nvSpPr>
        <p:spPr bwMode="auto">
          <a:xfrm rot="10800000">
            <a:off x="6292279" y="441866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b="3050"/>
          <a:stretch>
            <a:fillRect/>
          </a:stretch>
        </p:blipFill>
        <p:spPr>
          <a:xfrm>
            <a:off x="107504" y="1275606"/>
            <a:ext cx="2952328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3" name="TextBox 48"/>
          <p:cNvSpPr txBox="1"/>
          <p:nvPr/>
        </p:nvSpPr>
        <p:spPr>
          <a:xfrm>
            <a:off x="539552" y="3507614"/>
            <a:ext cx="202415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守株待兔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b="12634"/>
          <a:stretch>
            <a:fillRect/>
          </a:stretch>
        </p:blipFill>
        <p:spPr>
          <a:xfrm>
            <a:off x="3131840" y="1275606"/>
            <a:ext cx="2835462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l="12363" t="1" b="2791"/>
          <a:stretch/>
        </p:blipFill>
        <p:spPr>
          <a:xfrm>
            <a:off x="6062801" y="1275606"/>
            <a:ext cx="2901687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4" name="TextBox 48"/>
          <p:cNvSpPr txBox="1"/>
          <p:nvPr/>
        </p:nvSpPr>
        <p:spPr>
          <a:xfrm>
            <a:off x="3717429" y="3508824"/>
            <a:ext cx="1816100" cy="58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拔苗助长</a:t>
            </a:r>
          </a:p>
        </p:txBody>
      </p:sp>
      <p:sp>
        <p:nvSpPr>
          <p:cNvPr id="6" name="TextBox 48"/>
          <p:cNvSpPr txBox="1"/>
          <p:nvPr/>
        </p:nvSpPr>
        <p:spPr>
          <a:xfrm>
            <a:off x="6669757" y="3507614"/>
            <a:ext cx="183255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亡羊补牢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163890" y="88975"/>
            <a:ext cx="2816225" cy="715089"/>
            <a:chOff x="2843808" y="160982"/>
            <a:chExt cx="2816225" cy="715089"/>
          </a:xfrm>
        </p:grpSpPr>
        <p:sp>
          <p:nvSpPr>
            <p:cNvPr id="12" name="文本框 15"/>
            <p:cNvSpPr>
              <a:spLocks noChangeArrowheads="1"/>
            </p:cNvSpPr>
            <p:nvPr/>
          </p:nvSpPr>
          <p:spPr bwMode="auto">
            <a:xfrm>
              <a:off x="2843808" y="160982"/>
              <a:ext cx="2816225" cy="715089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15" name="iconfont-1191-870150"/>
            <p:cNvSpPr>
              <a:spLocks noChangeAspect="1"/>
            </p:cNvSpPr>
            <p:nvPr/>
          </p:nvSpPr>
          <p:spPr bwMode="auto">
            <a:xfrm>
              <a:off x="5377458" y="33994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iconfont-1191-870150"/>
            <p:cNvSpPr>
              <a:spLocks noChangeAspect="1"/>
            </p:cNvSpPr>
            <p:nvPr/>
          </p:nvSpPr>
          <p:spPr bwMode="auto">
            <a:xfrm rot="10800000">
              <a:off x="2843808" y="33994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41322"/>
              </p:ext>
            </p:extLst>
          </p:nvPr>
        </p:nvGraphicFramePr>
        <p:xfrm>
          <a:off x="3745360" y="1816214"/>
          <a:ext cx="1481202" cy="1528334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文本框 4"/>
          <p:cNvSpPr txBox="1"/>
          <p:nvPr/>
        </p:nvSpPr>
        <p:spPr>
          <a:xfrm>
            <a:off x="474034" y="123478"/>
            <a:ext cx="6010004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 err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今天我们就再学一个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寓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言故事：</a:t>
            </a:r>
            <a:endParaRPr lang="en-US" altLang="zh-CN" sz="3200" b="1" dirty="0" smtClean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3200" b="1" dirty="0" smtClean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7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8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自相</a:t>
            </a:r>
            <a:endParaRPr lang="en-US" altLang="zh-CN" sz="8000" dirty="0" smtClean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394" y="1744206"/>
            <a:ext cx="1368152" cy="1691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0400" dirty="0">
                <a:latin typeface="楷体" panose="02010609060101010101" pitchFamily="49" charset="-122"/>
                <a:ea typeface="楷体" panose="02010609060101010101" pitchFamily="49" charset="-122"/>
              </a:rPr>
              <a:t>矛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2634274" y="3525068"/>
            <a:ext cx="2592288" cy="590189"/>
          </a:xfrm>
          <a:prstGeom prst="borderCallout2">
            <a:avLst>
              <a:gd name="adj1" fmla="val -2144"/>
              <a:gd name="adj2" fmla="val 60214"/>
              <a:gd name="adj3" fmla="val -29214"/>
              <a:gd name="adj4" fmla="val 70529"/>
              <a:gd name="adj5" fmla="val -34517"/>
              <a:gd name="adj6" fmla="val 695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不要漏了第二笔点</a:t>
            </a:r>
            <a:endParaRPr lang="zh-CN" altLang="en-US" sz="1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86402" y="1087256"/>
            <a:ext cx="1499354" cy="746358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44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máo</a:t>
            </a:r>
            <a:r>
              <a:rPr lang="en-US" sz="36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</a:t>
            </a:r>
            <a:r>
              <a:rPr lang="en-US" sz="28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" name="Freeform 19"/>
          <p:cNvSpPr>
            <a:spLocks/>
          </p:cNvSpPr>
          <p:nvPr/>
        </p:nvSpPr>
        <p:spPr bwMode="auto">
          <a:xfrm>
            <a:off x="4330183" y="2355000"/>
            <a:ext cx="188976" cy="168236"/>
          </a:xfrm>
          <a:custGeom>
            <a:avLst/>
            <a:gdLst>
              <a:gd name="T0" fmla="*/ 99 w 100"/>
              <a:gd name="T1" fmla="*/ 62 h 87"/>
              <a:gd name="T2" fmla="*/ 98 w 100"/>
              <a:gd name="T3" fmla="*/ 67 h 87"/>
              <a:gd name="T4" fmla="*/ 96 w 100"/>
              <a:gd name="T5" fmla="*/ 72 h 87"/>
              <a:gd name="T6" fmla="*/ 95 w 100"/>
              <a:gd name="T7" fmla="*/ 77 h 87"/>
              <a:gd name="T8" fmla="*/ 93 w 100"/>
              <a:gd name="T9" fmla="*/ 79 h 87"/>
              <a:gd name="T10" fmla="*/ 92 w 100"/>
              <a:gd name="T11" fmla="*/ 83 h 87"/>
              <a:gd name="T12" fmla="*/ 89 w 100"/>
              <a:gd name="T13" fmla="*/ 84 h 87"/>
              <a:gd name="T14" fmla="*/ 87 w 100"/>
              <a:gd name="T15" fmla="*/ 86 h 87"/>
              <a:gd name="T16" fmla="*/ 84 w 100"/>
              <a:gd name="T17" fmla="*/ 87 h 87"/>
              <a:gd name="T18" fmla="*/ 81 w 100"/>
              <a:gd name="T19" fmla="*/ 86 h 87"/>
              <a:gd name="T20" fmla="*/ 77 w 100"/>
              <a:gd name="T21" fmla="*/ 84 h 87"/>
              <a:gd name="T22" fmla="*/ 72 w 100"/>
              <a:gd name="T23" fmla="*/ 82 h 87"/>
              <a:gd name="T24" fmla="*/ 66 w 100"/>
              <a:gd name="T25" fmla="*/ 77 h 87"/>
              <a:gd name="T26" fmla="*/ 60 w 100"/>
              <a:gd name="T27" fmla="*/ 72 h 87"/>
              <a:gd name="T28" fmla="*/ 54 w 100"/>
              <a:gd name="T29" fmla="*/ 66 h 87"/>
              <a:gd name="T30" fmla="*/ 46 w 100"/>
              <a:gd name="T31" fmla="*/ 59 h 87"/>
              <a:gd name="T32" fmla="*/ 38 w 100"/>
              <a:gd name="T33" fmla="*/ 50 h 87"/>
              <a:gd name="T34" fmla="*/ 33 w 100"/>
              <a:gd name="T35" fmla="*/ 46 h 87"/>
              <a:gd name="T36" fmla="*/ 28 w 100"/>
              <a:gd name="T37" fmla="*/ 42 h 87"/>
              <a:gd name="T38" fmla="*/ 24 w 100"/>
              <a:gd name="T39" fmla="*/ 38 h 87"/>
              <a:gd name="T40" fmla="*/ 21 w 100"/>
              <a:gd name="T41" fmla="*/ 34 h 87"/>
              <a:gd name="T42" fmla="*/ 17 w 100"/>
              <a:gd name="T43" fmla="*/ 31 h 87"/>
              <a:gd name="T44" fmla="*/ 15 w 100"/>
              <a:gd name="T45" fmla="*/ 27 h 87"/>
              <a:gd name="T46" fmla="*/ 11 w 100"/>
              <a:gd name="T47" fmla="*/ 23 h 87"/>
              <a:gd name="T48" fmla="*/ 9 w 100"/>
              <a:gd name="T49" fmla="*/ 20 h 87"/>
              <a:gd name="T50" fmla="*/ 6 w 100"/>
              <a:gd name="T51" fmla="*/ 17 h 87"/>
              <a:gd name="T52" fmla="*/ 5 w 100"/>
              <a:gd name="T53" fmla="*/ 14 h 87"/>
              <a:gd name="T54" fmla="*/ 1 w 100"/>
              <a:gd name="T55" fmla="*/ 9 h 87"/>
              <a:gd name="T56" fmla="*/ 0 w 100"/>
              <a:gd name="T57" fmla="*/ 4 h 87"/>
              <a:gd name="T58" fmla="*/ 0 w 100"/>
              <a:gd name="T59" fmla="*/ 0 h 87"/>
              <a:gd name="T60" fmla="*/ 7 w 100"/>
              <a:gd name="T61" fmla="*/ 0 h 87"/>
              <a:gd name="T62" fmla="*/ 16 w 100"/>
              <a:gd name="T63" fmla="*/ 1 h 87"/>
              <a:gd name="T64" fmla="*/ 24 w 100"/>
              <a:gd name="T65" fmla="*/ 3 h 87"/>
              <a:gd name="T66" fmla="*/ 33 w 100"/>
              <a:gd name="T67" fmla="*/ 5 h 87"/>
              <a:gd name="T68" fmla="*/ 42 w 100"/>
              <a:gd name="T69" fmla="*/ 7 h 87"/>
              <a:gd name="T70" fmla="*/ 50 w 100"/>
              <a:gd name="T71" fmla="*/ 10 h 87"/>
              <a:gd name="T72" fmla="*/ 60 w 100"/>
              <a:gd name="T73" fmla="*/ 14 h 87"/>
              <a:gd name="T74" fmla="*/ 70 w 100"/>
              <a:gd name="T75" fmla="*/ 18 h 87"/>
              <a:gd name="T76" fmla="*/ 75 w 100"/>
              <a:gd name="T77" fmla="*/ 21 h 87"/>
              <a:gd name="T78" fmla="*/ 78 w 100"/>
              <a:gd name="T79" fmla="*/ 23 h 87"/>
              <a:gd name="T80" fmla="*/ 82 w 100"/>
              <a:gd name="T81" fmla="*/ 26 h 87"/>
              <a:gd name="T82" fmla="*/ 84 w 100"/>
              <a:gd name="T83" fmla="*/ 28 h 87"/>
              <a:gd name="T84" fmla="*/ 88 w 100"/>
              <a:gd name="T85" fmla="*/ 31 h 87"/>
              <a:gd name="T86" fmla="*/ 90 w 100"/>
              <a:gd name="T87" fmla="*/ 33 h 87"/>
              <a:gd name="T88" fmla="*/ 93 w 100"/>
              <a:gd name="T89" fmla="*/ 35 h 87"/>
              <a:gd name="T90" fmla="*/ 94 w 100"/>
              <a:gd name="T91" fmla="*/ 38 h 87"/>
              <a:gd name="T92" fmla="*/ 96 w 100"/>
              <a:gd name="T93" fmla="*/ 40 h 87"/>
              <a:gd name="T94" fmla="*/ 98 w 100"/>
              <a:gd name="T95" fmla="*/ 44 h 87"/>
              <a:gd name="T96" fmla="*/ 99 w 100"/>
              <a:gd name="T97" fmla="*/ 50 h 87"/>
              <a:gd name="T98" fmla="*/ 100 w 100"/>
              <a:gd name="T99" fmla="*/ 56 h 87"/>
              <a:gd name="T100" fmla="*/ 99 w 100"/>
              <a:gd name="T101" fmla="*/ 62 h 87"/>
              <a:gd name="T102" fmla="*/ 99 w 100"/>
              <a:gd name="T103" fmla="*/ 62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0" h="87">
                <a:moveTo>
                  <a:pt x="99" y="62"/>
                </a:moveTo>
                <a:lnTo>
                  <a:pt x="98" y="67"/>
                </a:lnTo>
                <a:lnTo>
                  <a:pt x="96" y="72"/>
                </a:lnTo>
                <a:lnTo>
                  <a:pt x="95" y="77"/>
                </a:lnTo>
                <a:lnTo>
                  <a:pt x="93" y="79"/>
                </a:lnTo>
                <a:lnTo>
                  <a:pt x="92" y="83"/>
                </a:lnTo>
                <a:lnTo>
                  <a:pt x="89" y="84"/>
                </a:lnTo>
                <a:lnTo>
                  <a:pt x="87" y="86"/>
                </a:lnTo>
                <a:lnTo>
                  <a:pt x="84" y="87"/>
                </a:lnTo>
                <a:lnTo>
                  <a:pt x="81" y="86"/>
                </a:lnTo>
                <a:lnTo>
                  <a:pt x="77" y="84"/>
                </a:lnTo>
                <a:lnTo>
                  <a:pt x="72" y="82"/>
                </a:lnTo>
                <a:lnTo>
                  <a:pt x="66" y="77"/>
                </a:lnTo>
                <a:lnTo>
                  <a:pt x="60" y="72"/>
                </a:lnTo>
                <a:lnTo>
                  <a:pt x="54" y="66"/>
                </a:lnTo>
                <a:lnTo>
                  <a:pt x="46" y="59"/>
                </a:lnTo>
                <a:lnTo>
                  <a:pt x="38" y="50"/>
                </a:lnTo>
                <a:lnTo>
                  <a:pt x="33" y="46"/>
                </a:lnTo>
                <a:lnTo>
                  <a:pt x="28" y="42"/>
                </a:lnTo>
                <a:lnTo>
                  <a:pt x="24" y="38"/>
                </a:lnTo>
                <a:lnTo>
                  <a:pt x="21" y="34"/>
                </a:lnTo>
                <a:lnTo>
                  <a:pt x="17" y="31"/>
                </a:lnTo>
                <a:lnTo>
                  <a:pt x="15" y="27"/>
                </a:lnTo>
                <a:lnTo>
                  <a:pt x="11" y="23"/>
                </a:lnTo>
                <a:lnTo>
                  <a:pt x="9" y="20"/>
                </a:lnTo>
                <a:lnTo>
                  <a:pt x="6" y="17"/>
                </a:lnTo>
                <a:lnTo>
                  <a:pt x="5" y="14"/>
                </a:lnTo>
                <a:lnTo>
                  <a:pt x="1" y="9"/>
                </a:lnTo>
                <a:lnTo>
                  <a:pt x="0" y="4"/>
                </a:lnTo>
                <a:lnTo>
                  <a:pt x="0" y="0"/>
                </a:lnTo>
                <a:lnTo>
                  <a:pt x="7" y="0"/>
                </a:lnTo>
                <a:lnTo>
                  <a:pt x="16" y="1"/>
                </a:lnTo>
                <a:lnTo>
                  <a:pt x="24" y="3"/>
                </a:lnTo>
                <a:lnTo>
                  <a:pt x="33" y="5"/>
                </a:lnTo>
                <a:lnTo>
                  <a:pt x="42" y="7"/>
                </a:lnTo>
                <a:lnTo>
                  <a:pt x="50" y="10"/>
                </a:lnTo>
                <a:lnTo>
                  <a:pt x="60" y="14"/>
                </a:lnTo>
                <a:lnTo>
                  <a:pt x="70" y="18"/>
                </a:lnTo>
                <a:lnTo>
                  <a:pt x="75" y="21"/>
                </a:lnTo>
                <a:lnTo>
                  <a:pt x="78" y="23"/>
                </a:lnTo>
                <a:lnTo>
                  <a:pt x="82" y="26"/>
                </a:lnTo>
                <a:lnTo>
                  <a:pt x="84" y="28"/>
                </a:lnTo>
                <a:lnTo>
                  <a:pt x="88" y="31"/>
                </a:lnTo>
                <a:lnTo>
                  <a:pt x="90" y="33"/>
                </a:lnTo>
                <a:lnTo>
                  <a:pt x="93" y="35"/>
                </a:lnTo>
                <a:lnTo>
                  <a:pt x="94" y="38"/>
                </a:lnTo>
                <a:lnTo>
                  <a:pt x="96" y="40"/>
                </a:lnTo>
                <a:lnTo>
                  <a:pt x="98" y="44"/>
                </a:lnTo>
                <a:lnTo>
                  <a:pt x="99" y="50"/>
                </a:lnTo>
                <a:lnTo>
                  <a:pt x="100" y="56"/>
                </a:lnTo>
                <a:lnTo>
                  <a:pt x="99" y="62"/>
                </a:lnTo>
                <a:lnTo>
                  <a:pt x="99" y="6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aphicFrame>
        <p:nvGraphicFramePr>
          <p:cNvPr id="8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811807"/>
              </p:ext>
            </p:extLst>
          </p:nvPr>
        </p:nvGraphicFramePr>
        <p:xfrm>
          <a:off x="5373657" y="1795121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TextBox 23"/>
          <p:cNvSpPr txBox="1"/>
          <p:nvPr/>
        </p:nvSpPr>
        <p:spPr>
          <a:xfrm>
            <a:off x="5356628" y="1664051"/>
            <a:ext cx="1420517" cy="166878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盾</a:t>
            </a:r>
          </a:p>
        </p:txBody>
      </p:sp>
      <p:sp>
        <p:nvSpPr>
          <p:cNvPr id="10" name="线形标注 2 9"/>
          <p:cNvSpPr/>
          <p:nvPr/>
        </p:nvSpPr>
        <p:spPr>
          <a:xfrm>
            <a:off x="5364202" y="3530094"/>
            <a:ext cx="2160126" cy="580135"/>
          </a:xfrm>
          <a:prstGeom prst="borderCallout2">
            <a:avLst>
              <a:gd name="adj1" fmla="val -3156"/>
              <a:gd name="adj2" fmla="val 52641"/>
              <a:gd name="adj3" fmla="val -298"/>
              <a:gd name="adj4" fmla="val 53214"/>
              <a:gd name="adj5" fmla="val -28707"/>
              <a:gd name="adj6" fmla="val 33056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下</a:t>
            </a:r>
            <a:r>
              <a:rPr lang="zh-CN" altLang="en-US" sz="24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面是</a:t>
            </a:r>
            <a:r>
              <a:rPr lang="en-US" altLang="zh-CN" sz="24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“</a:t>
            </a:r>
            <a:r>
              <a:rPr lang="zh-CN" altLang="en-US" sz="24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目</a:t>
            </a:r>
            <a:r>
              <a:rPr lang="en-US" altLang="zh-CN" sz="24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”</a:t>
            </a:r>
            <a:r>
              <a:rPr lang="zh-CN" altLang="en-US" sz="24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 </a:t>
            </a:r>
            <a:endParaRPr lang="zh-CN" altLang="en-US" sz="24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42586" y="1108866"/>
            <a:ext cx="1239516" cy="746358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44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</a:t>
            </a:r>
            <a:r>
              <a:rPr lang="en-US" sz="44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ùn</a:t>
            </a:r>
            <a:r>
              <a:rPr lang="en-US" sz="44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</a:t>
            </a:r>
            <a:r>
              <a:rPr lang="en-US" sz="32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56112" y="1585060"/>
            <a:ext cx="576064" cy="1850786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半包围结构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975517" y="2450168"/>
            <a:ext cx="528219" cy="715471"/>
            <a:chOff x="6265051" y="2594955"/>
            <a:chExt cx="759087" cy="1028184"/>
          </a:xfrm>
        </p:grpSpPr>
        <p:sp>
          <p:nvSpPr>
            <p:cNvPr id="15" name="Freeform 208"/>
            <p:cNvSpPr>
              <a:spLocks/>
            </p:cNvSpPr>
            <p:nvPr/>
          </p:nvSpPr>
          <p:spPr bwMode="auto">
            <a:xfrm>
              <a:off x="6265051" y="2675566"/>
              <a:ext cx="123625" cy="862560"/>
            </a:xfrm>
            <a:custGeom>
              <a:avLst/>
              <a:gdLst>
                <a:gd name="T0" fmla="*/ 63 w 63"/>
                <a:gd name="T1" fmla="*/ 40 h 551"/>
                <a:gd name="T2" fmla="*/ 63 w 63"/>
                <a:gd name="T3" fmla="*/ 98 h 551"/>
                <a:gd name="T4" fmla="*/ 63 w 63"/>
                <a:gd name="T5" fmla="*/ 153 h 551"/>
                <a:gd name="T6" fmla="*/ 63 w 63"/>
                <a:gd name="T7" fmla="*/ 203 h 551"/>
                <a:gd name="T8" fmla="*/ 63 w 63"/>
                <a:gd name="T9" fmla="*/ 251 h 551"/>
                <a:gd name="T10" fmla="*/ 63 w 63"/>
                <a:gd name="T11" fmla="*/ 295 h 551"/>
                <a:gd name="T12" fmla="*/ 63 w 63"/>
                <a:gd name="T13" fmla="*/ 337 h 551"/>
                <a:gd name="T14" fmla="*/ 63 w 63"/>
                <a:gd name="T15" fmla="*/ 374 h 551"/>
                <a:gd name="T16" fmla="*/ 61 w 63"/>
                <a:gd name="T17" fmla="*/ 411 h 551"/>
                <a:gd name="T18" fmla="*/ 59 w 63"/>
                <a:gd name="T19" fmla="*/ 442 h 551"/>
                <a:gd name="T20" fmla="*/ 59 w 63"/>
                <a:gd name="T21" fmla="*/ 470 h 551"/>
                <a:gd name="T22" fmla="*/ 57 w 63"/>
                <a:gd name="T23" fmla="*/ 494 h 551"/>
                <a:gd name="T24" fmla="*/ 55 w 63"/>
                <a:gd name="T25" fmla="*/ 514 h 551"/>
                <a:gd name="T26" fmla="*/ 51 w 63"/>
                <a:gd name="T27" fmla="*/ 529 h 551"/>
                <a:gd name="T28" fmla="*/ 50 w 63"/>
                <a:gd name="T29" fmla="*/ 540 h 551"/>
                <a:gd name="T30" fmla="*/ 48 w 63"/>
                <a:gd name="T31" fmla="*/ 547 h 551"/>
                <a:gd name="T32" fmla="*/ 42 w 63"/>
                <a:gd name="T33" fmla="*/ 551 h 551"/>
                <a:gd name="T34" fmla="*/ 36 w 63"/>
                <a:gd name="T35" fmla="*/ 549 h 551"/>
                <a:gd name="T36" fmla="*/ 28 w 63"/>
                <a:gd name="T37" fmla="*/ 542 h 551"/>
                <a:gd name="T38" fmla="*/ 21 w 63"/>
                <a:gd name="T39" fmla="*/ 529 h 551"/>
                <a:gd name="T40" fmla="*/ 13 w 63"/>
                <a:gd name="T41" fmla="*/ 509 h 551"/>
                <a:gd name="T42" fmla="*/ 5 w 63"/>
                <a:gd name="T43" fmla="*/ 492 h 551"/>
                <a:gd name="T44" fmla="*/ 2 w 63"/>
                <a:gd name="T45" fmla="*/ 477 h 551"/>
                <a:gd name="T46" fmla="*/ 0 w 63"/>
                <a:gd name="T47" fmla="*/ 466 h 551"/>
                <a:gd name="T48" fmla="*/ 0 w 63"/>
                <a:gd name="T49" fmla="*/ 461 h 551"/>
                <a:gd name="T50" fmla="*/ 0 w 63"/>
                <a:gd name="T51" fmla="*/ 455 h 551"/>
                <a:gd name="T52" fmla="*/ 2 w 63"/>
                <a:gd name="T53" fmla="*/ 450 h 551"/>
                <a:gd name="T54" fmla="*/ 2 w 63"/>
                <a:gd name="T55" fmla="*/ 442 h 551"/>
                <a:gd name="T56" fmla="*/ 4 w 63"/>
                <a:gd name="T57" fmla="*/ 431 h 551"/>
                <a:gd name="T58" fmla="*/ 5 w 63"/>
                <a:gd name="T59" fmla="*/ 413 h 551"/>
                <a:gd name="T60" fmla="*/ 9 w 63"/>
                <a:gd name="T61" fmla="*/ 383 h 551"/>
                <a:gd name="T62" fmla="*/ 11 w 63"/>
                <a:gd name="T63" fmla="*/ 348 h 551"/>
                <a:gd name="T64" fmla="*/ 15 w 63"/>
                <a:gd name="T65" fmla="*/ 308 h 551"/>
                <a:gd name="T66" fmla="*/ 17 w 63"/>
                <a:gd name="T67" fmla="*/ 263 h 551"/>
                <a:gd name="T68" fmla="*/ 17 w 63"/>
                <a:gd name="T69" fmla="*/ 212 h 551"/>
                <a:gd name="T70" fmla="*/ 17 w 63"/>
                <a:gd name="T71" fmla="*/ 162 h 551"/>
                <a:gd name="T72" fmla="*/ 15 w 63"/>
                <a:gd name="T73" fmla="*/ 120 h 551"/>
                <a:gd name="T74" fmla="*/ 11 w 63"/>
                <a:gd name="T75" fmla="*/ 85 h 551"/>
                <a:gd name="T76" fmla="*/ 9 w 63"/>
                <a:gd name="T77" fmla="*/ 55 h 551"/>
                <a:gd name="T78" fmla="*/ 5 w 63"/>
                <a:gd name="T79" fmla="*/ 42 h 551"/>
                <a:gd name="T80" fmla="*/ 4 w 63"/>
                <a:gd name="T81" fmla="*/ 24 h 551"/>
                <a:gd name="T82" fmla="*/ 4 w 63"/>
                <a:gd name="T83" fmla="*/ 11 h 551"/>
                <a:gd name="T84" fmla="*/ 5 w 63"/>
                <a:gd name="T85" fmla="*/ 4 h 551"/>
                <a:gd name="T86" fmla="*/ 11 w 63"/>
                <a:gd name="T87" fmla="*/ 0 h 551"/>
                <a:gd name="T88" fmla="*/ 21 w 63"/>
                <a:gd name="T89" fmla="*/ 0 h 551"/>
                <a:gd name="T90" fmla="*/ 34 w 63"/>
                <a:gd name="T91" fmla="*/ 2 h 551"/>
                <a:gd name="T92" fmla="*/ 51 w 63"/>
                <a:gd name="T93" fmla="*/ 7 h 551"/>
                <a:gd name="T94" fmla="*/ 63 w 63"/>
                <a:gd name="T95" fmla="*/ 1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551">
                  <a:moveTo>
                    <a:pt x="63" y="11"/>
                  </a:moveTo>
                  <a:lnTo>
                    <a:pt x="63" y="40"/>
                  </a:lnTo>
                  <a:lnTo>
                    <a:pt x="63" y="70"/>
                  </a:lnTo>
                  <a:lnTo>
                    <a:pt x="63" y="98"/>
                  </a:lnTo>
                  <a:lnTo>
                    <a:pt x="63" y="125"/>
                  </a:lnTo>
                  <a:lnTo>
                    <a:pt x="63" y="153"/>
                  </a:lnTo>
                  <a:lnTo>
                    <a:pt x="63" y="179"/>
                  </a:lnTo>
                  <a:lnTo>
                    <a:pt x="63" y="203"/>
                  </a:lnTo>
                  <a:lnTo>
                    <a:pt x="63" y="227"/>
                  </a:lnTo>
                  <a:lnTo>
                    <a:pt x="63" y="251"/>
                  </a:lnTo>
                  <a:lnTo>
                    <a:pt x="63" y="273"/>
                  </a:lnTo>
                  <a:lnTo>
                    <a:pt x="63" y="295"/>
                  </a:lnTo>
                  <a:lnTo>
                    <a:pt x="63" y="317"/>
                  </a:lnTo>
                  <a:lnTo>
                    <a:pt x="63" y="337"/>
                  </a:lnTo>
                  <a:lnTo>
                    <a:pt x="63" y="356"/>
                  </a:lnTo>
                  <a:lnTo>
                    <a:pt x="63" y="374"/>
                  </a:lnTo>
                  <a:lnTo>
                    <a:pt x="63" y="392"/>
                  </a:lnTo>
                  <a:lnTo>
                    <a:pt x="61" y="411"/>
                  </a:lnTo>
                  <a:lnTo>
                    <a:pt x="61" y="428"/>
                  </a:lnTo>
                  <a:lnTo>
                    <a:pt x="59" y="442"/>
                  </a:lnTo>
                  <a:lnTo>
                    <a:pt x="59" y="457"/>
                  </a:lnTo>
                  <a:lnTo>
                    <a:pt x="59" y="470"/>
                  </a:lnTo>
                  <a:lnTo>
                    <a:pt x="57" y="483"/>
                  </a:lnTo>
                  <a:lnTo>
                    <a:pt x="57" y="494"/>
                  </a:lnTo>
                  <a:lnTo>
                    <a:pt x="55" y="505"/>
                  </a:lnTo>
                  <a:lnTo>
                    <a:pt x="55" y="514"/>
                  </a:lnTo>
                  <a:lnTo>
                    <a:pt x="53" y="522"/>
                  </a:lnTo>
                  <a:lnTo>
                    <a:pt x="51" y="529"/>
                  </a:lnTo>
                  <a:lnTo>
                    <a:pt x="51" y="534"/>
                  </a:lnTo>
                  <a:lnTo>
                    <a:pt x="50" y="540"/>
                  </a:lnTo>
                  <a:lnTo>
                    <a:pt x="48" y="544"/>
                  </a:lnTo>
                  <a:lnTo>
                    <a:pt x="48" y="547"/>
                  </a:lnTo>
                  <a:lnTo>
                    <a:pt x="46" y="549"/>
                  </a:lnTo>
                  <a:lnTo>
                    <a:pt x="42" y="551"/>
                  </a:lnTo>
                  <a:lnTo>
                    <a:pt x="40" y="551"/>
                  </a:lnTo>
                  <a:lnTo>
                    <a:pt x="36" y="549"/>
                  </a:lnTo>
                  <a:lnTo>
                    <a:pt x="32" y="545"/>
                  </a:lnTo>
                  <a:lnTo>
                    <a:pt x="28" y="542"/>
                  </a:lnTo>
                  <a:lnTo>
                    <a:pt x="25" y="536"/>
                  </a:lnTo>
                  <a:lnTo>
                    <a:pt x="21" y="529"/>
                  </a:lnTo>
                  <a:lnTo>
                    <a:pt x="17" y="520"/>
                  </a:lnTo>
                  <a:lnTo>
                    <a:pt x="13" y="509"/>
                  </a:lnTo>
                  <a:lnTo>
                    <a:pt x="9" y="499"/>
                  </a:lnTo>
                  <a:lnTo>
                    <a:pt x="5" y="492"/>
                  </a:lnTo>
                  <a:lnTo>
                    <a:pt x="4" y="483"/>
                  </a:lnTo>
                  <a:lnTo>
                    <a:pt x="2" y="477"/>
                  </a:lnTo>
                  <a:lnTo>
                    <a:pt x="2" y="470"/>
                  </a:lnTo>
                  <a:lnTo>
                    <a:pt x="0" y="466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0" y="459"/>
                  </a:lnTo>
                  <a:lnTo>
                    <a:pt x="0" y="455"/>
                  </a:lnTo>
                  <a:lnTo>
                    <a:pt x="2" y="453"/>
                  </a:lnTo>
                  <a:lnTo>
                    <a:pt x="2" y="450"/>
                  </a:lnTo>
                  <a:lnTo>
                    <a:pt x="2" y="446"/>
                  </a:lnTo>
                  <a:lnTo>
                    <a:pt x="2" y="442"/>
                  </a:lnTo>
                  <a:lnTo>
                    <a:pt x="4" y="437"/>
                  </a:lnTo>
                  <a:lnTo>
                    <a:pt x="4" y="431"/>
                  </a:lnTo>
                  <a:lnTo>
                    <a:pt x="4" y="426"/>
                  </a:lnTo>
                  <a:lnTo>
                    <a:pt x="5" y="413"/>
                  </a:lnTo>
                  <a:lnTo>
                    <a:pt x="7" y="398"/>
                  </a:lnTo>
                  <a:lnTo>
                    <a:pt x="9" y="383"/>
                  </a:lnTo>
                  <a:lnTo>
                    <a:pt x="9" y="367"/>
                  </a:lnTo>
                  <a:lnTo>
                    <a:pt x="11" y="348"/>
                  </a:lnTo>
                  <a:lnTo>
                    <a:pt x="13" y="328"/>
                  </a:lnTo>
                  <a:lnTo>
                    <a:pt x="15" y="308"/>
                  </a:lnTo>
                  <a:lnTo>
                    <a:pt x="15" y="286"/>
                  </a:lnTo>
                  <a:lnTo>
                    <a:pt x="17" y="263"/>
                  </a:lnTo>
                  <a:lnTo>
                    <a:pt x="17" y="238"/>
                  </a:lnTo>
                  <a:lnTo>
                    <a:pt x="17" y="212"/>
                  </a:lnTo>
                  <a:lnTo>
                    <a:pt x="17" y="186"/>
                  </a:lnTo>
                  <a:lnTo>
                    <a:pt x="17" y="162"/>
                  </a:lnTo>
                  <a:lnTo>
                    <a:pt x="15" y="140"/>
                  </a:lnTo>
                  <a:lnTo>
                    <a:pt x="15" y="120"/>
                  </a:lnTo>
                  <a:lnTo>
                    <a:pt x="13" y="101"/>
                  </a:lnTo>
                  <a:lnTo>
                    <a:pt x="11" y="85"/>
                  </a:lnTo>
                  <a:lnTo>
                    <a:pt x="9" y="68"/>
                  </a:lnTo>
                  <a:lnTo>
                    <a:pt x="9" y="55"/>
                  </a:lnTo>
                  <a:lnTo>
                    <a:pt x="7" y="48"/>
                  </a:lnTo>
                  <a:lnTo>
                    <a:pt x="5" y="42"/>
                  </a:lnTo>
                  <a:lnTo>
                    <a:pt x="4" y="33"/>
                  </a:lnTo>
                  <a:lnTo>
                    <a:pt x="4" y="24"/>
                  </a:lnTo>
                  <a:lnTo>
                    <a:pt x="2" y="16"/>
                  </a:lnTo>
                  <a:lnTo>
                    <a:pt x="4" y="11"/>
                  </a:lnTo>
                  <a:lnTo>
                    <a:pt x="4" y="7"/>
                  </a:lnTo>
                  <a:lnTo>
                    <a:pt x="5" y="4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4" y="2"/>
                  </a:lnTo>
                  <a:lnTo>
                    <a:pt x="42" y="4"/>
                  </a:lnTo>
                  <a:lnTo>
                    <a:pt x="51" y="7"/>
                  </a:lnTo>
                  <a:lnTo>
                    <a:pt x="63" y="11"/>
                  </a:lnTo>
                  <a:lnTo>
                    <a:pt x="63" y="11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10"/>
            <p:cNvSpPr>
              <a:spLocks/>
            </p:cNvSpPr>
            <p:nvPr/>
          </p:nvSpPr>
          <p:spPr bwMode="auto">
            <a:xfrm>
              <a:off x="6354940" y="2872491"/>
              <a:ext cx="385685" cy="103969"/>
            </a:xfrm>
            <a:custGeom>
              <a:avLst/>
              <a:gdLst>
                <a:gd name="T0" fmla="*/ 132 w 210"/>
                <a:gd name="T1" fmla="*/ 54 h 63"/>
                <a:gd name="T2" fmla="*/ 113 w 210"/>
                <a:gd name="T3" fmla="*/ 55 h 63"/>
                <a:gd name="T4" fmla="*/ 93 w 210"/>
                <a:gd name="T5" fmla="*/ 57 h 63"/>
                <a:gd name="T6" fmla="*/ 76 w 210"/>
                <a:gd name="T7" fmla="*/ 59 h 63"/>
                <a:gd name="T8" fmla="*/ 59 w 210"/>
                <a:gd name="T9" fmla="*/ 61 h 63"/>
                <a:gd name="T10" fmla="*/ 44 w 210"/>
                <a:gd name="T11" fmla="*/ 61 h 63"/>
                <a:gd name="T12" fmla="*/ 28 w 210"/>
                <a:gd name="T13" fmla="*/ 63 h 63"/>
                <a:gd name="T14" fmla="*/ 15 w 210"/>
                <a:gd name="T15" fmla="*/ 63 h 63"/>
                <a:gd name="T16" fmla="*/ 0 w 210"/>
                <a:gd name="T17" fmla="*/ 63 h 63"/>
                <a:gd name="T18" fmla="*/ 0 w 210"/>
                <a:gd name="T19" fmla="*/ 30 h 63"/>
                <a:gd name="T20" fmla="*/ 5 w 210"/>
                <a:gd name="T21" fmla="*/ 30 h 63"/>
                <a:gd name="T22" fmla="*/ 13 w 210"/>
                <a:gd name="T23" fmla="*/ 28 h 63"/>
                <a:gd name="T24" fmla="*/ 21 w 210"/>
                <a:gd name="T25" fmla="*/ 28 h 63"/>
                <a:gd name="T26" fmla="*/ 30 w 210"/>
                <a:gd name="T27" fmla="*/ 26 h 63"/>
                <a:gd name="T28" fmla="*/ 42 w 210"/>
                <a:gd name="T29" fmla="*/ 24 h 63"/>
                <a:gd name="T30" fmla="*/ 55 w 210"/>
                <a:gd name="T31" fmla="*/ 20 h 63"/>
                <a:gd name="T32" fmla="*/ 70 w 210"/>
                <a:gd name="T33" fmla="*/ 19 h 63"/>
                <a:gd name="T34" fmla="*/ 86 w 210"/>
                <a:gd name="T35" fmla="*/ 15 h 63"/>
                <a:gd name="T36" fmla="*/ 95 w 210"/>
                <a:gd name="T37" fmla="*/ 13 h 63"/>
                <a:gd name="T38" fmla="*/ 103 w 210"/>
                <a:gd name="T39" fmla="*/ 11 h 63"/>
                <a:gd name="T40" fmla="*/ 116 w 210"/>
                <a:gd name="T41" fmla="*/ 8 h 63"/>
                <a:gd name="T42" fmla="*/ 130 w 210"/>
                <a:gd name="T43" fmla="*/ 6 h 63"/>
                <a:gd name="T44" fmla="*/ 139 w 210"/>
                <a:gd name="T45" fmla="*/ 4 h 63"/>
                <a:gd name="T46" fmla="*/ 149 w 210"/>
                <a:gd name="T47" fmla="*/ 2 h 63"/>
                <a:gd name="T48" fmla="*/ 155 w 210"/>
                <a:gd name="T49" fmla="*/ 0 h 63"/>
                <a:gd name="T50" fmla="*/ 161 w 210"/>
                <a:gd name="T51" fmla="*/ 0 h 63"/>
                <a:gd name="T52" fmla="*/ 164 w 210"/>
                <a:gd name="T53" fmla="*/ 0 h 63"/>
                <a:gd name="T54" fmla="*/ 172 w 210"/>
                <a:gd name="T55" fmla="*/ 0 h 63"/>
                <a:gd name="T56" fmla="*/ 178 w 210"/>
                <a:gd name="T57" fmla="*/ 2 h 63"/>
                <a:gd name="T58" fmla="*/ 185 w 210"/>
                <a:gd name="T59" fmla="*/ 6 h 63"/>
                <a:gd name="T60" fmla="*/ 193 w 210"/>
                <a:gd name="T61" fmla="*/ 9 h 63"/>
                <a:gd name="T62" fmla="*/ 199 w 210"/>
                <a:gd name="T63" fmla="*/ 11 h 63"/>
                <a:gd name="T64" fmla="*/ 203 w 210"/>
                <a:gd name="T65" fmla="*/ 13 h 63"/>
                <a:gd name="T66" fmla="*/ 205 w 210"/>
                <a:gd name="T67" fmla="*/ 17 h 63"/>
                <a:gd name="T68" fmla="*/ 207 w 210"/>
                <a:gd name="T69" fmla="*/ 19 h 63"/>
                <a:gd name="T70" fmla="*/ 208 w 210"/>
                <a:gd name="T71" fmla="*/ 22 h 63"/>
                <a:gd name="T72" fmla="*/ 210 w 210"/>
                <a:gd name="T73" fmla="*/ 24 h 63"/>
                <a:gd name="T74" fmla="*/ 210 w 210"/>
                <a:gd name="T75" fmla="*/ 28 h 63"/>
                <a:gd name="T76" fmla="*/ 210 w 210"/>
                <a:gd name="T77" fmla="*/ 30 h 63"/>
                <a:gd name="T78" fmla="*/ 210 w 210"/>
                <a:gd name="T79" fmla="*/ 31 h 63"/>
                <a:gd name="T80" fmla="*/ 210 w 210"/>
                <a:gd name="T81" fmla="*/ 33 h 63"/>
                <a:gd name="T82" fmla="*/ 208 w 210"/>
                <a:gd name="T83" fmla="*/ 35 h 63"/>
                <a:gd name="T84" fmla="*/ 207 w 210"/>
                <a:gd name="T85" fmla="*/ 37 h 63"/>
                <a:gd name="T86" fmla="*/ 203 w 210"/>
                <a:gd name="T87" fmla="*/ 37 h 63"/>
                <a:gd name="T88" fmla="*/ 201 w 210"/>
                <a:gd name="T89" fmla="*/ 39 h 63"/>
                <a:gd name="T90" fmla="*/ 197 w 210"/>
                <a:gd name="T91" fmla="*/ 41 h 63"/>
                <a:gd name="T92" fmla="*/ 191 w 210"/>
                <a:gd name="T93" fmla="*/ 43 h 63"/>
                <a:gd name="T94" fmla="*/ 185 w 210"/>
                <a:gd name="T95" fmla="*/ 44 h 63"/>
                <a:gd name="T96" fmla="*/ 180 w 210"/>
                <a:gd name="T97" fmla="*/ 46 h 63"/>
                <a:gd name="T98" fmla="*/ 174 w 210"/>
                <a:gd name="T99" fmla="*/ 48 h 63"/>
                <a:gd name="T100" fmla="*/ 166 w 210"/>
                <a:gd name="T101" fmla="*/ 48 h 63"/>
                <a:gd name="T102" fmla="*/ 159 w 210"/>
                <a:gd name="T103" fmla="*/ 50 h 63"/>
                <a:gd name="T104" fmla="*/ 151 w 210"/>
                <a:gd name="T105" fmla="*/ 52 h 63"/>
                <a:gd name="T106" fmla="*/ 141 w 210"/>
                <a:gd name="T107" fmla="*/ 52 h 63"/>
                <a:gd name="T108" fmla="*/ 132 w 210"/>
                <a:gd name="T109" fmla="*/ 54 h 63"/>
                <a:gd name="T110" fmla="*/ 132 w 210"/>
                <a:gd name="T111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0" h="63">
                  <a:moveTo>
                    <a:pt x="132" y="54"/>
                  </a:moveTo>
                  <a:lnTo>
                    <a:pt x="113" y="55"/>
                  </a:lnTo>
                  <a:lnTo>
                    <a:pt x="93" y="57"/>
                  </a:lnTo>
                  <a:lnTo>
                    <a:pt x="76" y="59"/>
                  </a:lnTo>
                  <a:lnTo>
                    <a:pt x="59" y="61"/>
                  </a:lnTo>
                  <a:lnTo>
                    <a:pt x="44" y="61"/>
                  </a:lnTo>
                  <a:lnTo>
                    <a:pt x="28" y="63"/>
                  </a:lnTo>
                  <a:lnTo>
                    <a:pt x="15" y="63"/>
                  </a:lnTo>
                  <a:lnTo>
                    <a:pt x="0" y="63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13" y="28"/>
                  </a:lnTo>
                  <a:lnTo>
                    <a:pt x="21" y="28"/>
                  </a:lnTo>
                  <a:lnTo>
                    <a:pt x="30" y="26"/>
                  </a:lnTo>
                  <a:lnTo>
                    <a:pt x="42" y="24"/>
                  </a:lnTo>
                  <a:lnTo>
                    <a:pt x="55" y="20"/>
                  </a:lnTo>
                  <a:lnTo>
                    <a:pt x="70" y="19"/>
                  </a:lnTo>
                  <a:lnTo>
                    <a:pt x="86" y="15"/>
                  </a:lnTo>
                  <a:lnTo>
                    <a:pt x="95" y="13"/>
                  </a:lnTo>
                  <a:lnTo>
                    <a:pt x="103" y="11"/>
                  </a:lnTo>
                  <a:lnTo>
                    <a:pt x="116" y="8"/>
                  </a:lnTo>
                  <a:lnTo>
                    <a:pt x="130" y="6"/>
                  </a:lnTo>
                  <a:lnTo>
                    <a:pt x="139" y="4"/>
                  </a:lnTo>
                  <a:lnTo>
                    <a:pt x="149" y="2"/>
                  </a:lnTo>
                  <a:lnTo>
                    <a:pt x="155" y="0"/>
                  </a:lnTo>
                  <a:lnTo>
                    <a:pt x="161" y="0"/>
                  </a:lnTo>
                  <a:lnTo>
                    <a:pt x="164" y="0"/>
                  </a:lnTo>
                  <a:lnTo>
                    <a:pt x="172" y="0"/>
                  </a:lnTo>
                  <a:lnTo>
                    <a:pt x="178" y="2"/>
                  </a:lnTo>
                  <a:lnTo>
                    <a:pt x="185" y="6"/>
                  </a:lnTo>
                  <a:lnTo>
                    <a:pt x="193" y="9"/>
                  </a:lnTo>
                  <a:lnTo>
                    <a:pt x="199" y="11"/>
                  </a:lnTo>
                  <a:lnTo>
                    <a:pt x="203" y="13"/>
                  </a:lnTo>
                  <a:lnTo>
                    <a:pt x="205" y="17"/>
                  </a:lnTo>
                  <a:lnTo>
                    <a:pt x="207" y="19"/>
                  </a:lnTo>
                  <a:lnTo>
                    <a:pt x="208" y="22"/>
                  </a:lnTo>
                  <a:lnTo>
                    <a:pt x="210" y="24"/>
                  </a:lnTo>
                  <a:lnTo>
                    <a:pt x="210" y="28"/>
                  </a:lnTo>
                  <a:lnTo>
                    <a:pt x="210" y="30"/>
                  </a:lnTo>
                  <a:lnTo>
                    <a:pt x="210" y="31"/>
                  </a:lnTo>
                  <a:lnTo>
                    <a:pt x="210" y="33"/>
                  </a:lnTo>
                  <a:lnTo>
                    <a:pt x="208" y="35"/>
                  </a:lnTo>
                  <a:lnTo>
                    <a:pt x="207" y="37"/>
                  </a:lnTo>
                  <a:lnTo>
                    <a:pt x="203" y="37"/>
                  </a:lnTo>
                  <a:lnTo>
                    <a:pt x="201" y="39"/>
                  </a:lnTo>
                  <a:lnTo>
                    <a:pt x="197" y="41"/>
                  </a:lnTo>
                  <a:lnTo>
                    <a:pt x="191" y="43"/>
                  </a:lnTo>
                  <a:lnTo>
                    <a:pt x="185" y="44"/>
                  </a:lnTo>
                  <a:lnTo>
                    <a:pt x="180" y="46"/>
                  </a:lnTo>
                  <a:lnTo>
                    <a:pt x="174" y="48"/>
                  </a:lnTo>
                  <a:lnTo>
                    <a:pt x="166" y="48"/>
                  </a:lnTo>
                  <a:lnTo>
                    <a:pt x="159" y="50"/>
                  </a:lnTo>
                  <a:lnTo>
                    <a:pt x="151" y="52"/>
                  </a:lnTo>
                  <a:lnTo>
                    <a:pt x="141" y="52"/>
                  </a:lnTo>
                  <a:lnTo>
                    <a:pt x="132" y="54"/>
                  </a:lnTo>
                  <a:lnTo>
                    <a:pt x="132" y="54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11"/>
            <p:cNvSpPr>
              <a:spLocks/>
            </p:cNvSpPr>
            <p:nvPr/>
          </p:nvSpPr>
          <p:spPr bwMode="auto">
            <a:xfrm>
              <a:off x="6314732" y="3318978"/>
              <a:ext cx="484863" cy="103969"/>
            </a:xfrm>
            <a:custGeom>
              <a:avLst/>
              <a:gdLst>
                <a:gd name="T0" fmla="*/ 111 w 264"/>
                <a:gd name="T1" fmla="*/ 9 h 63"/>
                <a:gd name="T2" fmla="*/ 128 w 264"/>
                <a:gd name="T3" fmla="*/ 7 h 63"/>
                <a:gd name="T4" fmla="*/ 144 w 264"/>
                <a:gd name="T5" fmla="*/ 6 h 63"/>
                <a:gd name="T6" fmla="*/ 157 w 264"/>
                <a:gd name="T7" fmla="*/ 4 h 63"/>
                <a:gd name="T8" fmla="*/ 170 w 264"/>
                <a:gd name="T9" fmla="*/ 2 h 63"/>
                <a:gd name="T10" fmla="*/ 182 w 264"/>
                <a:gd name="T11" fmla="*/ 2 h 63"/>
                <a:gd name="T12" fmla="*/ 192 w 264"/>
                <a:gd name="T13" fmla="*/ 0 h 63"/>
                <a:gd name="T14" fmla="*/ 201 w 264"/>
                <a:gd name="T15" fmla="*/ 0 h 63"/>
                <a:gd name="T16" fmla="*/ 211 w 264"/>
                <a:gd name="T17" fmla="*/ 0 h 63"/>
                <a:gd name="T18" fmla="*/ 224 w 264"/>
                <a:gd name="T19" fmla="*/ 0 h 63"/>
                <a:gd name="T20" fmla="*/ 232 w 264"/>
                <a:gd name="T21" fmla="*/ 2 h 63"/>
                <a:gd name="T22" fmla="*/ 238 w 264"/>
                <a:gd name="T23" fmla="*/ 2 h 63"/>
                <a:gd name="T24" fmla="*/ 243 w 264"/>
                <a:gd name="T25" fmla="*/ 4 h 63"/>
                <a:gd name="T26" fmla="*/ 247 w 264"/>
                <a:gd name="T27" fmla="*/ 6 h 63"/>
                <a:gd name="T28" fmla="*/ 253 w 264"/>
                <a:gd name="T29" fmla="*/ 7 h 63"/>
                <a:gd name="T30" fmla="*/ 257 w 264"/>
                <a:gd name="T31" fmla="*/ 9 h 63"/>
                <a:gd name="T32" fmla="*/ 259 w 264"/>
                <a:gd name="T33" fmla="*/ 18 h 63"/>
                <a:gd name="T34" fmla="*/ 261 w 264"/>
                <a:gd name="T35" fmla="*/ 28 h 63"/>
                <a:gd name="T36" fmla="*/ 262 w 264"/>
                <a:gd name="T37" fmla="*/ 41 h 63"/>
                <a:gd name="T38" fmla="*/ 264 w 264"/>
                <a:gd name="T39" fmla="*/ 53 h 63"/>
                <a:gd name="T40" fmla="*/ 251 w 264"/>
                <a:gd name="T41" fmla="*/ 53 h 63"/>
                <a:gd name="T42" fmla="*/ 238 w 264"/>
                <a:gd name="T43" fmla="*/ 53 h 63"/>
                <a:gd name="T44" fmla="*/ 224 w 264"/>
                <a:gd name="T45" fmla="*/ 53 h 63"/>
                <a:gd name="T46" fmla="*/ 211 w 264"/>
                <a:gd name="T47" fmla="*/ 53 h 63"/>
                <a:gd name="T48" fmla="*/ 195 w 264"/>
                <a:gd name="T49" fmla="*/ 55 h 63"/>
                <a:gd name="T50" fmla="*/ 180 w 264"/>
                <a:gd name="T51" fmla="*/ 55 h 63"/>
                <a:gd name="T52" fmla="*/ 165 w 264"/>
                <a:gd name="T53" fmla="*/ 55 h 63"/>
                <a:gd name="T54" fmla="*/ 149 w 264"/>
                <a:gd name="T55" fmla="*/ 57 h 63"/>
                <a:gd name="T56" fmla="*/ 132 w 264"/>
                <a:gd name="T57" fmla="*/ 57 h 63"/>
                <a:gd name="T58" fmla="*/ 115 w 264"/>
                <a:gd name="T59" fmla="*/ 57 h 63"/>
                <a:gd name="T60" fmla="*/ 98 w 264"/>
                <a:gd name="T61" fmla="*/ 59 h 63"/>
                <a:gd name="T62" fmla="*/ 78 w 264"/>
                <a:gd name="T63" fmla="*/ 59 h 63"/>
                <a:gd name="T64" fmla="*/ 59 w 264"/>
                <a:gd name="T65" fmla="*/ 61 h 63"/>
                <a:gd name="T66" fmla="*/ 40 w 264"/>
                <a:gd name="T67" fmla="*/ 61 h 63"/>
                <a:gd name="T68" fmla="*/ 21 w 264"/>
                <a:gd name="T69" fmla="*/ 63 h 63"/>
                <a:gd name="T70" fmla="*/ 0 w 264"/>
                <a:gd name="T71" fmla="*/ 63 h 63"/>
                <a:gd name="T72" fmla="*/ 0 w 264"/>
                <a:gd name="T73" fmla="*/ 24 h 63"/>
                <a:gd name="T74" fmla="*/ 11 w 264"/>
                <a:gd name="T75" fmla="*/ 22 h 63"/>
                <a:gd name="T76" fmla="*/ 23 w 264"/>
                <a:gd name="T77" fmla="*/ 20 h 63"/>
                <a:gd name="T78" fmla="*/ 36 w 264"/>
                <a:gd name="T79" fmla="*/ 18 h 63"/>
                <a:gd name="T80" fmla="*/ 50 w 264"/>
                <a:gd name="T81" fmla="*/ 17 h 63"/>
                <a:gd name="T82" fmla="*/ 63 w 264"/>
                <a:gd name="T83" fmla="*/ 15 h 63"/>
                <a:gd name="T84" fmla="*/ 78 w 264"/>
                <a:gd name="T85" fmla="*/ 13 h 63"/>
                <a:gd name="T86" fmla="*/ 94 w 264"/>
                <a:gd name="T87" fmla="*/ 11 h 63"/>
                <a:gd name="T88" fmla="*/ 111 w 264"/>
                <a:gd name="T89" fmla="*/ 9 h 63"/>
                <a:gd name="T90" fmla="*/ 111 w 264"/>
                <a:gd name="T9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4" h="63">
                  <a:moveTo>
                    <a:pt x="111" y="9"/>
                  </a:moveTo>
                  <a:lnTo>
                    <a:pt x="128" y="7"/>
                  </a:lnTo>
                  <a:lnTo>
                    <a:pt x="144" y="6"/>
                  </a:lnTo>
                  <a:lnTo>
                    <a:pt x="157" y="4"/>
                  </a:lnTo>
                  <a:lnTo>
                    <a:pt x="170" y="2"/>
                  </a:lnTo>
                  <a:lnTo>
                    <a:pt x="182" y="2"/>
                  </a:lnTo>
                  <a:lnTo>
                    <a:pt x="192" y="0"/>
                  </a:lnTo>
                  <a:lnTo>
                    <a:pt x="201" y="0"/>
                  </a:lnTo>
                  <a:lnTo>
                    <a:pt x="211" y="0"/>
                  </a:lnTo>
                  <a:lnTo>
                    <a:pt x="224" y="0"/>
                  </a:lnTo>
                  <a:lnTo>
                    <a:pt x="232" y="2"/>
                  </a:lnTo>
                  <a:lnTo>
                    <a:pt x="238" y="2"/>
                  </a:lnTo>
                  <a:lnTo>
                    <a:pt x="243" y="4"/>
                  </a:lnTo>
                  <a:lnTo>
                    <a:pt x="247" y="6"/>
                  </a:lnTo>
                  <a:lnTo>
                    <a:pt x="253" y="7"/>
                  </a:lnTo>
                  <a:lnTo>
                    <a:pt x="257" y="9"/>
                  </a:lnTo>
                  <a:lnTo>
                    <a:pt x="259" y="18"/>
                  </a:lnTo>
                  <a:lnTo>
                    <a:pt x="261" y="28"/>
                  </a:lnTo>
                  <a:lnTo>
                    <a:pt x="262" y="41"/>
                  </a:lnTo>
                  <a:lnTo>
                    <a:pt x="264" y="53"/>
                  </a:lnTo>
                  <a:lnTo>
                    <a:pt x="251" y="53"/>
                  </a:lnTo>
                  <a:lnTo>
                    <a:pt x="238" y="53"/>
                  </a:lnTo>
                  <a:lnTo>
                    <a:pt x="224" y="53"/>
                  </a:lnTo>
                  <a:lnTo>
                    <a:pt x="211" y="53"/>
                  </a:lnTo>
                  <a:lnTo>
                    <a:pt x="195" y="55"/>
                  </a:lnTo>
                  <a:lnTo>
                    <a:pt x="180" y="55"/>
                  </a:lnTo>
                  <a:lnTo>
                    <a:pt x="165" y="55"/>
                  </a:lnTo>
                  <a:lnTo>
                    <a:pt x="149" y="57"/>
                  </a:lnTo>
                  <a:lnTo>
                    <a:pt x="132" y="57"/>
                  </a:lnTo>
                  <a:lnTo>
                    <a:pt x="115" y="57"/>
                  </a:lnTo>
                  <a:lnTo>
                    <a:pt x="98" y="59"/>
                  </a:lnTo>
                  <a:lnTo>
                    <a:pt x="78" y="59"/>
                  </a:lnTo>
                  <a:lnTo>
                    <a:pt x="59" y="61"/>
                  </a:lnTo>
                  <a:lnTo>
                    <a:pt x="40" y="61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24"/>
                  </a:lnTo>
                  <a:lnTo>
                    <a:pt x="11" y="22"/>
                  </a:lnTo>
                  <a:lnTo>
                    <a:pt x="23" y="20"/>
                  </a:lnTo>
                  <a:lnTo>
                    <a:pt x="36" y="18"/>
                  </a:lnTo>
                  <a:lnTo>
                    <a:pt x="50" y="17"/>
                  </a:lnTo>
                  <a:lnTo>
                    <a:pt x="63" y="15"/>
                  </a:lnTo>
                  <a:lnTo>
                    <a:pt x="78" y="13"/>
                  </a:lnTo>
                  <a:lnTo>
                    <a:pt x="94" y="11"/>
                  </a:lnTo>
                  <a:lnTo>
                    <a:pt x="111" y="9"/>
                  </a:lnTo>
                  <a:lnTo>
                    <a:pt x="111" y="9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12"/>
            <p:cNvSpPr>
              <a:spLocks/>
            </p:cNvSpPr>
            <p:nvPr/>
          </p:nvSpPr>
          <p:spPr bwMode="auto">
            <a:xfrm>
              <a:off x="6335996" y="3085106"/>
              <a:ext cx="418745" cy="103969"/>
            </a:xfrm>
            <a:custGeom>
              <a:avLst/>
              <a:gdLst>
                <a:gd name="T0" fmla="*/ 193 w 228"/>
                <a:gd name="T1" fmla="*/ 0 h 63"/>
                <a:gd name="T2" fmla="*/ 201 w 228"/>
                <a:gd name="T3" fmla="*/ 0 h 63"/>
                <a:gd name="T4" fmla="*/ 207 w 228"/>
                <a:gd name="T5" fmla="*/ 0 h 63"/>
                <a:gd name="T6" fmla="*/ 213 w 228"/>
                <a:gd name="T7" fmla="*/ 2 h 63"/>
                <a:gd name="T8" fmla="*/ 216 w 228"/>
                <a:gd name="T9" fmla="*/ 4 h 63"/>
                <a:gd name="T10" fmla="*/ 220 w 228"/>
                <a:gd name="T11" fmla="*/ 6 h 63"/>
                <a:gd name="T12" fmla="*/ 222 w 228"/>
                <a:gd name="T13" fmla="*/ 7 h 63"/>
                <a:gd name="T14" fmla="*/ 224 w 228"/>
                <a:gd name="T15" fmla="*/ 11 h 63"/>
                <a:gd name="T16" fmla="*/ 226 w 228"/>
                <a:gd name="T17" fmla="*/ 15 h 63"/>
                <a:gd name="T18" fmla="*/ 228 w 228"/>
                <a:gd name="T19" fmla="*/ 17 h 63"/>
                <a:gd name="T20" fmla="*/ 228 w 228"/>
                <a:gd name="T21" fmla="*/ 20 h 63"/>
                <a:gd name="T22" fmla="*/ 226 w 228"/>
                <a:gd name="T23" fmla="*/ 22 h 63"/>
                <a:gd name="T24" fmla="*/ 226 w 228"/>
                <a:gd name="T25" fmla="*/ 24 h 63"/>
                <a:gd name="T26" fmla="*/ 224 w 228"/>
                <a:gd name="T27" fmla="*/ 26 h 63"/>
                <a:gd name="T28" fmla="*/ 222 w 228"/>
                <a:gd name="T29" fmla="*/ 28 h 63"/>
                <a:gd name="T30" fmla="*/ 220 w 228"/>
                <a:gd name="T31" fmla="*/ 31 h 63"/>
                <a:gd name="T32" fmla="*/ 218 w 228"/>
                <a:gd name="T33" fmla="*/ 33 h 63"/>
                <a:gd name="T34" fmla="*/ 215 w 228"/>
                <a:gd name="T35" fmla="*/ 35 h 63"/>
                <a:gd name="T36" fmla="*/ 211 w 228"/>
                <a:gd name="T37" fmla="*/ 35 h 63"/>
                <a:gd name="T38" fmla="*/ 207 w 228"/>
                <a:gd name="T39" fmla="*/ 37 h 63"/>
                <a:gd name="T40" fmla="*/ 201 w 228"/>
                <a:gd name="T41" fmla="*/ 39 h 63"/>
                <a:gd name="T42" fmla="*/ 195 w 228"/>
                <a:gd name="T43" fmla="*/ 41 h 63"/>
                <a:gd name="T44" fmla="*/ 190 w 228"/>
                <a:gd name="T45" fmla="*/ 41 h 63"/>
                <a:gd name="T46" fmla="*/ 184 w 228"/>
                <a:gd name="T47" fmla="*/ 42 h 63"/>
                <a:gd name="T48" fmla="*/ 178 w 228"/>
                <a:gd name="T49" fmla="*/ 44 h 63"/>
                <a:gd name="T50" fmla="*/ 170 w 228"/>
                <a:gd name="T51" fmla="*/ 44 h 63"/>
                <a:gd name="T52" fmla="*/ 163 w 228"/>
                <a:gd name="T53" fmla="*/ 46 h 63"/>
                <a:gd name="T54" fmla="*/ 153 w 228"/>
                <a:gd name="T55" fmla="*/ 46 h 63"/>
                <a:gd name="T56" fmla="*/ 146 w 228"/>
                <a:gd name="T57" fmla="*/ 48 h 63"/>
                <a:gd name="T58" fmla="*/ 136 w 228"/>
                <a:gd name="T59" fmla="*/ 50 h 63"/>
                <a:gd name="T60" fmla="*/ 124 w 228"/>
                <a:gd name="T61" fmla="*/ 50 h 63"/>
                <a:gd name="T62" fmla="*/ 115 w 228"/>
                <a:gd name="T63" fmla="*/ 52 h 63"/>
                <a:gd name="T64" fmla="*/ 103 w 228"/>
                <a:gd name="T65" fmla="*/ 54 h 63"/>
                <a:gd name="T66" fmla="*/ 92 w 228"/>
                <a:gd name="T67" fmla="*/ 55 h 63"/>
                <a:gd name="T68" fmla="*/ 80 w 228"/>
                <a:gd name="T69" fmla="*/ 55 h 63"/>
                <a:gd name="T70" fmla="*/ 55 w 228"/>
                <a:gd name="T71" fmla="*/ 59 h 63"/>
                <a:gd name="T72" fmla="*/ 29 w 228"/>
                <a:gd name="T73" fmla="*/ 61 h 63"/>
                <a:gd name="T74" fmla="*/ 0 w 228"/>
                <a:gd name="T75" fmla="*/ 63 h 63"/>
                <a:gd name="T76" fmla="*/ 0 w 228"/>
                <a:gd name="T77" fmla="*/ 19 h 63"/>
                <a:gd name="T78" fmla="*/ 15 w 228"/>
                <a:gd name="T79" fmla="*/ 19 h 63"/>
                <a:gd name="T80" fmla="*/ 32 w 228"/>
                <a:gd name="T81" fmla="*/ 19 h 63"/>
                <a:gd name="T82" fmla="*/ 48 w 228"/>
                <a:gd name="T83" fmla="*/ 17 h 63"/>
                <a:gd name="T84" fmla="*/ 61 w 228"/>
                <a:gd name="T85" fmla="*/ 17 h 63"/>
                <a:gd name="T86" fmla="*/ 77 w 228"/>
                <a:gd name="T87" fmla="*/ 15 h 63"/>
                <a:gd name="T88" fmla="*/ 90 w 228"/>
                <a:gd name="T89" fmla="*/ 13 h 63"/>
                <a:gd name="T90" fmla="*/ 103 w 228"/>
                <a:gd name="T91" fmla="*/ 11 h 63"/>
                <a:gd name="T92" fmla="*/ 115 w 228"/>
                <a:gd name="T93" fmla="*/ 9 h 63"/>
                <a:gd name="T94" fmla="*/ 126 w 228"/>
                <a:gd name="T95" fmla="*/ 7 h 63"/>
                <a:gd name="T96" fmla="*/ 138 w 228"/>
                <a:gd name="T97" fmla="*/ 6 h 63"/>
                <a:gd name="T98" fmla="*/ 149 w 228"/>
                <a:gd name="T99" fmla="*/ 4 h 63"/>
                <a:gd name="T100" fmla="*/ 159 w 228"/>
                <a:gd name="T101" fmla="*/ 2 h 63"/>
                <a:gd name="T102" fmla="*/ 169 w 228"/>
                <a:gd name="T103" fmla="*/ 2 h 63"/>
                <a:gd name="T104" fmla="*/ 178 w 228"/>
                <a:gd name="T105" fmla="*/ 0 h 63"/>
                <a:gd name="T106" fmla="*/ 186 w 228"/>
                <a:gd name="T107" fmla="*/ 0 h 63"/>
                <a:gd name="T108" fmla="*/ 193 w 228"/>
                <a:gd name="T109" fmla="*/ 0 h 63"/>
                <a:gd name="T110" fmla="*/ 193 w 228"/>
                <a:gd name="T1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8" h="63">
                  <a:moveTo>
                    <a:pt x="193" y="0"/>
                  </a:moveTo>
                  <a:lnTo>
                    <a:pt x="201" y="0"/>
                  </a:lnTo>
                  <a:lnTo>
                    <a:pt x="207" y="0"/>
                  </a:lnTo>
                  <a:lnTo>
                    <a:pt x="213" y="2"/>
                  </a:lnTo>
                  <a:lnTo>
                    <a:pt x="216" y="4"/>
                  </a:lnTo>
                  <a:lnTo>
                    <a:pt x="220" y="6"/>
                  </a:lnTo>
                  <a:lnTo>
                    <a:pt x="222" y="7"/>
                  </a:lnTo>
                  <a:lnTo>
                    <a:pt x="224" y="11"/>
                  </a:lnTo>
                  <a:lnTo>
                    <a:pt x="226" y="15"/>
                  </a:lnTo>
                  <a:lnTo>
                    <a:pt x="228" y="17"/>
                  </a:lnTo>
                  <a:lnTo>
                    <a:pt x="228" y="20"/>
                  </a:lnTo>
                  <a:lnTo>
                    <a:pt x="226" y="22"/>
                  </a:lnTo>
                  <a:lnTo>
                    <a:pt x="226" y="24"/>
                  </a:lnTo>
                  <a:lnTo>
                    <a:pt x="224" y="26"/>
                  </a:lnTo>
                  <a:lnTo>
                    <a:pt x="222" y="28"/>
                  </a:lnTo>
                  <a:lnTo>
                    <a:pt x="220" y="31"/>
                  </a:lnTo>
                  <a:lnTo>
                    <a:pt x="218" y="33"/>
                  </a:lnTo>
                  <a:lnTo>
                    <a:pt x="215" y="35"/>
                  </a:lnTo>
                  <a:lnTo>
                    <a:pt x="211" y="35"/>
                  </a:lnTo>
                  <a:lnTo>
                    <a:pt x="207" y="37"/>
                  </a:lnTo>
                  <a:lnTo>
                    <a:pt x="201" y="39"/>
                  </a:lnTo>
                  <a:lnTo>
                    <a:pt x="195" y="41"/>
                  </a:lnTo>
                  <a:lnTo>
                    <a:pt x="190" y="41"/>
                  </a:lnTo>
                  <a:lnTo>
                    <a:pt x="184" y="42"/>
                  </a:lnTo>
                  <a:lnTo>
                    <a:pt x="178" y="44"/>
                  </a:lnTo>
                  <a:lnTo>
                    <a:pt x="170" y="44"/>
                  </a:lnTo>
                  <a:lnTo>
                    <a:pt x="163" y="46"/>
                  </a:lnTo>
                  <a:lnTo>
                    <a:pt x="153" y="46"/>
                  </a:lnTo>
                  <a:lnTo>
                    <a:pt x="146" y="48"/>
                  </a:lnTo>
                  <a:lnTo>
                    <a:pt x="136" y="50"/>
                  </a:lnTo>
                  <a:lnTo>
                    <a:pt x="124" y="50"/>
                  </a:lnTo>
                  <a:lnTo>
                    <a:pt x="115" y="52"/>
                  </a:lnTo>
                  <a:lnTo>
                    <a:pt x="103" y="54"/>
                  </a:lnTo>
                  <a:lnTo>
                    <a:pt x="92" y="55"/>
                  </a:lnTo>
                  <a:lnTo>
                    <a:pt x="80" y="55"/>
                  </a:lnTo>
                  <a:lnTo>
                    <a:pt x="55" y="59"/>
                  </a:lnTo>
                  <a:lnTo>
                    <a:pt x="29" y="61"/>
                  </a:lnTo>
                  <a:lnTo>
                    <a:pt x="0" y="63"/>
                  </a:lnTo>
                  <a:lnTo>
                    <a:pt x="0" y="19"/>
                  </a:lnTo>
                  <a:lnTo>
                    <a:pt x="15" y="19"/>
                  </a:lnTo>
                  <a:lnTo>
                    <a:pt x="32" y="19"/>
                  </a:lnTo>
                  <a:lnTo>
                    <a:pt x="48" y="17"/>
                  </a:lnTo>
                  <a:lnTo>
                    <a:pt x="61" y="17"/>
                  </a:lnTo>
                  <a:lnTo>
                    <a:pt x="77" y="15"/>
                  </a:lnTo>
                  <a:lnTo>
                    <a:pt x="90" y="13"/>
                  </a:lnTo>
                  <a:lnTo>
                    <a:pt x="103" y="11"/>
                  </a:lnTo>
                  <a:lnTo>
                    <a:pt x="115" y="9"/>
                  </a:lnTo>
                  <a:lnTo>
                    <a:pt x="126" y="7"/>
                  </a:lnTo>
                  <a:lnTo>
                    <a:pt x="138" y="6"/>
                  </a:lnTo>
                  <a:lnTo>
                    <a:pt x="149" y="4"/>
                  </a:lnTo>
                  <a:lnTo>
                    <a:pt x="159" y="2"/>
                  </a:lnTo>
                  <a:lnTo>
                    <a:pt x="169" y="2"/>
                  </a:lnTo>
                  <a:lnTo>
                    <a:pt x="178" y="0"/>
                  </a:lnTo>
                  <a:lnTo>
                    <a:pt x="186" y="0"/>
                  </a:lnTo>
                  <a:lnTo>
                    <a:pt x="193" y="0"/>
                  </a:lnTo>
                  <a:lnTo>
                    <a:pt x="193" y="0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18"/>
            <p:cNvSpPr>
              <a:spLocks/>
            </p:cNvSpPr>
            <p:nvPr/>
          </p:nvSpPr>
          <p:spPr bwMode="auto">
            <a:xfrm>
              <a:off x="6368373" y="2594955"/>
              <a:ext cx="636639" cy="186920"/>
            </a:xfrm>
            <a:custGeom>
              <a:avLst/>
              <a:gdLst>
                <a:gd name="connsiteX0" fmla="*/ 499556 w 668523"/>
                <a:gd name="connsiteY0" fmla="*/ 0 h 172726"/>
                <a:gd name="connsiteX1" fmla="*/ 514249 w 668523"/>
                <a:gd name="connsiteY1" fmla="*/ 0 h 172726"/>
                <a:gd name="connsiteX2" fmla="*/ 521595 w 668523"/>
                <a:gd name="connsiteY2" fmla="*/ 3354 h 172726"/>
                <a:gd name="connsiteX3" fmla="*/ 527105 w 668523"/>
                <a:gd name="connsiteY3" fmla="*/ 6708 h 172726"/>
                <a:gd name="connsiteX4" fmla="*/ 538124 w 668523"/>
                <a:gd name="connsiteY4" fmla="*/ 8385 h 172726"/>
                <a:gd name="connsiteX5" fmla="*/ 549144 w 668523"/>
                <a:gd name="connsiteY5" fmla="*/ 15093 h 172726"/>
                <a:gd name="connsiteX6" fmla="*/ 560164 w 668523"/>
                <a:gd name="connsiteY6" fmla="*/ 18447 h 172726"/>
                <a:gd name="connsiteX7" fmla="*/ 573020 w 668523"/>
                <a:gd name="connsiteY7" fmla="*/ 25154 h 172726"/>
                <a:gd name="connsiteX8" fmla="*/ 584039 w 668523"/>
                <a:gd name="connsiteY8" fmla="*/ 33539 h 172726"/>
                <a:gd name="connsiteX9" fmla="*/ 598732 w 668523"/>
                <a:gd name="connsiteY9" fmla="*/ 40247 h 172726"/>
                <a:gd name="connsiteX10" fmla="*/ 611589 w 668523"/>
                <a:gd name="connsiteY10" fmla="*/ 48632 h 172726"/>
                <a:gd name="connsiteX11" fmla="*/ 622608 w 668523"/>
                <a:gd name="connsiteY11" fmla="*/ 58693 h 172726"/>
                <a:gd name="connsiteX12" fmla="*/ 633628 w 668523"/>
                <a:gd name="connsiteY12" fmla="*/ 65401 h 172726"/>
                <a:gd name="connsiteX13" fmla="*/ 644647 w 668523"/>
                <a:gd name="connsiteY13" fmla="*/ 70432 h 172726"/>
                <a:gd name="connsiteX14" fmla="*/ 650157 w 668523"/>
                <a:gd name="connsiteY14" fmla="*/ 77140 h 172726"/>
                <a:gd name="connsiteX15" fmla="*/ 657504 w 668523"/>
                <a:gd name="connsiteY15" fmla="*/ 83848 h 172726"/>
                <a:gd name="connsiteX16" fmla="*/ 664850 w 668523"/>
                <a:gd name="connsiteY16" fmla="*/ 87201 h 172726"/>
                <a:gd name="connsiteX17" fmla="*/ 668523 w 668523"/>
                <a:gd name="connsiteY17" fmla="*/ 88878 h 172726"/>
                <a:gd name="connsiteX18" fmla="*/ 668523 w 668523"/>
                <a:gd name="connsiteY18" fmla="*/ 95586 h 172726"/>
                <a:gd name="connsiteX19" fmla="*/ 668523 w 668523"/>
                <a:gd name="connsiteY19" fmla="*/ 102294 h 172726"/>
                <a:gd name="connsiteX20" fmla="*/ 668523 w 668523"/>
                <a:gd name="connsiteY20" fmla="*/ 107325 h 172726"/>
                <a:gd name="connsiteX21" fmla="*/ 668523 w 668523"/>
                <a:gd name="connsiteY21" fmla="*/ 114451 h 172726"/>
                <a:gd name="connsiteX22" fmla="*/ 618784 w 668523"/>
                <a:gd name="connsiteY22" fmla="*/ 120495 h 172726"/>
                <a:gd name="connsiteX23" fmla="*/ 544077 w 668523"/>
                <a:gd name="connsiteY23" fmla="*/ 130304 h 172726"/>
                <a:gd name="connsiteX24" fmla="*/ 504780 w 668523"/>
                <a:gd name="connsiteY24" fmla="*/ 135311 h 172726"/>
                <a:gd name="connsiteX25" fmla="*/ 503229 w 668523"/>
                <a:gd name="connsiteY25" fmla="*/ 132479 h 172726"/>
                <a:gd name="connsiteX26" fmla="*/ 499556 w 668523"/>
                <a:gd name="connsiteY26" fmla="*/ 129125 h 172726"/>
                <a:gd name="connsiteX27" fmla="*/ 495883 w 668523"/>
                <a:gd name="connsiteY27" fmla="*/ 127448 h 172726"/>
                <a:gd name="connsiteX28" fmla="*/ 492209 w 668523"/>
                <a:gd name="connsiteY28" fmla="*/ 124094 h 172726"/>
                <a:gd name="connsiteX29" fmla="*/ 484863 w 668523"/>
                <a:gd name="connsiteY29" fmla="*/ 120740 h 172726"/>
                <a:gd name="connsiteX30" fmla="*/ 475680 w 668523"/>
                <a:gd name="connsiteY30" fmla="*/ 117387 h 172726"/>
                <a:gd name="connsiteX31" fmla="*/ 460987 w 668523"/>
                <a:gd name="connsiteY31" fmla="*/ 114033 h 172726"/>
                <a:gd name="connsiteX32" fmla="*/ 446294 w 668523"/>
                <a:gd name="connsiteY32" fmla="*/ 114033 h 172726"/>
                <a:gd name="connsiteX33" fmla="*/ 433438 w 668523"/>
                <a:gd name="connsiteY33" fmla="*/ 114033 h 172726"/>
                <a:gd name="connsiteX34" fmla="*/ 422419 w 668523"/>
                <a:gd name="connsiteY34" fmla="*/ 114033 h 172726"/>
                <a:gd name="connsiteX35" fmla="*/ 407726 w 668523"/>
                <a:gd name="connsiteY35" fmla="*/ 117387 h 172726"/>
                <a:gd name="connsiteX36" fmla="*/ 394869 w 668523"/>
                <a:gd name="connsiteY36" fmla="*/ 117387 h 172726"/>
                <a:gd name="connsiteX37" fmla="*/ 383850 w 668523"/>
                <a:gd name="connsiteY37" fmla="*/ 117387 h 172726"/>
                <a:gd name="connsiteX38" fmla="*/ 372830 w 668523"/>
                <a:gd name="connsiteY38" fmla="*/ 120740 h 172726"/>
                <a:gd name="connsiteX39" fmla="*/ 361811 w 668523"/>
                <a:gd name="connsiteY39" fmla="*/ 120740 h 172726"/>
                <a:gd name="connsiteX40" fmla="*/ 348954 w 668523"/>
                <a:gd name="connsiteY40" fmla="*/ 124094 h 172726"/>
                <a:gd name="connsiteX41" fmla="*/ 337935 w 668523"/>
                <a:gd name="connsiteY41" fmla="*/ 124094 h 172726"/>
                <a:gd name="connsiteX42" fmla="*/ 323242 w 668523"/>
                <a:gd name="connsiteY42" fmla="*/ 127448 h 172726"/>
                <a:gd name="connsiteX43" fmla="*/ 310386 w 668523"/>
                <a:gd name="connsiteY43" fmla="*/ 127448 h 172726"/>
                <a:gd name="connsiteX44" fmla="*/ 292020 w 668523"/>
                <a:gd name="connsiteY44" fmla="*/ 129125 h 172726"/>
                <a:gd name="connsiteX45" fmla="*/ 273654 w 668523"/>
                <a:gd name="connsiteY45" fmla="*/ 129125 h 172726"/>
                <a:gd name="connsiteX46" fmla="*/ 257124 w 668523"/>
                <a:gd name="connsiteY46" fmla="*/ 132479 h 172726"/>
                <a:gd name="connsiteX47" fmla="*/ 222229 w 668523"/>
                <a:gd name="connsiteY47" fmla="*/ 139187 h 172726"/>
                <a:gd name="connsiteX48" fmla="*/ 185497 w 668523"/>
                <a:gd name="connsiteY48" fmla="*/ 142541 h 172726"/>
                <a:gd name="connsiteX49" fmla="*/ 150601 w 668523"/>
                <a:gd name="connsiteY49" fmla="*/ 147572 h 172726"/>
                <a:gd name="connsiteX50" fmla="*/ 115706 w 668523"/>
                <a:gd name="connsiteY50" fmla="*/ 154279 h 172726"/>
                <a:gd name="connsiteX51" fmla="*/ 84484 w 668523"/>
                <a:gd name="connsiteY51" fmla="*/ 160987 h 172726"/>
                <a:gd name="connsiteX52" fmla="*/ 53262 w 668523"/>
                <a:gd name="connsiteY52" fmla="*/ 164341 h 172726"/>
                <a:gd name="connsiteX53" fmla="*/ 23876 w 668523"/>
                <a:gd name="connsiteY53" fmla="*/ 169372 h 172726"/>
                <a:gd name="connsiteX54" fmla="*/ 0 w 668523"/>
                <a:gd name="connsiteY54" fmla="*/ 172726 h 172726"/>
                <a:gd name="connsiteX55" fmla="*/ 0 w 668523"/>
                <a:gd name="connsiteY55" fmla="*/ 98940 h 172726"/>
                <a:gd name="connsiteX56" fmla="*/ 11020 w 668523"/>
                <a:gd name="connsiteY56" fmla="*/ 95586 h 172726"/>
                <a:gd name="connsiteX57" fmla="*/ 20203 w 668523"/>
                <a:gd name="connsiteY57" fmla="*/ 95586 h 172726"/>
                <a:gd name="connsiteX58" fmla="*/ 45915 w 668523"/>
                <a:gd name="connsiteY58" fmla="*/ 92232 h 172726"/>
                <a:gd name="connsiteX59" fmla="*/ 73464 w 668523"/>
                <a:gd name="connsiteY59" fmla="*/ 88878 h 172726"/>
                <a:gd name="connsiteX60" fmla="*/ 104686 w 668523"/>
                <a:gd name="connsiteY60" fmla="*/ 87201 h 172726"/>
                <a:gd name="connsiteX61" fmla="*/ 141418 w 668523"/>
                <a:gd name="connsiteY61" fmla="*/ 80494 h 172726"/>
                <a:gd name="connsiteX62" fmla="*/ 176314 w 668523"/>
                <a:gd name="connsiteY62" fmla="*/ 77140 h 172726"/>
                <a:gd name="connsiteX63" fmla="*/ 214883 w 668523"/>
                <a:gd name="connsiteY63" fmla="*/ 70432 h 172726"/>
                <a:gd name="connsiteX64" fmla="*/ 257124 w 668523"/>
                <a:gd name="connsiteY64" fmla="*/ 65401 h 172726"/>
                <a:gd name="connsiteX65" fmla="*/ 277327 w 668523"/>
                <a:gd name="connsiteY65" fmla="*/ 62047 h 172726"/>
                <a:gd name="connsiteX66" fmla="*/ 299366 w 668523"/>
                <a:gd name="connsiteY66" fmla="*/ 58693 h 172726"/>
                <a:gd name="connsiteX67" fmla="*/ 315896 w 668523"/>
                <a:gd name="connsiteY67" fmla="*/ 55339 h 172726"/>
                <a:gd name="connsiteX68" fmla="*/ 334262 w 668523"/>
                <a:gd name="connsiteY68" fmla="*/ 51986 h 172726"/>
                <a:gd name="connsiteX69" fmla="*/ 352628 w 668523"/>
                <a:gd name="connsiteY69" fmla="*/ 48632 h 172726"/>
                <a:gd name="connsiteX70" fmla="*/ 365484 w 668523"/>
                <a:gd name="connsiteY70" fmla="*/ 46955 h 172726"/>
                <a:gd name="connsiteX71" fmla="*/ 380177 w 668523"/>
                <a:gd name="connsiteY71" fmla="*/ 43601 h 172726"/>
                <a:gd name="connsiteX72" fmla="*/ 394869 w 668523"/>
                <a:gd name="connsiteY72" fmla="*/ 40247 h 172726"/>
                <a:gd name="connsiteX73" fmla="*/ 404053 w 668523"/>
                <a:gd name="connsiteY73" fmla="*/ 36893 h 172726"/>
                <a:gd name="connsiteX74" fmla="*/ 418745 w 668523"/>
                <a:gd name="connsiteY74" fmla="*/ 33539 h 172726"/>
                <a:gd name="connsiteX75" fmla="*/ 429765 w 668523"/>
                <a:gd name="connsiteY75" fmla="*/ 30185 h 172726"/>
                <a:gd name="connsiteX76" fmla="*/ 437111 w 668523"/>
                <a:gd name="connsiteY76" fmla="*/ 28508 h 172726"/>
                <a:gd name="connsiteX77" fmla="*/ 442621 w 668523"/>
                <a:gd name="connsiteY77" fmla="*/ 25154 h 172726"/>
                <a:gd name="connsiteX78" fmla="*/ 449968 w 668523"/>
                <a:gd name="connsiteY78" fmla="*/ 21800 h 172726"/>
                <a:gd name="connsiteX79" fmla="*/ 457314 w 668523"/>
                <a:gd name="connsiteY79" fmla="*/ 18447 h 172726"/>
                <a:gd name="connsiteX80" fmla="*/ 460987 w 668523"/>
                <a:gd name="connsiteY80" fmla="*/ 15093 h 172726"/>
                <a:gd name="connsiteX81" fmla="*/ 475680 w 668523"/>
                <a:gd name="connsiteY81" fmla="*/ 8385 h 172726"/>
                <a:gd name="connsiteX82" fmla="*/ 484863 w 668523"/>
                <a:gd name="connsiteY82" fmla="*/ 6708 h 172726"/>
                <a:gd name="connsiteX83" fmla="*/ 499556 w 668523"/>
                <a:gd name="connsiteY83" fmla="*/ 0 h 17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668523" h="172726">
                  <a:moveTo>
                    <a:pt x="499556" y="0"/>
                  </a:moveTo>
                  <a:lnTo>
                    <a:pt x="514249" y="0"/>
                  </a:lnTo>
                  <a:lnTo>
                    <a:pt x="521595" y="3354"/>
                  </a:lnTo>
                  <a:lnTo>
                    <a:pt x="527105" y="6708"/>
                  </a:lnTo>
                  <a:lnTo>
                    <a:pt x="538124" y="8385"/>
                  </a:lnTo>
                  <a:lnTo>
                    <a:pt x="549144" y="15093"/>
                  </a:lnTo>
                  <a:lnTo>
                    <a:pt x="560164" y="18447"/>
                  </a:lnTo>
                  <a:lnTo>
                    <a:pt x="573020" y="25154"/>
                  </a:lnTo>
                  <a:lnTo>
                    <a:pt x="584039" y="33539"/>
                  </a:lnTo>
                  <a:lnTo>
                    <a:pt x="598732" y="40247"/>
                  </a:lnTo>
                  <a:lnTo>
                    <a:pt x="611589" y="48632"/>
                  </a:lnTo>
                  <a:lnTo>
                    <a:pt x="622608" y="58693"/>
                  </a:lnTo>
                  <a:lnTo>
                    <a:pt x="633628" y="65401"/>
                  </a:lnTo>
                  <a:lnTo>
                    <a:pt x="644647" y="70432"/>
                  </a:lnTo>
                  <a:lnTo>
                    <a:pt x="650157" y="77140"/>
                  </a:lnTo>
                  <a:lnTo>
                    <a:pt x="657504" y="83848"/>
                  </a:lnTo>
                  <a:lnTo>
                    <a:pt x="664850" y="87201"/>
                  </a:lnTo>
                  <a:lnTo>
                    <a:pt x="668523" y="88878"/>
                  </a:lnTo>
                  <a:lnTo>
                    <a:pt x="668523" y="95586"/>
                  </a:lnTo>
                  <a:lnTo>
                    <a:pt x="668523" y="102294"/>
                  </a:lnTo>
                  <a:lnTo>
                    <a:pt x="668523" y="107325"/>
                  </a:lnTo>
                  <a:lnTo>
                    <a:pt x="668523" y="114451"/>
                  </a:lnTo>
                  <a:lnTo>
                    <a:pt x="618784" y="120495"/>
                  </a:lnTo>
                  <a:cubicBezTo>
                    <a:pt x="597679" y="123246"/>
                    <a:pt x="573130" y="126536"/>
                    <a:pt x="544077" y="130304"/>
                  </a:cubicBezTo>
                  <a:lnTo>
                    <a:pt x="504780" y="135311"/>
                  </a:lnTo>
                  <a:lnTo>
                    <a:pt x="503229" y="132479"/>
                  </a:lnTo>
                  <a:lnTo>
                    <a:pt x="499556" y="129125"/>
                  </a:lnTo>
                  <a:lnTo>
                    <a:pt x="495883" y="127448"/>
                  </a:lnTo>
                  <a:lnTo>
                    <a:pt x="492209" y="124094"/>
                  </a:lnTo>
                  <a:lnTo>
                    <a:pt x="484863" y="120740"/>
                  </a:lnTo>
                  <a:lnTo>
                    <a:pt x="475680" y="117387"/>
                  </a:lnTo>
                  <a:lnTo>
                    <a:pt x="460987" y="114033"/>
                  </a:lnTo>
                  <a:lnTo>
                    <a:pt x="446294" y="114033"/>
                  </a:lnTo>
                  <a:lnTo>
                    <a:pt x="433438" y="114033"/>
                  </a:lnTo>
                  <a:lnTo>
                    <a:pt x="422419" y="114033"/>
                  </a:lnTo>
                  <a:lnTo>
                    <a:pt x="407726" y="117387"/>
                  </a:lnTo>
                  <a:lnTo>
                    <a:pt x="394869" y="117387"/>
                  </a:lnTo>
                  <a:lnTo>
                    <a:pt x="383850" y="117387"/>
                  </a:lnTo>
                  <a:lnTo>
                    <a:pt x="372830" y="120740"/>
                  </a:lnTo>
                  <a:lnTo>
                    <a:pt x="361811" y="120740"/>
                  </a:lnTo>
                  <a:lnTo>
                    <a:pt x="348954" y="124094"/>
                  </a:lnTo>
                  <a:lnTo>
                    <a:pt x="337935" y="124094"/>
                  </a:lnTo>
                  <a:lnTo>
                    <a:pt x="323242" y="127448"/>
                  </a:lnTo>
                  <a:lnTo>
                    <a:pt x="310386" y="127448"/>
                  </a:lnTo>
                  <a:lnTo>
                    <a:pt x="292020" y="129125"/>
                  </a:lnTo>
                  <a:lnTo>
                    <a:pt x="273654" y="129125"/>
                  </a:lnTo>
                  <a:lnTo>
                    <a:pt x="257124" y="132479"/>
                  </a:lnTo>
                  <a:lnTo>
                    <a:pt x="222229" y="139187"/>
                  </a:lnTo>
                  <a:lnTo>
                    <a:pt x="185497" y="142541"/>
                  </a:lnTo>
                  <a:lnTo>
                    <a:pt x="150601" y="147572"/>
                  </a:lnTo>
                  <a:lnTo>
                    <a:pt x="115706" y="154279"/>
                  </a:lnTo>
                  <a:lnTo>
                    <a:pt x="84484" y="160987"/>
                  </a:lnTo>
                  <a:lnTo>
                    <a:pt x="53262" y="164341"/>
                  </a:lnTo>
                  <a:lnTo>
                    <a:pt x="23876" y="169372"/>
                  </a:lnTo>
                  <a:lnTo>
                    <a:pt x="0" y="172726"/>
                  </a:lnTo>
                  <a:lnTo>
                    <a:pt x="0" y="98940"/>
                  </a:lnTo>
                  <a:lnTo>
                    <a:pt x="11020" y="95586"/>
                  </a:lnTo>
                  <a:lnTo>
                    <a:pt x="20203" y="95586"/>
                  </a:lnTo>
                  <a:lnTo>
                    <a:pt x="45915" y="92232"/>
                  </a:lnTo>
                  <a:lnTo>
                    <a:pt x="73464" y="88878"/>
                  </a:lnTo>
                  <a:lnTo>
                    <a:pt x="104686" y="87201"/>
                  </a:lnTo>
                  <a:lnTo>
                    <a:pt x="141418" y="80494"/>
                  </a:lnTo>
                  <a:lnTo>
                    <a:pt x="176314" y="77140"/>
                  </a:lnTo>
                  <a:lnTo>
                    <a:pt x="214883" y="70432"/>
                  </a:lnTo>
                  <a:lnTo>
                    <a:pt x="257124" y="65401"/>
                  </a:lnTo>
                  <a:lnTo>
                    <a:pt x="277327" y="62047"/>
                  </a:lnTo>
                  <a:lnTo>
                    <a:pt x="299366" y="58693"/>
                  </a:lnTo>
                  <a:lnTo>
                    <a:pt x="315896" y="55339"/>
                  </a:lnTo>
                  <a:lnTo>
                    <a:pt x="334262" y="51986"/>
                  </a:lnTo>
                  <a:lnTo>
                    <a:pt x="352628" y="48632"/>
                  </a:lnTo>
                  <a:lnTo>
                    <a:pt x="365484" y="46955"/>
                  </a:lnTo>
                  <a:lnTo>
                    <a:pt x="380177" y="43601"/>
                  </a:lnTo>
                  <a:lnTo>
                    <a:pt x="394869" y="40247"/>
                  </a:lnTo>
                  <a:lnTo>
                    <a:pt x="404053" y="36893"/>
                  </a:lnTo>
                  <a:lnTo>
                    <a:pt x="418745" y="33539"/>
                  </a:lnTo>
                  <a:lnTo>
                    <a:pt x="429765" y="30185"/>
                  </a:lnTo>
                  <a:lnTo>
                    <a:pt x="437111" y="28508"/>
                  </a:lnTo>
                  <a:lnTo>
                    <a:pt x="442621" y="25154"/>
                  </a:lnTo>
                  <a:lnTo>
                    <a:pt x="449968" y="21800"/>
                  </a:lnTo>
                  <a:lnTo>
                    <a:pt x="457314" y="18447"/>
                  </a:lnTo>
                  <a:lnTo>
                    <a:pt x="460987" y="15093"/>
                  </a:lnTo>
                  <a:lnTo>
                    <a:pt x="475680" y="8385"/>
                  </a:lnTo>
                  <a:lnTo>
                    <a:pt x="484863" y="6708"/>
                  </a:lnTo>
                  <a:lnTo>
                    <a:pt x="499556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0" name="任意多边形 19"/>
            <p:cNvSpPr>
              <a:spLocks/>
            </p:cNvSpPr>
            <p:nvPr/>
          </p:nvSpPr>
          <p:spPr bwMode="auto">
            <a:xfrm>
              <a:off x="6732845" y="2711259"/>
              <a:ext cx="291293" cy="911880"/>
            </a:xfrm>
            <a:custGeom>
              <a:avLst/>
              <a:gdLst>
                <a:gd name="connsiteX0" fmla="*/ 242431 w 242431"/>
                <a:gd name="connsiteY0" fmla="*/ 0 h 985627"/>
                <a:gd name="connsiteX1" fmla="*/ 242431 w 242431"/>
                <a:gd name="connsiteY1" fmla="*/ 2936 h 985627"/>
                <a:gd name="connsiteX2" fmla="*/ 238758 w 242431"/>
                <a:gd name="connsiteY2" fmla="*/ 9643 h 985627"/>
                <a:gd name="connsiteX3" fmla="*/ 235085 w 242431"/>
                <a:gd name="connsiteY3" fmla="*/ 14674 h 985627"/>
                <a:gd name="connsiteX4" fmla="*/ 231412 w 242431"/>
                <a:gd name="connsiteY4" fmla="*/ 24736 h 985627"/>
                <a:gd name="connsiteX5" fmla="*/ 224065 w 242431"/>
                <a:gd name="connsiteY5" fmla="*/ 33121 h 985627"/>
                <a:gd name="connsiteX6" fmla="*/ 222229 w 242431"/>
                <a:gd name="connsiteY6" fmla="*/ 39828 h 985627"/>
                <a:gd name="connsiteX7" fmla="*/ 222229 w 242431"/>
                <a:gd name="connsiteY7" fmla="*/ 46536 h 985627"/>
                <a:gd name="connsiteX8" fmla="*/ 218555 w 242431"/>
                <a:gd name="connsiteY8" fmla="*/ 51567 h 985627"/>
                <a:gd name="connsiteX9" fmla="*/ 214882 w 242431"/>
                <a:gd name="connsiteY9" fmla="*/ 61629 h 985627"/>
                <a:gd name="connsiteX10" fmla="*/ 214882 w 242431"/>
                <a:gd name="connsiteY10" fmla="*/ 71690 h 985627"/>
                <a:gd name="connsiteX11" fmla="*/ 211209 w 242431"/>
                <a:gd name="connsiteY11" fmla="*/ 83429 h 985627"/>
                <a:gd name="connsiteX12" fmla="*/ 211209 w 242431"/>
                <a:gd name="connsiteY12" fmla="*/ 95168 h 985627"/>
                <a:gd name="connsiteX13" fmla="*/ 211209 w 242431"/>
                <a:gd name="connsiteY13" fmla="*/ 108583 h 985627"/>
                <a:gd name="connsiteX14" fmla="*/ 207536 w 242431"/>
                <a:gd name="connsiteY14" fmla="*/ 120322 h 985627"/>
                <a:gd name="connsiteX15" fmla="*/ 207536 w 242431"/>
                <a:gd name="connsiteY15" fmla="*/ 135414 h 985627"/>
                <a:gd name="connsiteX16" fmla="*/ 207536 w 242431"/>
                <a:gd name="connsiteY16" fmla="*/ 153861 h 985627"/>
                <a:gd name="connsiteX17" fmla="*/ 207536 w 242431"/>
                <a:gd name="connsiteY17" fmla="*/ 172307 h 985627"/>
                <a:gd name="connsiteX18" fmla="*/ 207536 w 242431"/>
                <a:gd name="connsiteY18" fmla="*/ 190754 h 985627"/>
                <a:gd name="connsiteX19" fmla="*/ 207536 w 242431"/>
                <a:gd name="connsiteY19" fmla="*/ 209200 h 985627"/>
                <a:gd name="connsiteX20" fmla="*/ 211209 w 242431"/>
                <a:gd name="connsiteY20" fmla="*/ 231000 h 985627"/>
                <a:gd name="connsiteX21" fmla="*/ 211209 w 242431"/>
                <a:gd name="connsiteY21" fmla="*/ 256155 h 985627"/>
                <a:gd name="connsiteX22" fmla="*/ 214882 w 242431"/>
                <a:gd name="connsiteY22" fmla="*/ 346710 h 985627"/>
                <a:gd name="connsiteX23" fmla="*/ 218555 w 242431"/>
                <a:gd name="connsiteY23" fmla="*/ 438942 h 985627"/>
                <a:gd name="connsiteX24" fmla="*/ 218555 w 242431"/>
                <a:gd name="connsiteY24" fmla="*/ 531174 h 985627"/>
                <a:gd name="connsiteX25" fmla="*/ 218555 w 242431"/>
                <a:gd name="connsiteY25" fmla="*/ 623406 h 985627"/>
                <a:gd name="connsiteX26" fmla="*/ 218555 w 242431"/>
                <a:gd name="connsiteY26" fmla="*/ 670361 h 985627"/>
                <a:gd name="connsiteX27" fmla="*/ 218555 w 242431"/>
                <a:gd name="connsiteY27" fmla="*/ 710608 h 985627"/>
                <a:gd name="connsiteX28" fmla="*/ 214882 w 242431"/>
                <a:gd name="connsiteY28" fmla="*/ 750854 h 985627"/>
                <a:gd name="connsiteX29" fmla="*/ 211209 w 242431"/>
                <a:gd name="connsiteY29" fmla="*/ 787747 h 985627"/>
                <a:gd name="connsiteX30" fmla="*/ 211209 w 242431"/>
                <a:gd name="connsiteY30" fmla="*/ 806194 h 985627"/>
                <a:gd name="connsiteX31" fmla="*/ 207536 w 242431"/>
                <a:gd name="connsiteY31" fmla="*/ 821286 h 985627"/>
                <a:gd name="connsiteX32" fmla="*/ 203863 w 242431"/>
                <a:gd name="connsiteY32" fmla="*/ 838056 h 985627"/>
                <a:gd name="connsiteX33" fmla="*/ 200189 w 242431"/>
                <a:gd name="connsiteY33" fmla="*/ 853148 h 985627"/>
                <a:gd name="connsiteX34" fmla="*/ 200189 w 242431"/>
                <a:gd name="connsiteY34" fmla="*/ 868241 h 985627"/>
                <a:gd name="connsiteX35" fmla="*/ 196516 w 242431"/>
                <a:gd name="connsiteY35" fmla="*/ 879979 h 985627"/>
                <a:gd name="connsiteX36" fmla="*/ 192843 w 242431"/>
                <a:gd name="connsiteY36" fmla="*/ 893395 h 985627"/>
                <a:gd name="connsiteX37" fmla="*/ 185497 w 242431"/>
                <a:gd name="connsiteY37" fmla="*/ 901780 h 985627"/>
                <a:gd name="connsiteX38" fmla="*/ 179987 w 242431"/>
                <a:gd name="connsiteY38" fmla="*/ 923580 h 985627"/>
                <a:gd name="connsiteX39" fmla="*/ 172640 w 242431"/>
                <a:gd name="connsiteY39" fmla="*/ 938673 h 985627"/>
                <a:gd name="connsiteX40" fmla="*/ 165294 w 242431"/>
                <a:gd name="connsiteY40" fmla="*/ 955442 h 985627"/>
                <a:gd name="connsiteX41" fmla="*/ 157947 w 242431"/>
                <a:gd name="connsiteY41" fmla="*/ 967181 h 985627"/>
                <a:gd name="connsiteX42" fmla="*/ 154274 w 242431"/>
                <a:gd name="connsiteY42" fmla="*/ 977242 h 985627"/>
                <a:gd name="connsiteX43" fmla="*/ 150601 w 242431"/>
                <a:gd name="connsiteY43" fmla="*/ 978919 h 985627"/>
                <a:gd name="connsiteX44" fmla="*/ 143255 w 242431"/>
                <a:gd name="connsiteY44" fmla="*/ 985627 h 985627"/>
                <a:gd name="connsiteX45" fmla="*/ 139581 w 242431"/>
                <a:gd name="connsiteY45" fmla="*/ 985627 h 985627"/>
                <a:gd name="connsiteX46" fmla="*/ 134072 w 242431"/>
                <a:gd name="connsiteY46" fmla="*/ 978919 h 985627"/>
                <a:gd name="connsiteX47" fmla="*/ 130398 w 242431"/>
                <a:gd name="connsiteY47" fmla="*/ 973889 h 985627"/>
                <a:gd name="connsiteX48" fmla="*/ 126725 w 242431"/>
                <a:gd name="connsiteY48" fmla="*/ 963827 h 985627"/>
                <a:gd name="connsiteX49" fmla="*/ 119379 w 242431"/>
                <a:gd name="connsiteY49" fmla="*/ 952088 h 985627"/>
                <a:gd name="connsiteX50" fmla="*/ 112032 w 242431"/>
                <a:gd name="connsiteY50" fmla="*/ 936996 h 985627"/>
                <a:gd name="connsiteX51" fmla="*/ 104686 w 242431"/>
                <a:gd name="connsiteY51" fmla="*/ 920226 h 985627"/>
                <a:gd name="connsiteX52" fmla="*/ 95503 w 242431"/>
                <a:gd name="connsiteY52" fmla="*/ 900103 h 985627"/>
                <a:gd name="connsiteX53" fmla="*/ 84483 w 242431"/>
                <a:gd name="connsiteY53" fmla="*/ 878302 h 985627"/>
                <a:gd name="connsiteX54" fmla="*/ 77137 w 242431"/>
                <a:gd name="connsiteY54" fmla="*/ 853148 h 985627"/>
                <a:gd name="connsiteX55" fmla="*/ 62444 w 242431"/>
                <a:gd name="connsiteY55" fmla="*/ 824640 h 985627"/>
                <a:gd name="connsiteX56" fmla="*/ 53261 w 242431"/>
                <a:gd name="connsiteY56" fmla="*/ 794455 h 985627"/>
                <a:gd name="connsiteX57" fmla="*/ 42242 w 242431"/>
                <a:gd name="connsiteY57" fmla="*/ 762593 h 985627"/>
                <a:gd name="connsiteX58" fmla="*/ 27549 w 242431"/>
                <a:gd name="connsiteY58" fmla="*/ 725700 h 985627"/>
                <a:gd name="connsiteX59" fmla="*/ 12856 w 242431"/>
                <a:gd name="connsiteY59" fmla="*/ 688807 h 985627"/>
                <a:gd name="connsiteX60" fmla="*/ 0 w 242431"/>
                <a:gd name="connsiteY60" fmla="*/ 648561 h 985627"/>
                <a:gd name="connsiteX61" fmla="*/ 49588 w 242431"/>
                <a:gd name="connsiteY61" fmla="*/ 677069 h 985627"/>
                <a:gd name="connsiteX62" fmla="*/ 97340 w 242431"/>
                <a:gd name="connsiteY62" fmla="*/ 707254 h 985627"/>
                <a:gd name="connsiteX63" fmla="*/ 101013 w 242431"/>
                <a:gd name="connsiteY63" fmla="*/ 677069 h 985627"/>
                <a:gd name="connsiteX64" fmla="*/ 104686 w 242431"/>
                <a:gd name="connsiteY64" fmla="*/ 648561 h 985627"/>
                <a:gd name="connsiteX65" fmla="*/ 108359 w 242431"/>
                <a:gd name="connsiteY65" fmla="*/ 618376 h 985627"/>
                <a:gd name="connsiteX66" fmla="*/ 112032 w 242431"/>
                <a:gd name="connsiteY66" fmla="*/ 584837 h 985627"/>
                <a:gd name="connsiteX67" fmla="*/ 115706 w 242431"/>
                <a:gd name="connsiteY67" fmla="*/ 552975 h 985627"/>
                <a:gd name="connsiteX68" fmla="*/ 119379 w 242431"/>
                <a:gd name="connsiteY68" fmla="*/ 519436 h 985627"/>
                <a:gd name="connsiteX69" fmla="*/ 119379 w 242431"/>
                <a:gd name="connsiteY69" fmla="*/ 450681 h 985627"/>
                <a:gd name="connsiteX70" fmla="*/ 119379 w 242431"/>
                <a:gd name="connsiteY70" fmla="*/ 417142 h 985627"/>
                <a:gd name="connsiteX71" fmla="*/ 119379 w 242431"/>
                <a:gd name="connsiteY71" fmla="*/ 383603 h 985627"/>
                <a:gd name="connsiteX72" fmla="*/ 119379 w 242431"/>
                <a:gd name="connsiteY72" fmla="*/ 311494 h 985627"/>
                <a:gd name="connsiteX73" fmla="*/ 115706 w 242431"/>
                <a:gd name="connsiteY73" fmla="*/ 237708 h 985627"/>
                <a:gd name="connsiteX74" fmla="*/ 112032 w 242431"/>
                <a:gd name="connsiteY74" fmla="*/ 163923 h 985627"/>
                <a:gd name="connsiteX75" fmla="*/ 108359 w 242431"/>
                <a:gd name="connsiteY75" fmla="*/ 148830 h 985627"/>
                <a:gd name="connsiteX76" fmla="*/ 108359 w 242431"/>
                <a:gd name="connsiteY76" fmla="*/ 132061 h 985627"/>
                <a:gd name="connsiteX77" fmla="*/ 104686 w 242431"/>
                <a:gd name="connsiteY77" fmla="*/ 116968 h 985627"/>
                <a:gd name="connsiteX78" fmla="*/ 104686 w 242431"/>
                <a:gd name="connsiteY78" fmla="*/ 105229 h 985627"/>
                <a:gd name="connsiteX79" fmla="*/ 101013 w 242431"/>
                <a:gd name="connsiteY79" fmla="*/ 90137 h 985627"/>
                <a:gd name="connsiteX80" fmla="*/ 101013 w 242431"/>
                <a:gd name="connsiteY80" fmla="*/ 76721 h 985627"/>
                <a:gd name="connsiteX81" fmla="*/ 97340 w 242431"/>
                <a:gd name="connsiteY81" fmla="*/ 68336 h 985627"/>
                <a:gd name="connsiteX82" fmla="*/ 95503 w 242431"/>
                <a:gd name="connsiteY82" fmla="*/ 54921 h 985627"/>
                <a:gd name="connsiteX83" fmla="*/ 91830 w 242431"/>
                <a:gd name="connsiteY83" fmla="*/ 46536 h 985627"/>
                <a:gd name="connsiteX84" fmla="*/ 88157 w 242431"/>
                <a:gd name="connsiteY84" fmla="*/ 36474 h 985627"/>
                <a:gd name="connsiteX85" fmla="*/ 84483 w 242431"/>
                <a:gd name="connsiteY85" fmla="*/ 31444 h 985627"/>
                <a:gd name="connsiteX86" fmla="*/ 80810 w 242431"/>
                <a:gd name="connsiteY86" fmla="*/ 24736 h 985627"/>
                <a:gd name="connsiteX87" fmla="*/ 78688 w 242431"/>
                <a:gd name="connsiteY87" fmla="*/ 20860 h 985627"/>
                <a:gd name="connsiteX88" fmla="*/ 117985 w 242431"/>
                <a:gd name="connsiteY88" fmla="*/ 15853 h 985627"/>
                <a:gd name="connsiteX89" fmla="*/ 192692 w 242431"/>
                <a:gd name="connsiteY89" fmla="*/ 6044 h 985627"/>
                <a:gd name="connsiteX90" fmla="*/ 242431 w 242431"/>
                <a:gd name="connsiteY90" fmla="*/ 0 h 98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2431" h="985627">
                  <a:moveTo>
                    <a:pt x="242431" y="0"/>
                  </a:moveTo>
                  <a:lnTo>
                    <a:pt x="242431" y="2936"/>
                  </a:lnTo>
                  <a:lnTo>
                    <a:pt x="238758" y="9643"/>
                  </a:lnTo>
                  <a:lnTo>
                    <a:pt x="235085" y="14674"/>
                  </a:lnTo>
                  <a:lnTo>
                    <a:pt x="231412" y="24736"/>
                  </a:lnTo>
                  <a:lnTo>
                    <a:pt x="224065" y="33121"/>
                  </a:lnTo>
                  <a:lnTo>
                    <a:pt x="222229" y="39828"/>
                  </a:lnTo>
                  <a:lnTo>
                    <a:pt x="222229" y="46536"/>
                  </a:lnTo>
                  <a:lnTo>
                    <a:pt x="218555" y="51567"/>
                  </a:lnTo>
                  <a:lnTo>
                    <a:pt x="214882" y="61629"/>
                  </a:lnTo>
                  <a:lnTo>
                    <a:pt x="214882" y="71690"/>
                  </a:lnTo>
                  <a:lnTo>
                    <a:pt x="211209" y="83429"/>
                  </a:lnTo>
                  <a:lnTo>
                    <a:pt x="211209" y="95168"/>
                  </a:lnTo>
                  <a:lnTo>
                    <a:pt x="211209" y="108583"/>
                  </a:lnTo>
                  <a:lnTo>
                    <a:pt x="207536" y="120322"/>
                  </a:lnTo>
                  <a:lnTo>
                    <a:pt x="207536" y="135414"/>
                  </a:lnTo>
                  <a:lnTo>
                    <a:pt x="207536" y="153861"/>
                  </a:lnTo>
                  <a:lnTo>
                    <a:pt x="207536" y="172307"/>
                  </a:lnTo>
                  <a:lnTo>
                    <a:pt x="207536" y="190754"/>
                  </a:lnTo>
                  <a:lnTo>
                    <a:pt x="207536" y="209200"/>
                  </a:lnTo>
                  <a:lnTo>
                    <a:pt x="211209" y="231000"/>
                  </a:lnTo>
                  <a:lnTo>
                    <a:pt x="211209" y="256155"/>
                  </a:lnTo>
                  <a:lnTo>
                    <a:pt x="214882" y="346710"/>
                  </a:lnTo>
                  <a:lnTo>
                    <a:pt x="218555" y="438942"/>
                  </a:lnTo>
                  <a:lnTo>
                    <a:pt x="218555" y="531174"/>
                  </a:lnTo>
                  <a:lnTo>
                    <a:pt x="218555" y="623406"/>
                  </a:lnTo>
                  <a:lnTo>
                    <a:pt x="218555" y="670361"/>
                  </a:lnTo>
                  <a:lnTo>
                    <a:pt x="218555" y="710608"/>
                  </a:lnTo>
                  <a:lnTo>
                    <a:pt x="214882" y="750854"/>
                  </a:lnTo>
                  <a:lnTo>
                    <a:pt x="211209" y="787747"/>
                  </a:lnTo>
                  <a:lnTo>
                    <a:pt x="211209" y="806194"/>
                  </a:lnTo>
                  <a:lnTo>
                    <a:pt x="207536" y="821286"/>
                  </a:lnTo>
                  <a:lnTo>
                    <a:pt x="203863" y="838056"/>
                  </a:lnTo>
                  <a:lnTo>
                    <a:pt x="200189" y="853148"/>
                  </a:lnTo>
                  <a:lnTo>
                    <a:pt x="200189" y="868241"/>
                  </a:lnTo>
                  <a:lnTo>
                    <a:pt x="196516" y="879979"/>
                  </a:lnTo>
                  <a:lnTo>
                    <a:pt x="192843" y="893395"/>
                  </a:lnTo>
                  <a:lnTo>
                    <a:pt x="185497" y="901780"/>
                  </a:lnTo>
                  <a:lnTo>
                    <a:pt x="179987" y="923580"/>
                  </a:lnTo>
                  <a:lnTo>
                    <a:pt x="172640" y="938673"/>
                  </a:lnTo>
                  <a:lnTo>
                    <a:pt x="165294" y="955442"/>
                  </a:lnTo>
                  <a:lnTo>
                    <a:pt x="157947" y="967181"/>
                  </a:lnTo>
                  <a:lnTo>
                    <a:pt x="154274" y="977242"/>
                  </a:lnTo>
                  <a:lnTo>
                    <a:pt x="150601" y="978919"/>
                  </a:lnTo>
                  <a:lnTo>
                    <a:pt x="143255" y="985627"/>
                  </a:lnTo>
                  <a:lnTo>
                    <a:pt x="139581" y="985627"/>
                  </a:lnTo>
                  <a:lnTo>
                    <a:pt x="134072" y="978919"/>
                  </a:lnTo>
                  <a:lnTo>
                    <a:pt x="130398" y="973889"/>
                  </a:lnTo>
                  <a:lnTo>
                    <a:pt x="126725" y="963827"/>
                  </a:lnTo>
                  <a:lnTo>
                    <a:pt x="119379" y="952088"/>
                  </a:lnTo>
                  <a:lnTo>
                    <a:pt x="112032" y="936996"/>
                  </a:lnTo>
                  <a:lnTo>
                    <a:pt x="104686" y="920226"/>
                  </a:lnTo>
                  <a:lnTo>
                    <a:pt x="95503" y="900103"/>
                  </a:lnTo>
                  <a:lnTo>
                    <a:pt x="84483" y="878302"/>
                  </a:lnTo>
                  <a:lnTo>
                    <a:pt x="77137" y="853148"/>
                  </a:lnTo>
                  <a:lnTo>
                    <a:pt x="62444" y="824640"/>
                  </a:lnTo>
                  <a:lnTo>
                    <a:pt x="53261" y="794455"/>
                  </a:lnTo>
                  <a:lnTo>
                    <a:pt x="42242" y="762593"/>
                  </a:lnTo>
                  <a:lnTo>
                    <a:pt x="27549" y="725700"/>
                  </a:lnTo>
                  <a:lnTo>
                    <a:pt x="12856" y="688807"/>
                  </a:lnTo>
                  <a:lnTo>
                    <a:pt x="0" y="648561"/>
                  </a:lnTo>
                  <a:lnTo>
                    <a:pt x="49588" y="677069"/>
                  </a:lnTo>
                  <a:lnTo>
                    <a:pt x="97340" y="707254"/>
                  </a:lnTo>
                  <a:lnTo>
                    <a:pt x="101013" y="677069"/>
                  </a:lnTo>
                  <a:lnTo>
                    <a:pt x="104686" y="648561"/>
                  </a:lnTo>
                  <a:lnTo>
                    <a:pt x="108359" y="618376"/>
                  </a:lnTo>
                  <a:lnTo>
                    <a:pt x="112032" y="584837"/>
                  </a:lnTo>
                  <a:lnTo>
                    <a:pt x="115706" y="552975"/>
                  </a:lnTo>
                  <a:lnTo>
                    <a:pt x="119379" y="519436"/>
                  </a:lnTo>
                  <a:lnTo>
                    <a:pt x="119379" y="450681"/>
                  </a:lnTo>
                  <a:lnTo>
                    <a:pt x="119379" y="417142"/>
                  </a:lnTo>
                  <a:lnTo>
                    <a:pt x="119379" y="383603"/>
                  </a:lnTo>
                  <a:lnTo>
                    <a:pt x="119379" y="311494"/>
                  </a:lnTo>
                  <a:lnTo>
                    <a:pt x="115706" y="237708"/>
                  </a:lnTo>
                  <a:lnTo>
                    <a:pt x="112032" y="163923"/>
                  </a:lnTo>
                  <a:lnTo>
                    <a:pt x="108359" y="148830"/>
                  </a:lnTo>
                  <a:lnTo>
                    <a:pt x="108359" y="132061"/>
                  </a:lnTo>
                  <a:lnTo>
                    <a:pt x="104686" y="116968"/>
                  </a:lnTo>
                  <a:lnTo>
                    <a:pt x="104686" y="105229"/>
                  </a:lnTo>
                  <a:lnTo>
                    <a:pt x="101013" y="90137"/>
                  </a:lnTo>
                  <a:lnTo>
                    <a:pt x="101013" y="76721"/>
                  </a:lnTo>
                  <a:lnTo>
                    <a:pt x="97340" y="68336"/>
                  </a:lnTo>
                  <a:lnTo>
                    <a:pt x="95503" y="54921"/>
                  </a:lnTo>
                  <a:lnTo>
                    <a:pt x="91830" y="46536"/>
                  </a:lnTo>
                  <a:lnTo>
                    <a:pt x="88157" y="36474"/>
                  </a:lnTo>
                  <a:lnTo>
                    <a:pt x="84483" y="31444"/>
                  </a:lnTo>
                  <a:lnTo>
                    <a:pt x="80810" y="24736"/>
                  </a:lnTo>
                  <a:lnTo>
                    <a:pt x="78688" y="20860"/>
                  </a:lnTo>
                  <a:lnTo>
                    <a:pt x="117985" y="15853"/>
                  </a:lnTo>
                  <a:cubicBezTo>
                    <a:pt x="147038" y="12085"/>
                    <a:pt x="171587" y="8795"/>
                    <a:pt x="192692" y="6044"/>
                  </a:cubicBezTo>
                  <a:lnTo>
                    <a:pt x="242431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132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508104" y="2511494"/>
            <a:ext cx="3240360" cy="1631216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zh-CN" altLang="en-US" sz="36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盾</a:t>
            </a:r>
            <a:r>
              <a:rPr lang="en-US" altLang="zh-CN" sz="32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: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盾牌，古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代用来防护身体、遮挡刀箭的武器。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260000">
            <a:off x="948333" y="-310544"/>
            <a:ext cx="1413040" cy="3346968"/>
          </a:xfrm>
          <a:prstGeom prst="rect">
            <a:avLst/>
          </a:prstGeom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" b="98857" l="10000" r="8942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8104" y="382910"/>
            <a:ext cx="2222500" cy="18649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755576" y="2499741"/>
            <a:ext cx="4032448" cy="2123658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矛</a:t>
            </a:r>
            <a:r>
              <a:rPr lang="en-US" altLang="zh-CN" sz="32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: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古代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兵器，在长杆的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端装有青铜或铁制成的枪头，</a:t>
            </a:r>
            <a:r>
              <a:rPr lang="en-US" altLang="zh-CN" sz="3200" b="1" dirty="0" err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用来进攻刺杀的武器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69875" y="1012588"/>
            <a:ext cx="5375863" cy="21150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</a:t>
            </a:r>
            <a:r>
              <a:rPr lang="en-US" altLang="zh-CN" sz="3600" b="1" dirty="0" err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韩非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(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约前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280-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前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233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） 战国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末期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哲学家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，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法家主要代表人物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。又称“韩非子”。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-48" b="405"/>
          <a:stretch/>
        </p:blipFill>
        <p:spPr>
          <a:xfrm>
            <a:off x="5645738" y="987574"/>
            <a:ext cx="3100579" cy="20955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9875" y="51470"/>
            <a:ext cx="2568575" cy="869950"/>
            <a:chOff x="6084413" y="595492"/>
            <a:chExt cx="2567826" cy="869801"/>
          </a:xfrm>
        </p:grpSpPr>
        <p:sp>
          <p:nvSpPr>
            <p:cNvPr id="5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 dirty="0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矩形 2"/>
          <p:cNvSpPr/>
          <p:nvPr/>
        </p:nvSpPr>
        <p:spPr>
          <a:xfrm>
            <a:off x="269875" y="3100820"/>
            <a:ext cx="8190557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代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表作品：</a:t>
            </a:r>
            <a:r>
              <a:rPr lang="en-US" altLang="zh-CN" sz="28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《</a:t>
            </a:r>
            <a:r>
              <a:rPr lang="zh-CN" altLang="en-US" sz="28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韩非子</a:t>
            </a:r>
            <a:r>
              <a:rPr lang="en-US" altLang="zh-CN" sz="28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。其中著名的寓言故事有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自相矛盾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守株待兔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老马识途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等。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1043608" y="1347614"/>
            <a:ext cx="7200800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    自由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朗读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课文，读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准字音，读通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句子，注意句中的停顿。</a:t>
            </a:r>
            <a:endParaRPr kumimoji="1" lang="zh-CN" altLang="en-US" sz="32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37481" y="339502"/>
            <a:ext cx="255018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307477" y="944564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6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81616">
            <a:off x="2659610" y="175428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:\22春\资源\图片\课本图片\第六单元_页面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b="-172"/>
          <a:stretch/>
        </p:blipFill>
        <p:spPr bwMode="auto">
          <a:xfrm>
            <a:off x="2243576" y="2625451"/>
            <a:ext cx="4704688" cy="229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32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96" y="1054364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）楚人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有鬻盾与矛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者，誉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之曰:“吾盾之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坚，物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莫能陷也。”</a:t>
            </a:r>
            <a:endParaRPr lang="zh-CN" altLang="en-US" sz="3200" dirty="0"/>
          </a:p>
        </p:txBody>
      </p:sp>
      <p:sp>
        <p:nvSpPr>
          <p:cNvPr id="3" name="矩形 2"/>
          <p:cNvSpPr/>
          <p:nvPr/>
        </p:nvSpPr>
        <p:spPr>
          <a:xfrm>
            <a:off x="40753" y="2845853"/>
            <a:ext cx="40991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人弗能应也。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496" y="3863658"/>
            <a:ext cx="94548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夫不可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陷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之盾与无不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陷之矛，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不可同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世而立。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438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657920" y="195486"/>
            <a:ext cx="2448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charset="-122"/>
              </a:rPr>
              <a:t>指名朗读</a:t>
            </a:r>
            <a:endParaRPr kumimoji="1" lang="zh-CN" altLang="en-US" sz="3600" b="1" dirty="0">
              <a:latin typeface="+mn-ea"/>
              <a:ea typeface="宋体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519772" y="1774444"/>
            <a:ext cx="108012" cy="108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840252" y="1774444"/>
            <a:ext cx="108012" cy="108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105480" y="3410206"/>
            <a:ext cx="108012" cy="108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295636" y="4407954"/>
            <a:ext cx="108012" cy="108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20975" y="789251"/>
            <a:ext cx="103134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wú</a:t>
            </a:r>
            <a:r>
              <a:rPr lang="en-US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63688" y="2494524"/>
            <a:ext cx="91166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f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ú</a:t>
            </a:r>
            <a:endParaRPr lang="en-US" sz="3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43608" y="3481685"/>
            <a:ext cx="77371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ú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273487" y="729457"/>
            <a:ext cx="77371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yù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52486" y="3883012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夫</a:t>
            </a:r>
            <a:endParaRPr lang="zh-CN" altLang="en-US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0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2" grpId="0"/>
      <p:bldP spid="12" grpId="1"/>
      <p:bldP spid="13" grpId="0"/>
      <p:bldP spid="13" grpId="1"/>
      <p:bldP spid="15" grpId="0"/>
      <p:bldP spid="15" grpId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3563888" y="336570"/>
            <a:ext cx="2016224" cy="577081"/>
            <a:chOff x="3419872" y="555645"/>
            <a:chExt cx="2016224" cy="577081"/>
          </a:xfrm>
        </p:grpSpPr>
        <p:sp>
          <p:nvSpPr>
            <p:cNvPr id="3" name="TextBox 11"/>
            <p:cNvSpPr txBox="1">
              <a:spLocks noChangeArrowheads="1"/>
            </p:cNvSpPr>
            <p:nvPr/>
          </p:nvSpPr>
          <p:spPr bwMode="auto">
            <a:xfrm>
              <a:off x="3909317" y="555645"/>
              <a:ext cx="1526779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smtClean="0">
                  <a:latin typeface="楷体" panose="02010609060101010101" pitchFamily="49" charset="-122"/>
                  <a:ea typeface="楷体" panose="02010609060101010101" pitchFamily="49" charset="-122"/>
                </a:rPr>
                <a:t>多音字</a:t>
              </a:r>
              <a:endPara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4" name="组合 101"/>
            <p:cNvGrpSpPr/>
            <p:nvPr/>
          </p:nvGrpSpPr>
          <p:grpSpPr>
            <a:xfrm>
              <a:off x="3419872" y="627534"/>
              <a:ext cx="456833" cy="456366"/>
              <a:chOff x="631825" y="5181600"/>
              <a:chExt cx="1554163" cy="1552575"/>
            </a:xfrm>
          </p:grpSpPr>
          <p:sp>
            <p:nvSpPr>
              <p:cNvPr id="5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8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0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5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6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1133992" y="2207169"/>
            <a:ext cx="750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0000FF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夫</a:t>
            </a:r>
            <a:endParaRPr lang="zh-CN" altLang="en-US" sz="4400">
              <a:solidFill>
                <a:srgbClr val="0000FF"/>
              </a:solidFill>
            </a:endParaRPr>
          </a:p>
        </p:txBody>
      </p:sp>
      <p:sp>
        <p:nvSpPr>
          <p:cNvPr id="38" name="左大括号 37"/>
          <p:cNvSpPr/>
          <p:nvPr/>
        </p:nvSpPr>
        <p:spPr>
          <a:xfrm>
            <a:off x="1907704" y="1691790"/>
            <a:ext cx="144016" cy="1800200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142104" y="1561888"/>
            <a:ext cx="77371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ú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142104" y="3124831"/>
            <a:ext cx="77371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fū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41777" y="1491630"/>
            <a:ext cx="2826688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在文言文中用于句首或句末表示语气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43808" y="3159110"/>
            <a:ext cx="2826688" cy="4616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指成年男子，丈夫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48203" y="3107338"/>
            <a:ext cx="1114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农夫 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162257" y="310733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丈夫</a:t>
            </a: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26321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/>
      <p:bldP spid="41" grpId="0" animBg="1"/>
      <p:bldP spid="42" grpId="0" animBg="1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39552" y="1275606"/>
            <a:ext cx="8280920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latinLnBrk="1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楚人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鬻盾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与矛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者，誉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之曰:“吾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盾之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坚，物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能陷也。”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又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其矛曰:“吾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矛之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利，于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物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无不陷也。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或曰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以子之矛陷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子之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盾，何如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?”其人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弗能应也。夫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不可陷之盾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与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无不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陷之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矛，不可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同世而立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99792" y="1053048"/>
            <a:ext cx="67130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</a:t>
            </a:r>
            <a:r>
              <a:rPr lang="en-US" sz="24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ù</a:t>
            </a:r>
            <a:r>
              <a:rPr lang="en-US" sz="24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24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16016" y="1062849"/>
            <a:ext cx="62368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4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24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</a:t>
            </a:r>
            <a:r>
              <a:rPr lang="en-US" sz="24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ù</a:t>
            </a:r>
            <a:r>
              <a:rPr lang="en-US" sz="24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24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45543" y="344001"/>
            <a:ext cx="2452915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latinLnBrk="1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自 相 矛 盾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5" name="云形 4"/>
          <p:cNvSpPr/>
          <p:nvPr/>
        </p:nvSpPr>
        <p:spPr>
          <a:xfrm>
            <a:off x="107505" y="54737"/>
            <a:ext cx="2232247" cy="100811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根据划分节奏读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30559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31035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528635" y="987574"/>
            <a:ext cx="8291837" cy="15327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600" b="1" dirty="0" smtClean="0">
                <a:latin typeface="宋体" pitchFamily="2" charset="-122"/>
                <a:ea typeface="宋体" pitchFamily="2" charset="-122"/>
              </a:rPr>
              <a:t>    我们之前学习文言文的方法，你还记得吗？</a:t>
            </a:r>
            <a:endParaRPr kumimoji="1"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24428" y="267494"/>
            <a:ext cx="243540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3275856" y="1942123"/>
            <a:ext cx="2061728" cy="648675"/>
          </a:xfrm>
          <a:custGeom>
            <a:avLst/>
            <a:gdLst>
              <a:gd name="connsiteX0" fmla="*/ 0 w 2436750"/>
              <a:gd name="connsiteY0" fmla="*/ 108115 h 648675"/>
              <a:gd name="connsiteX1" fmla="*/ 108115 w 2436750"/>
              <a:gd name="connsiteY1" fmla="*/ 0 h 648675"/>
              <a:gd name="connsiteX2" fmla="*/ 2328635 w 2436750"/>
              <a:gd name="connsiteY2" fmla="*/ 0 h 648675"/>
              <a:gd name="connsiteX3" fmla="*/ 2436750 w 2436750"/>
              <a:gd name="connsiteY3" fmla="*/ 108115 h 648675"/>
              <a:gd name="connsiteX4" fmla="*/ 2436750 w 2436750"/>
              <a:gd name="connsiteY4" fmla="*/ 540560 h 648675"/>
              <a:gd name="connsiteX5" fmla="*/ 2328635 w 2436750"/>
              <a:gd name="connsiteY5" fmla="*/ 648675 h 648675"/>
              <a:gd name="connsiteX6" fmla="*/ 108115 w 2436750"/>
              <a:gd name="connsiteY6" fmla="*/ 648675 h 648675"/>
              <a:gd name="connsiteX7" fmla="*/ 0 w 2436750"/>
              <a:gd name="connsiteY7" fmla="*/ 540560 h 648675"/>
              <a:gd name="connsiteX8" fmla="*/ 0 w 2436750"/>
              <a:gd name="connsiteY8" fmla="*/ 108115 h 64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6750" h="648675">
                <a:moveTo>
                  <a:pt x="0" y="108115"/>
                </a:moveTo>
                <a:cubicBezTo>
                  <a:pt x="0" y="48405"/>
                  <a:pt x="48405" y="0"/>
                  <a:pt x="108115" y="0"/>
                </a:cubicBezTo>
                <a:lnTo>
                  <a:pt x="2328635" y="0"/>
                </a:lnTo>
                <a:cubicBezTo>
                  <a:pt x="2388345" y="0"/>
                  <a:pt x="2436750" y="48405"/>
                  <a:pt x="2436750" y="108115"/>
                </a:cubicBezTo>
                <a:lnTo>
                  <a:pt x="2436750" y="540560"/>
                </a:lnTo>
                <a:cubicBezTo>
                  <a:pt x="2436750" y="600270"/>
                  <a:pt x="2388345" y="648675"/>
                  <a:pt x="2328635" y="648675"/>
                </a:cubicBezTo>
                <a:lnTo>
                  <a:pt x="108115" y="648675"/>
                </a:lnTo>
                <a:cubicBezTo>
                  <a:pt x="48405" y="648675"/>
                  <a:pt x="0" y="600270"/>
                  <a:pt x="0" y="540560"/>
                </a:cubicBezTo>
                <a:lnTo>
                  <a:pt x="0" y="10811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106" tIns="77386" rIns="123106" bIns="77386" numCol="1" spcCol="1270" anchor="ctr" anchorCtr="0">
            <a:noAutofit/>
          </a:bodyPr>
          <a:lstStyle/>
          <a:p>
            <a:pPr lvl="0" algn="ctr" defTabSz="1066800" rtl="0">
              <a:spcBef>
                <a:spcPct val="0"/>
              </a:spcBef>
              <a:spcAft>
                <a:spcPct val="35000"/>
              </a:spcAft>
            </a:pPr>
            <a:r>
              <a:rPr kumimoji="1" lang="zh-CN" sz="3200" b="1" kern="1200" dirty="0" smtClean="0"/>
              <a:t>结合注释</a:t>
            </a:r>
            <a:endParaRPr lang="zh-CN" sz="3200" kern="1200" dirty="0"/>
          </a:p>
        </p:txBody>
      </p:sp>
      <p:sp>
        <p:nvSpPr>
          <p:cNvPr id="9" name="任意多边形 8"/>
          <p:cNvSpPr/>
          <p:nvPr/>
        </p:nvSpPr>
        <p:spPr>
          <a:xfrm>
            <a:off x="5751438" y="1927761"/>
            <a:ext cx="2061728" cy="648675"/>
          </a:xfrm>
          <a:custGeom>
            <a:avLst/>
            <a:gdLst>
              <a:gd name="connsiteX0" fmla="*/ 0 w 2436750"/>
              <a:gd name="connsiteY0" fmla="*/ 108115 h 648675"/>
              <a:gd name="connsiteX1" fmla="*/ 108115 w 2436750"/>
              <a:gd name="connsiteY1" fmla="*/ 0 h 648675"/>
              <a:gd name="connsiteX2" fmla="*/ 2328635 w 2436750"/>
              <a:gd name="connsiteY2" fmla="*/ 0 h 648675"/>
              <a:gd name="connsiteX3" fmla="*/ 2436750 w 2436750"/>
              <a:gd name="connsiteY3" fmla="*/ 108115 h 648675"/>
              <a:gd name="connsiteX4" fmla="*/ 2436750 w 2436750"/>
              <a:gd name="connsiteY4" fmla="*/ 540560 h 648675"/>
              <a:gd name="connsiteX5" fmla="*/ 2328635 w 2436750"/>
              <a:gd name="connsiteY5" fmla="*/ 648675 h 648675"/>
              <a:gd name="connsiteX6" fmla="*/ 108115 w 2436750"/>
              <a:gd name="connsiteY6" fmla="*/ 648675 h 648675"/>
              <a:gd name="connsiteX7" fmla="*/ 0 w 2436750"/>
              <a:gd name="connsiteY7" fmla="*/ 540560 h 648675"/>
              <a:gd name="connsiteX8" fmla="*/ 0 w 2436750"/>
              <a:gd name="connsiteY8" fmla="*/ 108115 h 64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6750" h="648675">
                <a:moveTo>
                  <a:pt x="0" y="108115"/>
                </a:moveTo>
                <a:cubicBezTo>
                  <a:pt x="0" y="48405"/>
                  <a:pt x="48405" y="0"/>
                  <a:pt x="108115" y="0"/>
                </a:cubicBezTo>
                <a:lnTo>
                  <a:pt x="2328635" y="0"/>
                </a:lnTo>
                <a:cubicBezTo>
                  <a:pt x="2388345" y="0"/>
                  <a:pt x="2436750" y="48405"/>
                  <a:pt x="2436750" y="108115"/>
                </a:cubicBezTo>
                <a:lnTo>
                  <a:pt x="2436750" y="540560"/>
                </a:lnTo>
                <a:cubicBezTo>
                  <a:pt x="2436750" y="600270"/>
                  <a:pt x="2388345" y="648675"/>
                  <a:pt x="2328635" y="648675"/>
                </a:cubicBezTo>
                <a:lnTo>
                  <a:pt x="108115" y="648675"/>
                </a:lnTo>
                <a:cubicBezTo>
                  <a:pt x="48405" y="648675"/>
                  <a:pt x="0" y="600270"/>
                  <a:pt x="0" y="540560"/>
                </a:cubicBezTo>
                <a:lnTo>
                  <a:pt x="0" y="10811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106" tIns="77386" rIns="123106" bIns="77386" numCol="1" spcCol="1270" anchor="ctr" anchorCtr="0">
            <a:noAutofit/>
          </a:bodyPr>
          <a:lstStyle/>
          <a:p>
            <a:pPr lvl="0" algn="ctr" defTabSz="1066800" rtl="0">
              <a:spcBef>
                <a:spcPct val="0"/>
              </a:spcBef>
              <a:spcAft>
                <a:spcPct val="35000"/>
              </a:spcAft>
            </a:pPr>
            <a:r>
              <a:rPr kumimoji="1" lang="zh-CN" sz="3200" b="1" kern="1200" smtClean="0"/>
              <a:t>反复朗读</a:t>
            </a:r>
            <a:endParaRPr lang="zh-CN" sz="3200" kern="1200"/>
          </a:p>
        </p:txBody>
      </p:sp>
      <p:sp>
        <p:nvSpPr>
          <p:cNvPr id="11" name="任意多边形 10"/>
          <p:cNvSpPr/>
          <p:nvPr/>
        </p:nvSpPr>
        <p:spPr>
          <a:xfrm>
            <a:off x="3275856" y="2873499"/>
            <a:ext cx="4537310" cy="648675"/>
          </a:xfrm>
          <a:custGeom>
            <a:avLst/>
            <a:gdLst>
              <a:gd name="connsiteX0" fmla="*/ 0 w 2436750"/>
              <a:gd name="connsiteY0" fmla="*/ 108115 h 648675"/>
              <a:gd name="connsiteX1" fmla="*/ 108115 w 2436750"/>
              <a:gd name="connsiteY1" fmla="*/ 0 h 648675"/>
              <a:gd name="connsiteX2" fmla="*/ 2328635 w 2436750"/>
              <a:gd name="connsiteY2" fmla="*/ 0 h 648675"/>
              <a:gd name="connsiteX3" fmla="*/ 2436750 w 2436750"/>
              <a:gd name="connsiteY3" fmla="*/ 108115 h 648675"/>
              <a:gd name="connsiteX4" fmla="*/ 2436750 w 2436750"/>
              <a:gd name="connsiteY4" fmla="*/ 540560 h 648675"/>
              <a:gd name="connsiteX5" fmla="*/ 2328635 w 2436750"/>
              <a:gd name="connsiteY5" fmla="*/ 648675 h 648675"/>
              <a:gd name="connsiteX6" fmla="*/ 108115 w 2436750"/>
              <a:gd name="connsiteY6" fmla="*/ 648675 h 648675"/>
              <a:gd name="connsiteX7" fmla="*/ 0 w 2436750"/>
              <a:gd name="connsiteY7" fmla="*/ 540560 h 648675"/>
              <a:gd name="connsiteX8" fmla="*/ 0 w 2436750"/>
              <a:gd name="connsiteY8" fmla="*/ 108115 h 64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6750" h="648675">
                <a:moveTo>
                  <a:pt x="0" y="108115"/>
                </a:moveTo>
                <a:cubicBezTo>
                  <a:pt x="0" y="48405"/>
                  <a:pt x="48405" y="0"/>
                  <a:pt x="108115" y="0"/>
                </a:cubicBezTo>
                <a:lnTo>
                  <a:pt x="2328635" y="0"/>
                </a:lnTo>
                <a:cubicBezTo>
                  <a:pt x="2388345" y="0"/>
                  <a:pt x="2436750" y="48405"/>
                  <a:pt x="2436750" y="108115"/>
                </a:cubicBezTo>
                <a:lnTo>
                  <a:pt x="2436750" y="540560"/>
                </a:lnTo>
                <a:cubicBezTo>
                  <a:pt x="2436750" y="600270"/>
                  <a:pt x="2388345" y="648675"/>
                  <a:pt x="2328635" y="648675"/>
                </a:cubicBezTo>
                <a:lnTo>
                  <a:pt x="108115" y="648675"/>
                </a:lnTo>
                <a:cubicBezTo>
                  <a:pt x="48405" y="648675"/>
                  <a:pt x="0" y="600270"/>
                  <a:pt x="0" y="540560"/>
                </a:cubicBezTo>
                <a:lnTo>
                  <a:pt x="0" y="10811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106" tIns="77386" rIns="123106" bIns="77386" numCol="1" spcCol="1270" anchor="ctr" anchorCtr="0">
            <a:noAutofit/>
          </a:bodyPr>
          <a:lstStyle/>
          <a:p>
            <a:pPr lvl="0" algn="ctr" defTabSz="1066800" rtl="0">
              <a:spcBef>
                <a:spcPct val="0"/>
              </a:spcBef>
              <a:spcAft>
                <a:spcPct val="35000"/>
              </a:spcAft>
            </a:pPr>
            <a:r>
              <a:rPr kumimoji="1" lang="zh-CN" sz="3200" b="1" kern="1200" dirty="0" smtClean="0"/>
              <a:t>联系上下文</a:t>
            </a:r>
            <a:r>
              <a:rPr kumimoji="1" lang="en-US" altLang="zh-CN" sz="3200" b="1" kern="1200" dirty="0" smtClean="0"/>
              <a:t>……</a:t>
            </a:r>
            <a:endParaRPr lang="zh-CN" sz="3200" kern="1200" dirty="0"/>
          </a:p>
        </p:txBody>
      </p:sp>
      <p:sp>
        <p:nvSpPr>
          <p:cNvPr id="14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472212" y="3795886"/>
            <a:ext cx="827625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solidFill>
                  <a:schemeClr val="tx1"/>
                </a:solidFill>
                <a:latin typeface="+mn-ea"/>
                <a:ea typeface="宋体" charset="-122"/>
              </a:rPr>
              <a:t>你能用学过的方法来理解课文的内容吗？</a:t>
            </a:r>
            <a:endParaRPr kumimoji="1" lang="zh-CN" altLang="en-US" sz="3600" b="1" dirty="0">
              <a:solidFill>
                <a:schemeClr val="tx1"/>
              </a:solidFill>
              <a:latin typeface="+mn-ea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710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1392974" y="1232053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吾盾之</a:t>
            </a:r>
            <a:r>
              <a:rPr lang="zh-CN" altLang="en-US" sz="40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坚</a:t>
            </a:r>
            <a:endParaRPr lang="zh-CN" altLang="en-US" sz="40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267494"/>
            <a:ext cx="4753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charset="-122"/>
              </a:rPr>
              <a:t>理解加点字的意思</a:t>
            </a:r>
            <a:endParaRPr kumimoji="1" lang="zh-CN" altLang="en-US" sz="3600" b="1" dirty="0">
              <a:latin typeface="+mn-ea"/>
              <a:ea typeface="宋体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0162" y="2066300"/>
            <a:ext cx="3272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其人弗能</a:t>
            </a:r>
            <a:r>
              <a:rPr lang="zh-CN" altLang="en-US" sz="40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应</a:t>
            </a:r>
            <a:r>
              <a:rPr lang="zh-CN" altLang="en-US" sz="40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也</a:t>
            </a:r>
            <a:endParaRPr lang="zh-CN" altLang="en-US" sz="4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377306" y="2798227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吾盾之</a:t>
            </a:r>
            <a:r>
              <a:rPr lang="zh-CN" altLang="en-US" sz="40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利</a:t>
            </a:r>
            <a:endParaRPr lang="zh-CN" altLang="en-US" sz="40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203848" y="1885933"/>
            <a:ext cx="108012" cy="108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48"/>
          <p:cNvSpPr txBox="1"/>
          <p:nvPr/>
        </p:nvSpPr>
        <p:spPr>
          <a:xfrm>
            <a:off x="4881384" y="1010386"/>
            <a:ext cx="2322434" cy="707886"/>
          </a:xfrm>
          <a:prstGeom prst="borderCallout2">
            <a:avLst>
              <a:gd name="adj1" fmla="val 18750"/>
              <a:gd name="adj2" fmla="val -2105"/>
              <a:gd name="adj3" fmla="val 18750"/>
              <a:gd name="adj4" fmla="val -16667"/>
              <a:gd name="adj5" fmla="val 70226"/>
              <a:gd name="adj6" fmla="val -5703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坚：坚固</a:t>
            </a:r>
            <a:endParaRPr lang="zh-CN" altLang="en-US" sz="40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07904" y="2683930"/>
            <a:ext cx="108012" cy="108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48"/>
          <p:cNvSpPr txBox="1"/>
          <p:nvPr/>
        </p:nvSpPr>
        <p:spPr>
          <a:xfrm>
            <a:off x="4932040" y="1850276"/>
            <a:ext cx="2242922" cy="707886"/>
          </a:xfrm>
          <a:prstGeom prst="borderCallout2">
            <a:avLst>
              <a:gd name="adj1" fmla="val 17045"/>
              <a:gd name="adj2" fmla="val -2672"/>
              <a:gd name="adj3" fmla="val 15289"/>
              <a:gd name="adj4" fmla="val -20384"/>
              <a:gd name="adj5" fmla="val 51365"/>
              <a:gd name="adj6" fmla="val -487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应：应答</a:t>
            </a:r>
            <a:endParaRPr lang="zh-CN" altLang="en-US" sz="40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219304" y="3398101"/>
            <a:ext cx="108012" cy="108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4960896" y="2744221"/>
            <a:ext cx="2242922" cy="707886"/>
          </a:xfrm>
          <a:prstGeom prst="borderCallout2">
            <a:avLst>
              <a:gd name="adj1" fmla="val 17045"/>
              <a:gd name="adj2" fmla="val -2672"/>
              <a:gd name="adj3" fmla="val 15289"/>
              <a:gd name="adj4" fmla="val -20384"/>
              <a:gd name="adj5" fmla="val 65605"/>
              <a:gd name="adj6" fmla="val -644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利：锋利</a:t>
            </a:r>
            <a:endParaRPr lang="zh-CN" altLang="en-US" sz="40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877022" y="995304"/>
            <a:ext cx="1314322" cy="2501931"/>
          </a:xfrm>
          <a:prstGeom prst="roundRect">
            <a:avLst/>
          </a:prstGeom>
          <a:grpFill/>
          <a:ln>
            <a:solidFill>
              <a:schemeClr val="tx1"/>
            </a:solidFill>
            <a:prstDash val="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6"/>
          <p:cNvSpPr txBox="1"/>
          <p:nvPr/>
        </p:nvSpPr>
        <p:spPr>
          <a:xfrm>
            <a:off x="755576" y="3650129"/>
            <a:ext cx="7632848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algn="ctr">
              <a:defRPr sz="32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zh-CN" altLang="en-US" dirty="0" smtClean="0">
                <a:ln w="9525">
                  <a:noFill/>
                  <a:prstDash val="solid"/>
                </a:ln>
                <a:latin typeface="宋体" panose="02010600030101010101" pitchFamily="2" charset="-122"/>
                <a:ea typeface="宋体" panose="02010600030101010101" pitchFamily="2" charset="-122"/>
              </a:rPr>
              <a:t>    小结：文言文中的一些单音节词可以用现代汉语中的双音节词来解释</a:t>
            </a:r>
            <a:r>
              <a:rPr lang="zh-CN" altLang="en-US" dirty="0">
                <a:ln w="9525">
                  <a:noFill/>
                  <a:prstDash val="solid"/>
                </a:ln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5155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04" y="3507854"/>
            <a:ext cx="6481074" cy="10963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12828" y="1203598"/>
            <a:ext cx="468140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卖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文本框 99"/>
          <p:cNvSpPr txBox="1"/>
          <p:nvPr/>
        </p:nvSpPr>
        <p:spPr>
          <a:xfrm>
            <a:off x="309014" y="1583369"/>
            <a:ext cx="8223425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1200" fontAlgn="auto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楚人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有鬻盾与矛者,誉之曰:“吾盾之坚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,物莫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能陷也。”又誉其矛曰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吾矛之利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于物无不陷也。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165043" y="1779685"/>
            <a:ext cx="406400" cy="393377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592463" y="1792114"/>
            <a:ext cx="406400" cy="393377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816948" y="1788939"/>
            <a:ext cx="406400" cy="393377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76486" y="2418871"/>
            <a:ext cx="406400" cy="393377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563888" y="1219572"/>
            <a:ext cx="494046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人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文本框 8"/>
          <p:cNvSpPr txBox="1"/>
          <p:nvPr/>
        </p:nvSpPr>
        <p:spPr>
          <a:xfrm>
            <a:off x="6660232" y="1215943"/>
            <a:ext cx="803425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ym typeface="+mn-ea"/>
              </a:rPr>
              <a:t>坚固</a:t>
            </a:r>
            <a:endParaRPr lang="zh-CN" altLang="en-US" dirty="0"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1520" y="2914518"/>
            <a:ext cx="864096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latin typeface="宋体" pitchFamily="2" charset="-122"/>
                <a:ea typeface="宋体" pitchFamily="2" charset="-122"/>
              </a:rPr>
              <a:t>刺破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56660" y="2945797"/>
            <a:ext cx="1731564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锋利、锐利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195555" y="2429518"/>
            <a:ext cx="447040" cy="393377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6"/>
          <p:cNvSpPr txBox="1"/>
          <p:nvPr/>
        </p:nvSpPr>
        <p:spPr>
          <a:xfrm>
            <a:off x="4067944" y="1919264"/>
            <a:ext cx="518569" cy="6524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28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·</a:t>
            </a:r>
            <a:endParaRPr kumimoji="1" lang="zh-CN" altLang="en-US" sz="28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文本框 6"/>
          <p:cNvSpPr txBox="1"/>
          <p:nvPr/>
        </p:nvSpPr>
        <p:spPr>
          <a:xfrm>
            <a:off x="1187624" y="3431432"/>
            <a:ext cx="6336693" cy="6524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上文：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楚国有一个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卖盾牌和长矛的人。</a:t>
            </a:r>
            <a:endParaRPr kumimoji="1"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115616" y="2225372"/>
            <a:ext cx="298332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4" idx="3"/>
          </p:cNvCxnSpPr>
          <p:nvPr/>
        </p:nvCxnSpPr>
        <p:spPr>
          <a:xfrm>
            <a:off x="5796136" y="2225372"/>
            <a:ext cx="273630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56640" y="2848325"/>
            <a:ext cx="119102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6"/>
          <p:cNvSpPr txBox="1"/>
          <p:nvPr/>
        </p:nvSpPr>
        <p:spPr>
          <a:xfrm>
            <a:off x="1187624" y="4007496"/>
            <a:ext cx="7776864" cy="6524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下文：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我的盾牌坚固得什么东西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都无法刺破。</a:t>
            </a:r>
            <a:endParaRPr kumimoji="1"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706692" y="1782155"/>
            <a:ext cx="406400" cy="393377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6"/>
          <p:cNvSpPr txBox="1"/>
          <p:nvPr/>
        </p:nvSpPr>
        <p:spPr>
          <a:xfrm>
            <a:off x="7524328" y="1208643"/>
            <a:ext cx="1422184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ym typeface="+mn-ea"/>
              </a:rPr>
              <a:t>没有什么</a:t>
            </a:r>
            <a:endParaRPr lang="zh-CN" altLang="en-US" dirty="0"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39952" y="1209564"/>
            <a:ext cx="803425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83922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宋体" pitchFamily="2" charset="-122"/>
                <a:ea typeface="宋体" pitchFamily="2" charset="-122"/>
              </a:rPr>
              <a:t>称赞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8" name="文本框 6"/>
          <p:cNvSpPr txBox="1"/>
          <p:nvPr/>
        </p:nvSpPr>
        <p:spPr>
          <a:xfrm>
            <a:off x="1404392" y="331718"/>
            <a:ext cx="636424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>
              <a:defRPr sz="3200" b="1" cap="none" spc="0">
                <a:ln w="9525">
                  <a:noFill/>
                  <a:prstDash val="solid"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联系上下文，猜测加点字的意思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71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16" grpId="0"/>
      <p:bldP spid="20" grpId="0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11560" y="1416017"/>
            <a:ext cx="7776864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或曰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:“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以子之矛陷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子之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盾，何如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?”其人弗能应也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文本框 6"/>
          <p:cNvSpPr txBox="1"/>
          <p:nvPr/>
        </p:nvSpPr>
        <p:spPr>
          <a:xfrm>
            <a:off x="7761838" y="1738870"/>
            <a:ext cx="518569" cy="6524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28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·</a:t>
            </a:r>
            <a:endParaRPr kumimoji="1" lang="zh-CN" altLang="en-US" sz="28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327448" y="2075151"/>
            <a:ext cx="56886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6"/>
          <p:cNvSpPr txBox="1"/>
          <p:nvPr/>
        </p:nvSpPr>
        <p:spPr>
          <a:xfrm>
            <a:off x="611560" y="3087302"/>
            <a:ext cx="7560830" cy="1212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533400">
              <a:lnSpc>
                <a:spcPct val="130000"/>
              </a:lnSpc>
            </a:pP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上文</a:t>
            </a:r>
            <a:r>
              <a:rPr kumimoji="1" lang="zh-CN" altLang="en-US" sz="2800" b="1" dirty="0" smtClean="0">
                <a:latin typeface="宋体" pitchFamily="2" charset="-122"/>
                <a:ea typeface="宋体" pitchFamily="2" charset="-122"/>
              </a:rPr>
              <a:t>：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有的人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说：“用您的长矛刺您的盾牌，会怎么样呢？”</a:t>
            </a:r>
          </a:p>
        </p:txBody>
      </p:sp>
      <p:sp>
        <p:nvSpPr>
          <p:cNvPr id="27" name="矩形 26"/>
          <p:cNvSpPr/>
          <p:nvPr/>
        </p:nvSpPr>
        <p:spPr>
          <a:xfrm>
            <a:off x="8316416" y="1572386"/>
            <a:ext cx="494046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83922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不</a:t>
            </a:r>
          </a:p>
        </p:txBody>
      </p:sp>
      <p:sp>
        <p:nvSpPr>
          <p:cNvPr id="28" name="椭圆 27"/>
          <p:cNvSpPr/>
          <p:nvPr/>
        </p:nvSpPr>
        <p:spPr>
          <a:xfrm>
            <a:off x="5805661" y="1565609"/>
            <a:ext cx="870541" cy="471488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350690" y="1556084"/>
            <a:ext cx="459740" cy="471488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2627784" y="1565609"/>
            <a:ext cx="459740" cy="471488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48295" y="999070"/>
            <a:ext cx="1112805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有的人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627784" y="999070"/>
            <a:ext cx="494046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用</a:t>
            </a:r>
          </a:p>
        </p:txBody>
      </p:sp>
      <p:sp>
        <p:nvSpPr>
          <p:cNvPr id="33" name="矩形 32"/>
          <p:cNvSpPr/>
          <p:nvPr/>
        </p:nvSpPr>
        <p:spPr>
          <a:xfrm>
            <a:off x="6012160" y="1008326"/>
            <a:ext cx="1149006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怎么样</a:t>
            </a:r>
          </a:p>
        </p:txBody>
      </p:sp>
      <p:sp>
        <p:nvSpPr>
          <p:cNvPr id="14" name="文本框 6"/>
          <p:cNvSpPr txBox="1"/>
          <p:nvPr/>
        </p:nvSpPr>
        <p:spPr>
          <a:xfrm>
            <a:off x="1404392" y="331718"/>
            <a:ext cx="636424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>
              <a:defRPr sz="3200" b="1" cap="none" spc="0">
                <a:ln w="9525">
                  <a:noFill/>
                  <a:prstDash val="solid"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联系上下文，猜测加点字的意思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602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5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26852" y="1705056"/>
            <a:ext cx="7776864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    夫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不可陷之盾与无不陷之矛，不可同世而立。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03948" y="1857910"/>
            <a:ext cx="459740" cy="458355"/>
          </a:xfrm>
          <a:prstGeom prst="ellipse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14884" y="1258492"/>
            <a:ext cx="3600400" cy="461665"/>
          </a:xfrm>
          <a:prstGeom prst="rect">
            <a:avLst/>
          </a:prstGeom>
          <a:solidFill>
            <a:srgbClr val="DDF6FF">
              <a:alpha val="83922"/>
            </a:srgb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放在句首，表示将发议论</a:t>
            </a:r>
          </a:p>
        </p:txBody>
      </p:sp>
      <p:sp>
        <p:nvSpPr>
          <p:cNvPr id="17" name="文本框 6"/>
          <p:cNvSpPr txBox="1"/>
          <p:nvPr/>
        </p:nvSpPr>
        <p:spPr>
          <a:xfrm>
            <a:off x="7655644" y="1940595"/>
            <a:ext cx="518569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32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·</a:t>
            </a:r>
            <a:endParaRPr kumimoji="1" lang="zh-CN" altLang="en-US" sz="32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298435" y="2364190"/>
            <a:ext cx="455700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6"/>
          <p:cNvSpPr txBox="1"/>
          <p:nvPr/>
        </p:nvSpPr>
        <p:spPr>
          <a:xfrm>
            <a:off x="833175" y="3075806"/>
            <a:ext cx="7560830" cy="6524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上文</a:t>
            </a:r>
            <a:r>
              <a:rPr kumimoji="1" lang="zh-CN" altLang="en-US" sz="2800" b="1" dirty="0" smtClean="0">
                <a:latin typeface="宋体" pitchFamily="2" charset="-122"/>
                <a:ea typeface="宋体" pitchFamily="2" charset="-122"/>
              </a:rPr>
              <a:t>：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刺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破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的盾牌和什么都能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刺破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的长矛。</a:t>
            </a:r>
            <a:endParaRPr kumimoji="1"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83636" y="1343200"/>
            <a:ext cx="803425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83922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存在</a:t>
            </a:r>
          </a:p>
        </p:txBody>
      </p:sp>
      <p:sp>
        <p:nvSpPr>
          <p:cNvPr id="11" name="文本框 6"/>
          <p:cNvSpPr txBox="1"/>
          <p:nvPr/>
        </p:nvSpPr>
        <p:spPr>
          <a:xfrm>
            <a:off x="1404392" y="331718"/>
            <a:ext cx="636424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>
              <a:defRPr sz="3200" b="1" cap="none" spc="0">
                <a:ln w="9525">
                  <a:noFill/>
                  <a:prstDash val="solid"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联系上下文，猜测加点字的意思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230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7" grpId="0"/>
      <p:bldP spid="25" grpId="0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83568" y="699542"/>
            <a:ext cx="7704856" cy="33732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kumimoji="1" sz="32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pPr algn="ctr"/>
            <a:r>
              <a:rPr lang="zh-CN" altLang="en-US" sz="3600" b="1" dirty="0" smtClean="0"/>
              <a:t>小   结</a:t>
            </a:r>
            <a:endParaRPr lang="en-US" altLang="zh-CN" sz="3600" b="1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b="1" dirty="0" smtClean="0">
                <a:latin typeface="宋体" pitchFamily="2" charset="-122"/>
                <a:ea typeface="宋体" pitchFamily="2" charset="-122"/>
              </a:rPr>
              <a:t>通过</a:t>
            </a:r>
            <a:r>
              <a:rPr lang="zh-CN" altLang="en-US" b="1" dirty="0">
                <a:latin typeface="宋体" pitchFamily="2" charset="-122"/>
                <a:ea typeface="宋体" pitchFamily="2" charset="-122"/>
              </a:rPr>
              <a:t>这节课的学习，我们不但熟读了课文，而且知道了文言文的意思，除了借助注释，还可以联系上下文去猜测词语的意思。</a:t>
            </a:r>
            <a:endParaRPr lang="zh-CN" altLang="en-US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552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08422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7947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849977" y="267494"/>
            <a:ext cx="225328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布置作业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75656" y="1972072"/>
            <a:ext cx="6480720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熟读课文。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35646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95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"/>
          <p:cNvSpPr txBox="1"/>
          <p:nvPr/>
        </p:nvSpPr>
        <p:spPr>
          <a:xfrm>
            <a:off x="107504" y="123478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1330177" y="1779662"/>
            <a:ext cx="6101718" cy="1323439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/>
            <a:r>
              <a:rPr lang="en-US" altLang="zh-CN" sz="8000" b="1" smtClean="0">
                <a:solidFill>
                  <a:schemeClr val="tx1"/>
                </a:solidFill>
                <a:effectLst>
                  <a:glow rad="50800">
                    <a:schemeClr val="bg1"/>
                  </a:glow>
                  <a:outerShdw blurRad="38100" dist="38100" dir="2700000" algn="tl">
                    <a:schemeClr val="bg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altLang="en-US" sz="8000" b="1" smtClean="0">
                <a:solidFill>
                  <a:schemeClr val="tx1"/>
                </a:solidFill>
                <a:effectLst>
                  <a:glow rad="50800">
                    <a:schemeClr val="bg1"/>
                  </a:glow>
                  <a:outerShdw blurRad="38100" dist="38100" dir="2700000" algn="tl">
                    <a:schemeClr val="bg1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自</a:t>
            </a:r>
            <a:r>
              <a:rPr lang="zh-CN" altLang="en-US" sz="8000" b="1" dirty="0" smtClean="0">
                <a:solidFill>
                  <a:schemeClr val="tx1"/>
                </a:solidFill>
                <a:effectLst>
                  <a:glow rad="50800">
                    <a:schemeClr val="bg1"/>
                  </a:glow>
                  <a:outerShdw blurRad="38100" dist="38100" dir="2700000" algn="tl">
                    <a:schemeClr val="bg1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相矛盾</a:t>
            </a:r>
            <a:endParaRPr lang="zh-CN" altLang="en-US" sz="8000" b="1" dirty="0">
              <a:solidFill>
                <a:schemeClr val="tx1"/>
              </a:solidFill>
              <a:effectLst>
                <a:glow rad="50800">
                  <a:schemeClr val="bg1"/>
                </a:glow>
                <a:outerShdw blurRad="38100" dist="38100" dir="2700000" algn="tl">
                  <a:schemeClr val="bg1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1259632" y="1914241"/>
            <a:ext cx="1235703" cy="1235345"/>
            <a:chOff x="1290795" y="876657"/>
            <a:chExt cx="1493989" cy="1493991"/>
          </a:xfrm>
        </p:grpSpPr>
        <p:pic>
          <p:nvPicPr>
            <p:cNvPr id="5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795" y="876657"/>
              <a:ext cx="1493989" cy="1493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6"/>
            <p:cNvSpPr txBox="1">
              <a:spLocks noChangeArrowheads="1"/>
            </p:cNvSpPr>
            <p:nvPr/>
          </p:nvSpPr>
          <p:spPr bwMode="auto">
            <a:xfrm>
              <a:off x="1436287" y="887089"/>
              <a:ext cx="1161286" cy="1339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15</a:t>
              </a:r>
              <a:endParaRPr kumimoji="1" lang="zh-CN" altLang="en-US" sz="72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7" name="文本框 15"/>
          <p:cNvSpPr>
            <a:spLocks noChangeArrowheads="1"/>
          </p:cNvSpPr>
          <p:nvPr/>
        </p:nvSpPr>
        <p:spPr bwMode="auto">
          <a:xfrm>
            <a:off x="6220271" y="3584853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1" name="iconfont-1191-870150"/>
          <p:cNvSpPr>
            <a:spLocks noChangeAspect="1"/>
          </p:cNvSpPr>
          <p:nvPr/>
        </p:nvSpPr>
        <p:spPr bwMode="auto">
          <a:xfrm>
            <a:off x="8744396" y="377059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iconfont-1191-870150"/>
          <p:cNvSpPr>
            <a:spLocks noChangeAspect="1"/>
          </p:cNvSpPr>
          <p:nvPr/>
        </p:nvSpPr>
        <p:spPr bwMode="auto">
          <a:xfrm rot="10800000">
            <a:off x="6220271" y="377059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291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>
            <a:hlinkClick r:id="rId4" action="ppaction://hlinkfile"/>
          </p:cNvPr>
          <p:cNvSpPr txBox="1"/>
          <p:nvPr/>
        </p:nvSpPr>
        <p:spPr>
          <a:xfrm>
            <a:off x="837481" y="339502"/>
            <a:ext cx="255018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123728" y="1411527"/>
            <a:ext cx="5083466" cy="1808295"/>
            <a:chOff x="2737269" y="271436"/>
            <a:chExt cx="5083466" cy="1808295"/>
          </a:xfrm>
        </p:grpSpPr>
        <p:pic>
          <p:nvPicPr>
            <p:cNvPr id="6" name="Picture 8" descr="C:\Users\Administrator\Downloads\图片2(1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8516" y="946569"/>
              <a:ext cx="702219" cy="1133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圆角矩形标注 6"/>
            <p:cNvSpPr/>
            <p:nvPr/>
          </p:nvSpPr>
          <p:spPr>
            <a:xfrm>
              <a:off x="2737269" y="271436"/>
              <a:ext cx="4032448" cy="1608030"/>
            </a:xfrm>
            <a:prstGeom prst="wedgeRoundRectCallout">
              <a:avLst>
                <a:gd name="adj1" fmla="val 55959"/>
                <a:gd name="adj2" fmla="val 19270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accent2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你能背诵课文吗？</a:t>
              </a:r>
              <a:endParaRPr 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97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11560" y="3441655"/>
            <a:ext cx="7704855" cy="1388568"/>
            <a:chOff x="611560" y="3225631"/>
            <a:chExt cx="7704855" cy="1388568"/>
          </a:xfrm>
        </p:grpSpPr>
        <p:sp>
          <p:nvSpPr>
            <p:cNvPr id="14" name="矩形 13"/>
            <p:cNvSpPr/>
            <p:nvPr/>
          </p:nvSpPr>
          <p:spPr>
            <a:xfrm>
              <a:off x="1982294" y="3225631"/>
              <a:ext cx="6334121" cy="70577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1560" y="3966127"/>
              <a:ext cx="1370735" cy="648072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39552" y="1560676"/>
            <a:ext cx="7704856" cy="2531898"/>
            <a:chOff x="611560" y="1419622"/>
            <a:chExt cx="7704856" cy="2531898"/>
          </a:xfrm>
        </p:grpSpPr>
        <p:sp>
          <p:nvSpPr>
            <p:cNvPr id="8" name="矩形 7"/>
            <p:cNvSpPr/>
            <p:nvPr/>
          </p:nvSpPr>
          <p:spPr>
            <a:xfrm>
              <a:off x="1331640" y="1419622"/>
              <a:ext cx="6984776" cy="50405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4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11560" y="1923678"/>
              <a:ext cx="7704856" cy="576064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4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11560" y="2499742"/>
              <a:ext cx="7704856" cy="72588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4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11560" y="3225631"/>
              <a:ext cx="1368152" cy="72588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4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99"/>
          <p:cNvSpPr txBox="1"/>
          <p:nvPr/>
        </p:nvSpPr>
        <p:spPr>
          <a:xfrm>
            <a:off x="539552" y="1491630"/>
            <a:ext cx="7920880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latinLnBrk="1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楚人有鬻盾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与矛者,誉之曰:“吾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盾之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,物莫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能陷也。”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又誉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其矛曰:“吾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矛之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利,于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物无不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陷也。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或曰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以子之矛陷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子之盾,何如?”其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人弗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能应也。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夫不可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陷之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盾与无不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陷之矛，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不可同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世而立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57922" y="3579862"/>
            <a:ext cx="437814" cy="523220"/>
            <a:chOff x="1685914" y="3363838"/>
            <a:chExt cx="437814" cy="523220"/>
          </a:xfrm>
        </p:grpSpPr>
        <p:sp>
          <p:nvSpPr>
            <p:cNvPr id="5" name="矩形 4"/>
            <p:cNvSpPr/>
            <p:nvPr/>
          </p:nvSpPr>
          <p:spPr>
            <a:xfrm>
              <a:off x="1685914" y="3363838"/>
              <a:ext cx="36580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/</a:t>
              </a:r>
              <a:endParaRPr lang="zh-CN" altLang="en-US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1757922" y="3363838"/>
              <a:ext cx="36580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/</a:t>
              </a:r>
              <a:endParaRPr lang="zh-CN" altLang="en-US" dirty="0"/>
            </a:p>
          </p:txBody>
        </p:sp>
      </p:grpSp>
      <p:sp>
        <p:nvSpPr>
          <p:cNvPr id="13" name="线形标注 2 12"/>
          <p:cNvSpPr/>
          <p:nvPr/>
        </p:nvSpPr>
        <p:spPr>
          <a:xfrm>
            <a:off x="1043608" y="930961"/>
            <a:ext cx="3096344" cy="648072"/>
          </a:xfrm>
          <a:prstGeom prst="borderCallout2">
            <a:avLst>
              <a:gd name="adj1" fmla="val 21490"/>
              <a:gd name="adj2" fmla="val -18"/>
              <a:gd name="adj3" fmla="val 18750"/>
              <a:gd name="adj4" fmla="val -16667"/>
              <a:gd name="adj5" fmla="val 133609"/>
              <a:gd name="adj6" fmla="val -12504"/>
            </a:avLst>
          </a:prstGeom>
          <a:grpFill/>
          <a:ln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</a:rPr>
              <a:t>讲述故事内容</a:t>
            </a:r>
          </a:p>
        </p:txBody>
      </p:sp>
      <p:sp>
        <p:nvSpPr>
          <p:cNvPr id="17" name="线形标注 2 16"/>
          <p:cNvSpPr/>
          <p:nvPr/>
        </p:nvSpPr>
        <p:spPr>
          <a:xfrm>
            <a:off x="3995936" y="4371950"/>
            <a:ext cx="3456384" cy="648072"/>
          </a:xfrm>
          <a:prstGeom prst="borderCallout2">
            <a:avLst>
              <a:gd name="adj1" fmla="val 20120"/>
              <a:gd name="adj2" fmla="val -114"/>
              <a:gd name="adj3" fmla="val 18750"/>
              <a:gd name="adj4" fmla="val -16667"/>
              <a:gd name="adj5" fmla="val -36372"/>
              <a:gd name="adj6" fmla="val -25419"/>
            </a:avLst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0070C0"/>
                </a:solidFill>
              </a:rPr>
              <a:t>对事情发表言论</a:t>
            </a:r>
            <a:endParaRPr lang="zh-CN" altLang="en-US" sz="3200" dirty="0">
              <a:solidFill>
                <a:srgbClr val="0070C0"/>
              </a:solidFill>
            </a:endParaRPr>
          </a:p>
        </p:txBody>
      </p:sp>
      <p:pic>
        <p:nvPicPr>
          <p:cNvPr id="20" name="Picture 8" descr="C:\Users\Administrator\Downloads\图片2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88416"/>
            <a:ext cx="642612" cy="113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圆角矩形标注 20"/>
          <p:cNvSpPr/>
          <p:nvPr/>
        </p:nvSpPr>
        <p:spPr>
          <a:xfrm>
            <a:off x="4283968" y="123478"/>
            <a:ext cx="3708412" cy="1224136"/>
          </a:xfrm>
          <a:prstGeom prst="wedgeRoundRectCallout">
            <a:avLst>
              <a:gd name="adj1" fmla="val 57635"/>
              <a:gd name="adj2" fmla="val 26522"/>
              <a:gd name="adj3" fmla="val 16667"/>
            </a:avLst>
          </a:prstGeom>
          <a:solidFill>
            <a:schemeClr val="bg1"/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课文一共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句话，可以分成几个部分？</a:t>
            </a:r>
            <a:endParaRPr 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495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763688" y="783744"/>
            <a:ext cx="6408712" cy="646331"/>
          </a:xfrm>
          <a:prstGeom prst="rect">
            <a:avLst/>
          </a:prstGeom>
          <a:effectLst>
            <a:outerShdw blurRad="63500" algn="ctr" rotWithShape="0">
              <a:schemeClr val="accent3">
                <a:lumMod val="20000"/>
                <a:lumOff val="8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用自己的话讲讲这个故事吧！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94936" y="1419622"/>
            <a:ext cx="8769552" cy="2601685"/>
            <a:chOff x="429475" y="190253"/>
            <a:chExt cx="8769552" cy="2601685"/>
          </a:xfrm>
        </p:grpSpPr>
        <p:sp>
          <p:nvSpPr>
            <p:cNvPr id="11" name="圆角矩形 10"/>
            <p:cNvSpPr/>
            <p:nvPr/>
          </p:nvSpPr>
          <p:spPr>
            <a:xfrm>
              <a:off x="429475" y="190253"/>
              <a:ext cx="8769552" cy="2601685"/>
            </a:xfrm>
            <a:prstGeom prst="roundRect">
              <a:avLst>
                <a:gd name="adj" fmla="val 6626"/>
              </a:avLst>
            </a:prstGeom>
            <a:solidFill>
              <a:schemeClr val="bg1"/>
            </a:solidFill>
            <a:ln w="9525">
              <a:solidFill>
                <a:schemeClr val="accent2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689383" y="321211"/>
              <a:ext cx="8136904" cy="2365168"/>
            </a:xfrm>
            <a:prstGeom prst="roundRect">
              <a:avLst>
                <a:gd name="adj" fmla="val 6626"/>
              </a:avLst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楚国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有一个卖矛与盾的人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他一边夸耀自己的盾牌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坚不可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破，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边又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夸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耀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自己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的矛无坚不摧，有个围观的人问他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若是用你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的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矛攻击你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的盾会怎么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样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？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结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果他无言以对。坚不可破的盾和无坚不摧的矛，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是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不可能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同时存在的。</a:t>
              </a:r>
            </a:p>
          </p:txBody>
        </p:sp>
      </p:grpSp>
      <p:pic>
        <p:nvPicPr>
          <p:cNvPr id="12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301188"/>
            <a:ext cx="1152128" cy="115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059582"/>
            <a:ext cx="7560840" cy="1624484"/>
          </a:xfrm>
          <a:prstGeom prst="rect">
            <a:avLst/>
          </a:prstGeom>
          <a:effectLst>
            <a:outerShdw blurRad="63500" algn="ctr" rotWithShape="0">
              <a:schemeClr val="accent3">
                <a:lumMod val="20000"/>
                <a:lumOff val="8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你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能找一找楚人是怎样夸耀自己的矛和盾的句子吗？读一读吧！</a:t>
            </a: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99742"/>
            <a:ext cx="186928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2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97047" y="555526"/>
            <a:ext cx="8223425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1200" fontAlgn="auto"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楚人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有鬻盾与矛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者，誉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之曰:“吾盾之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坚，物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莫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能陷也。”又誉其矛曰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吾矛之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利，于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物无不陷也。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51719" y="3075806"/>
            <a:ext cx="6480720" cy="1372683"/>
          </a:xfrm>
          <a:prstGeom prst="wedgeRectCallout">
            <a:avLst>
              <a:gd name="adj1" fmla="val -52496"/>
              <a:gd name="adj2" fmla="val -2352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你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能想象那个人当时的神态和说话的语气吗？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12" y="2951325"/>
            <a:ext cx="1619107" cy="162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52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23207"/>
            <a:ext cx="1619107" cy="162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2" y="574918"/>
            <a:ext cx="6110713" cy="4320000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椭圆形标注 2"/>
          <p:cNvSpPr/>
          <p:nvPr/>
        </p:nvSpPr>
        <p:spPr>
          <a:xfrm>
            <a:off x="5224339" y="2499742"/>
            <a:ext cx="3919661" cy="1152128"/>
          </a:xfrm>
          <a:prstGeom prst="wedgeEllipseCallout">
            <a:avLst>
              <a:gd name="adj1" fmla="val -25259"/>
              <a:gd name="adj2" fmla="val -91852"/>
            </a:avLst>
          </a:prstGeom>
          <a:solidFill>
            <a:srgbClr val="FFF5E5"/>
          </a:solidFill>
          <a:ln w="635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吾矛之利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endParaRPr lang="en-US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于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物无不陷也。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99"/>
          <p:cNvSpPr txBox="1"/>
          <p:nvPr/>
        </p:nvSpPr>
        <p:spPr>
          <a:xfrm>
            <a:off x="831032" y="181275"/>
            <a:ext cx="3237148" cy="1131590"/>
          </a:xfrm>
          <a:prstGeom prst="wedgeEllipseCallout">
            <a:avLst>
              <a:gd name="adj1" fmla="val 87460"/>
              <a:gd name="adj2" fmla="val 85107"/>
            </a:avLst>
          </a:prstGeom>
          <a:solidFill>
            <a:srgbClr val="FFF5E5"/>
          </a:solidFill>
          <a:ln w="635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吾盾之坚,物莫能陷也。</a:t>
            </a:r>
          </a:p>
        </p:txBody>
      </p:sp>
      <p:sp>
        <p:nvSpPr>
          <p:cNvPr id="5" name="云形 4"/>
          <p:cNvSpPr/>
          <p:nvPr/>
        </p:nvSpPr>
        <p:spPr>
          <a:xfrm>
            <a:off x="6084168" y="574918"/>
            <a:ext cx="2664296" cy="1159934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洋洋得意，自吹自擂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618" y="3594117"/>
            <a:ext cx="3866644" cy="1281889"/>
          </a:xfrm>
          <a:prstGeom prst="wedgeRectCallout">
            <a:avLst>
              <a:gd name="adj1" fmla="val -52496"/>
              <a:gd name="adj2" fmla="val -2352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他为什么要这样说？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当时他是怎样想的？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66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2151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3251"/>
            <a:ext cx="4753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charset="-122"/>
              </a:rPr>
              <a:t>组织交流</a:t>
            </a:r>
            <a:endParaRPr kumimoji="1" lang="zh-CN" altLang="en-US" sz="3600" b="1" dirty="0">
              <a:latin typeface="+mn-ea"/>
              <a:ea typeface="宋体" charset="-122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827584" y="1707653"/>
            <a:ext cx="7632848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algn="ctr">
              <a:defRPr sz="32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dirty="0" smtClean="0">
                <a:ln w="9525">
                  <a:noFill/>
                  <a:prstDash val="solid"/>
                </a:ln>
                <a:latin typeface="宋体" panose="02010600030101010101" pitchFamily="2" charset="-122"/>
                <a:ea typeface="宋体" panose="02010600030101010101" pitchFamily="2" charset="-122"/>
              </a:rPr>
              <a:t>    小结：原来，那个人是想让大家知道他的盾坚不可摧，他的矛锋利无比。</a:t>
            </a:r>
            <a:endParaRPr lang="zh-CN" altLang="en-US" dirty="0">
              <a:ln w="9525">
                <a:noFill/>
                <a:prstDash val="solid"/>
              </a:ln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823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22918"/>
            <a:ext cx="4684722" cy="3311888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6611" y="3334806"/>
            <a:ext cx="7021853" cy="1212640"/>
          </a:xfrm>
          <a:prstGeom prst="wedgeRectCallout">
            <a:avLst>
              <a:gd name="adj1" fmla="val -52496"/>
              <a:gd name="adj2" fmla="val -2352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听到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那个人夸张的语言，看到他自吹自擂的样子，如果你是围观者，你会怎么想？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31790"/>
            <a:ext cx="1619107" cy="162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2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55525"/>
            <a:ext cx="4824540" cy="3410733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  <p:sp>
        <p:nvSpPr>
          <p:cNvPr id="7" name="文本框 99"/>
          <p:cNvSpPr txBox="1"/>
          <p:nvPr/>
        </p:nvSpPr>
        <p:spPr>
          <a:xfrm>
            <a:off x="25549" y="195486"/>
            <a:ext cx="4572000" cy="1131590"/>
          </a:xfrm>
          <a:prstGeom prst="wedgeEllipseCallout">
            <a:avLst>
              <a:gd name="adj1" fmla="val 31287"/>
              <a:gd name="adj2" fmla="val 61539"/>
            </a:avLst>
          </a:prstGeom>
          <a:solidFill>
            <a:srgbClr val="FFFFCC"/>
          </a:solidFill>
          <a:ln w="635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以子之矛陷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子之盾，何如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?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椭圆形标注 4"/>
          <p:cNvSpPr/>
          <p:nvPr/>
        </p:nvSpPr>
        <p:spPr>
          <a:xfrm>
            <a:off x="5958829" y="765473"/>
            <a:ext cx="3168353" cy="665107"/>
          </a:xfrm>
          <a:prstGeom prst="wedgeEllipseCallout">
            <a:avLst>
              <a:gd name="adj1" fmla="val -36494"/>
              <a:gd name="adj2" fmla="val 85389"/>
            </a:avLst>
          </a:prstGeom>
          <a:solidFill>
            <a:srgbClr val="FFF5E5"/>
          </a:solidFill>
          <a:ln w="635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6064" y="3507854"/>
            <a:ext cx="6394368" cy="1212640"/>
          </a:xfrm>
          <a:prstGeom prst="wedgeRectCallout">
            <a:avLst>
              <a:gd name="adj1" fmla="val -52496"/>
              <a:gd name="adj2" fmla="val -2352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面对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围观者的质疑，此刻那个人会有怎样的表现？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9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55436"/>
            <a:ext cx="1619107" cy="162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35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6"/>
          <p:cNvSpPr txBox="1"/>
          <p:nvPr/>
        </p:nvSpPr>
        <p:spPr>
          <a:xfrm>
            <a:off x="1043608" y="1985849"/>
            <a:ext cx="4064665" cy="2259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哑口无言  瞠目结舌  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无地自容  面红耳赤  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无言以对  洋相百出  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呆若木鸡  目瞪口呆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</a:p>
        </p:txBody>
      </p:sp>
      <p:sp>
        <p:nvSpPr>
          <p:cNvPr id="17" name="文本框 11"/>
          <p:cNvSpPr txBox="1"/>
          <p:nvPr/>
        </p:nvSpPr>
        <p:spPr>
          <a:xfrm>
            <a:off x="683569" y="277123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词语积累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7494"/>
            <a:ext cx="447979" cy="5394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5576" y="978863"/>
            <a:ext cx="763284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你想到了用什么词语来形容此时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楚人呢？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52120" y="1653986"/>
            <a:ext cx="2441760" cy="2922806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2154" y="1347614"/>
            <a:ext cx="6912768" cy="192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再次说一说这个故事，注意人物的动作、神态和心理活动，读好人物对话时的语气，并熟读成诵。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7574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64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611560" y="483518"/>
            <a:ext cx="7848872" cy="1348061"/>
          </a:xfrm>
          <a:prstGeom prst="rect">
            <a:avLst/>
          </a:prstGeom>
          <a:effectLst>
            <a:outerShdw blurRad="63500" algn="ctr" rotWithShape="0">
              <a:schemeClr val="accent3">
                <a:lumMod val="20000"/>
                <a:lumOff val="8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其人弗能应也”的原因是什么？用课文里的原句回答。</a:t>
            </a:r>
          </a:p>
        </p:txBody>
      </p:sp>
      <p:sp>
        <p:nvSpPr>
          <p:cNvPr id="7" name="文本框 99"/>
          <p:cNvSpPr txBox="1"/>
          <p:nvPr/>
        </p:nvSpPr>
        <p:spPr>
          <a:xfrm>
            <a:off x="1013162" y="1923678"/>
            <a:ext cx="7416824" cy="1274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    夫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不可陷之盾与无不陷之矛，不可同世而立。</a:t>
            </a:r>
            <a:endParaRPr lang="zh-CN" altLang="en-US" sz="32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标注 4"/>
          <p:cNvSpPr/>
          <p:nvPr/>
        </p:nvSpPr>
        <p:spPr>
          <a:xfrm>
            <a:off x="1259632" y="3507853"/>
            <a:ext cx="5732040" cy="1077218"/>
          </a:xfrm>
          <a:prstGeom prst="wedgeRectCallout">
            <a:avLst>
              <a:gd name="adj1" fmla="val 53666"/>
              <a:gd name="adj2" fmla="val -2439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不可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同世而立的是哪两种事物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？为什么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不能同世而立？</a:t>
            </a: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012564"/>
            <a:ext cx="186928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04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18" y="1117702"/>
            <a:ext cx="6624738" cy="710387"/>
          </a:xfrm>
          <a:prstGeom prst="wedgeRectCallout">
            <a:avLst>
              <a:gd name="adj1" fmla="val -52496"/>
              <a:gd name="adj2" fmla="val -2352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这则寓言告诉了我们什么道理？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94" y="662074"/>
            <a:ext cx="1475316" cy="1477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标注 3"/>
          <p:cNvSpPr/>
          <p:nvPr/>
        </p:nvSpPr>
        <p:spPr>
          <a:xfrm>
            <a:off x="2440094" y="2726489"/>
            <a:ext cx="5861523" cy="1200329"/>
          </a:xfrm>
          <a:prstGeom prst="wedgeRectCallout">
            <a:avLst>
              <a:gd name="adj1" fmla="val -53537"/>
              <a:gd name="adj2" fmla="val -645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生活中有类似的自相矛盾的事情吗？</a:t>
            </a: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71750"/>
            <a:ext cx="1512168" cy="1509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8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310580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010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>
            <a:hlinkClick r:id="rId4" action="ppaction://hlinkfile"/>
          </p:cNvPr>
          <p:cNvSpPr txBox="1"/>
          <p:nvPr/>
        </p:nvSpPr>
        <p:spPr>
          <a:xfrm>
            <a:off x="693713" y="267494"/>
            <a:ext cx="255018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背诵课文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1203598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楚人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誉之曰: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又誉其矛曰: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。”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或曰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</a:t>
            </a:r>
            <a:endParaRPr lang="en-US" altLang="zh-CN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____________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?”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其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夫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不可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，不可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4166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1" y="331058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84" y="369158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575208" y="300166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7" name="矩形 6"/>
          <p:cNvSpPr/>
          <p:nvPr/>
        </p:nvSpPr>
        <p:spPr>
          <a:xfrm>
            <a:off x="674043" y="1119971"/>
            <a:ext cx="777686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 latinLnBrk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这篇课文是一则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文言文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故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事，讲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述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了楚国有个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卖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，他在夸耀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时，理由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。这一故事告诫人们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3573" y="124460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寓言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83768" y="1843162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盾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矛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69284" y="1847890"/>
            <a:ext cx="2150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己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矛和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14625" y="2482939"/>
            <a:ext cx="48837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前后互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抵牾，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不能自圆其说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4513" y="3006159"/>
            <a:ext cx="76619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33625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说话做事要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相应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，不要自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相矛盾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1947" y="2482567"/>
            <a:ext cx="14856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盾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03" y="19548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3" y="1970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619672" y="982206"/>
            <a:ext cx="2980690" cy="2093600"/>
            <a:chOff x="1159262" y="987574"/>
            <a:chExt cx="2980690" cy="209360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59262" y="987574"/>
              <a:ext cx="2980690" cy="20936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9" name="TextBox 48"/>
            <p:cNvSpPr txBox="1"/>
            <p:nvPr/>
          </p:nvSpPr>
          <p:spPr>
            <a:xfrm>
              <a:off x="2167543" y="1049814"/>
              <a:ext cx="161290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对牛弹琴</a:t>
              </a:r>
            </a:p>
          </p:txBody>
        </p:sp>
      </p:grpSp>
      <p:sp>
        <p:nvSpPr>
          <p:cNvPr id="2" name="文本框 14"/>
          <p:cNvSpPr txBox="1"/>
          <p:nvPr/>
        </p:nvSpPr>
        <p:spPr>
          <a:xfrm>
            <a:off x="678597" y="197073"/>
            <a:ext cx="22372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sp>
        <p:nvSpPr>
          <p:cNvPr id="3" name="矩形 2"/>
          <p:cNvSpPr/>
          <p:nvPr/>
        </p:nvSpPr>
        <p:spPr>
          <a:xfrm>
            <a:off x="3110017" y="302861"/>
            <a:ext cx="40831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你还知道哪些寓言呢?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67544" y="2715767"/>
            <a:ext cx="2923065" cy="2113280"/>
            <a:chOff x="-218147" y="2740691"/>
            <a:chExt cx="2923065" cy="211328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18147" y="2740691"/>
              <a:ext cx="2923065" cy="21132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8" name="TextBox 48"/>
            <p:cNvSpPr txBox="1"/>
            <p:nvPr/>
          </p:nvSpPr>
          <p:spPr>
            <a:xfrm>
              <a:off x="-153580" y="2942084"/>
              <a:ext cx="540385" cy="181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望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梅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止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渴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64088" y="1016501"/>
            <a:ext cx="2891155" cy="2059305"/>
            <a:chOff x="5569277" y="987574"/>
            <a:chExt cx="2891155" cy="205930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69277" y="987574"/>
              <a:ext cx="2891155" cy="205930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49" name="TextBox 48"/>
            <p:cNvSpPr txBox="1"/>
            <p:nvPr/>
          </p:nvSpPr>
          <p:spPr>
            <a:xfrm>
              <a:off x="7903810" y="1109811"/>
              <a:ext cx="540385" cy="181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掩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耳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盗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铃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91603" y="2715766"/>
            <a:ext cx="3000677" cy="2113280"/>
            <a:chOff x="3635896" y="2906742"/>
            <a:chExt cx="3000677" cy="211328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35896" y="2906742"/>
              <a:ext cx="2997200" cy="21132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5" name="TextBox 48"/>
            <p:cNvSpPr txBox="1"/>
            <p:nvPr/>
          </p:nvSpPr>
          <p:spPr>
            <a:xfrm>
              <a:off x="6096188" y="3067496"/>
              <a:ext cx="540385" cy="181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叶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公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好</a:t>
              </a:r>
            </a:p>
            <a:p>
              <a:r>
                <a:rPr lang="zh-CN" altLang="en-US" sz="2800" b="1" dirty="0">
                  <a:solidFill>
                    <a:srgbClr val="FF0000"/>
                  </a:solidFill>
                  <a:effectLst>
                    <a:glow rad="330200">
                      <a:schemeClr val="accent3">
                        <a:lumMod val="20000"/>
                        <a:lumOff val="80000"/>
                        <a:alpha val="53000"/>
                      </a:schemeClr>
                    </a:glow>
                    <a:outerShdw blurRad="50800" dist="38100" dir="2700000" algn="tl" rotWithShape="0">
                      <a:schemeClr val="bg1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龙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36414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5939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2499" y="987306"/>
            <a:ext cx="5975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一、用自己的话说说下面句子的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意思。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849977" y="195486"/>
            <a:ext cx="225328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54263" y="1532935"/>
            <a:ext cx="8470265" cy="5924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ts val="3860"/>
              </a:lnSpc>
            </a:pPr>
            <a:r>
              <a:rPr lang="en-US" altLang="zh-CN" sz="2800" b="1" dirty="0" smtClean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en-US" altLang="zh-CN" sz="2800" b="1" dirty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又誉其矛曰:“吾矛之</a:t>
            </a:r>
            <a:r>
              <a:rPr lang="zh-CN" altLang="en-US" sz="2800" b="1" dirty="0" smtClean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利，于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物无不陷也。”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115616" y="2075091"/>
            <a:ext cx="765111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22300" fontAlgn="auto"/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他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又夸自己的矛说：</a:t>
            </a:r>
            <a:r>
              <a:rPr lang="en-US" altLang="zh-CN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我的矛非常锋利，什么都能戳破。</a:t>
            </a:r>
            <a:r>
              <a:rPr lang="en-US" altLang="zh-CN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</a:p>
        </p:txBody>
      </p:sp>
      <p:sp>
        <p:nvSpPr>
          <p:cNvPr id="20" name="矩形 19"/>
          <p:cNvSpPr/>
          <p:nvPr/>
        </p:nvSpPr>
        <p:spPr>
          <a:xfrm>
            <a:off x="854263" y="3072547"/>
            <a:ext cx="7686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夫不可陷之盾与无不陷之矛，不可同世而立。</a:t>
            </a:r>
            <a:endParaRPr lang="zh-CN" altLang="en-US" sz="3200" b="1" dirty="0">
              <a:solidFill>
                <a:srgbClr val="C00000"/>
              </a:solidFill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15616" y="3561859"/>
            <a:ext cx="765111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en-US" altLang="zh-CN" sz="28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什么矛都无法穿破的盾与什么盾都能穿破的矛，是不能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同时存在的。</a:t>
            </a:r>
            <a:endParaRPr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7019" y="471701"/>
            <a:ext cx="4512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二、如何理解最后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一句话？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69035" y="1923678"/>
            <a:ext cx="1802765" cy="2782455"/>
            <a:chOff x="285720" y="2285998"/>
            <a:chExt cx="4000528" cy="2518947"/>
          </a:xfrm>
        </p:grpSpPr>
        <p:pic>
          <p:nvPicPr>
            <p:cNvPr id="5" name="图片 4" descr="图片bgv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720" y="2285998"/>
              <a:ext cx="4000528" cy="251894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78988" y="2790024"/>
              <a:ext cx="3214709" cy="1253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宋体" pitchFamily="2" charset="-122"/>
                  <a:ea typeface="宋体" pitchFamily="2" charset="-122"/>
                </a:rPr>
                <a:t>这句话有什么作用？</a:t>
              </a:r>
              <a:endParaRPr lang="zh-CN" altLang="en-US" sz="28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958286" y="1851670"/>
            <a:ext cx="5358130" cy="2887980"/>
            <a:chOff x="3571868" y="1071552"/>
            <a:chExt cx="5357850" cy="3873338"/>
          </a:xfrm>
        </p:grpSpPr>
        <p:pic>
          <p:nvPicPr>
            <p:cNvPr id="8" name="图片 7" descr="图片2kjh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71868" y="1071552"/>
              <a:ext cx="5357850" cy="387333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465455" y="1694155"/>
              <a:ext cx="3275956" cy="2600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 dirty="0" smtClean="0">
                  <a:solidFill>
                    <a:srgbClr val="C00000"/>
                  </a:solidFill>
                  <a:latin typeface="楷体" pitchFamily="49" charset="-122"/>
                  <a:ea typeface="楷体" pitchFamily="49" charset="-122"/>
                </a:rPr>
                <a:t>   </a:t>
              </a:r>
              <a:r>
                <a:rPr lang="zh-CN" altLang="en-US" sz="2400" b="1" dirty="0" smtClean="0">
                  <a:solidFill>
                    <a:srgbClr val="C00000"/>
                  </a:solidFill>
                  <a:latin typeface="楷体" pitchFamily="49" charset="-122"/>
                  <a:ea typeface="楷体" pitchFamily="49" charset="-122"/>
                </a:rPr>
                <a:t>这一句是议论，揭示课文寓意，点明楚国人自夸海口将</a:t>
              </a:r>
              <a:r>
                <a:rPr lang="zh-CN" altLang="en-US" sz="2400" b="1" dirty="0" smtClean="0">
                  <a:solidFill>
                    <a:srgbClr val="C00000"/>
                  </a:solidFill>
                  <a:latin typeface="楷体" pitchFamily="49" charset="-122"/>
                  <a:ea typeface="楷体" pitchFamily="49" charset="-122"/>
                  <a:sym typeface="+mn-ea"/>
                </a:rPr>
                <a:t>自己陷入自相矛盾、尴尬的境地。</a:t>
              </a:r>
            </a:p>
          </p:txBody>
        </p:sp>
      </p:grpSp>
      <p:sp>
        <p:nvSpPr>
          <p:cNvPr id="3" name="椭圆形标注 2"/>
          <p:cNvSpPr/>
          <p:nvPr/>
        </p:nvSpPr>
        <p:spPr>
          <a:xfrm>
            <a:off x="6182568" y="483518"/>
            <a:ext cx="1701800" cy="594995"/>
          </a:xfrm>
          <a:prstGeom prst="wedgeEllipseCallout">
            <a:avLst>
              <a:gd name="adj1" fmla="val -39544"/>
              <a:gd name="adj2" fmla="val 6775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宋体" pitchFamily="2" charset="-122"/>
                <a:ea typeface="宋体" pitchFamily="2" charset="-122"/>
                <a:sym typeface="+mn-ea"/>
              </a:rPr>
              <a:t>议论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46254" y="1203598"/>
            <a:ext cx="73329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夫不可陷之盾与无不陷之矛，不可同世而立。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1469</Words>
  <Application>Microsoft Office PowerPoint</Application>
  <PresentationFormat>全屏显示(16:9)</PresentationFormat>
  <Paragraphs>175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1" baseType="lpstr">
      <vt:lpstr>Arial</vt:lpstr>
      <vt:lpstr>宋体</vt:lpstr>
      <vt:lpstr>黑体</vt:lpstr>
      <vt:lpstr>Kaiti SC</vt:lpstr>
      <vt:lpstr>仿宋</vt:lpstr>
      <vt:lpstr>汉语拼音</vt:lpstr>
      <vt:lpstr>幼圆</vt:lpstr>
      <vt:lpstr>Times New Roman</vt:lpstr>
      <vt:lpstr>Calibri</vt:lpstr>
      <vt:lpstr>楷体</vt:lpstr>
      <vt:lpstr>微软雅黑</vt:lpstr>
      <vt:lpstr>华文楷体</vt:lpstr>
      <vt:lpstr>Xingkai SC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237</cp:revision>
  <dcterms:created xsi:type="dcterms:W3CDTF">2017-03-17T02:28:00Z</dcterms:created>
  <dcterms:modified xsi:type="dcterms:W3CDTF">2023-11-30T07:55:28Z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2052-11.3.0.8586</vt:lpwstr>
  </property>
</Properties>
</file>